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3"/>
  </p:notesMasterIdLst>
  <p:handoutMasterIdLst>
    <p:handoutMasterId r:id="rId144"/>
  </p:handoutMasterIdLst>
  <p:sldIdLst>
    <p:sldId id="256" r:id="rId5"/>
    <p:sldId id="433" r:id="rId6"/>
    <p:sldId id="434" r:id="rId7"/>
    <p:sldId id="435" r:id="rId8"/>
    <p:sldId id="259" r:id="rId9"/>
    <p:sldId id="260" r:id="rId10"/>
    <p:sldId id="261" r:id="rId11"/>
    <p:sldId id="436" r:id="rId12"/>
    <p:sldId id="263" r:id="rId13"/>
    <p:sldId id="437" r:id="rId14"/>
    <p:sldId id="438" r:id="rId15"/>
    <p:sldId id="266" r:id="rId16"/>
    <p:sldId id="439" r:id="rId17"/>
    <p:sldId id="268" r:id="rId18"/>
    <p:sldId id="440" r:id="rId19"/>
    <p:sldId id="270" r:id="rId20"/>
    <p:sldId id="271" r:id="rId21"/>
    <p:sldId id="441" r:id="rId22"/>
    <p:sldId id="442" r:id="rId23"/>
    <p:sldId id="274" r:id="rId24"/>
    <p:sldId id="443" r:id="rId25"/>
    <p:sldId id="444" r:id="rId26"/>
    <p:sldId id="445" r:id="rId27"/>
    <p:sldId id="446" r:id="rId28"/>
    <p:sldId id="447" r:id="rId29"/>
    <p:sldId id="448" r:id="rId30"/>
    <p:sldId id="449" r:id="rId31"/>
    <p:sldId id="450" r:id="rId32"/>
    <p:sldId id="451" r:id="rId33"/>
    <p:sldId id="452" r:id="rId34"/>
    <p:sldId id="453" r:id="rId35"/>
    <p:sldId id="454" r:id="rId36"/>
    <p:sldId id="455" r:id="rId37"/>
    <p:sldId id="456" r:id="rId38"/>
    <p:sldId id="457" r:id="rId39"/>
    <p:sldId id="458" r:id="rId40"/>
    <p:sldId id="459" r:id="rId41"/>
    <p:sldId id="460" r:id="rId42"/>
    <p:sldId id="461" r:id="rId43"/>
    <p:sldId id="462" r:id="rId44"/>
    <p:sldId id="463" r:id="rId45"/>
    <p:sldId id="464" r:id="rId46"/>
    <p:sldId id="465" r:id="rId47"/>
    <p:sldId id="466" r:id="rId48"/>
    <p:sldId id="467" r:id="rId49"/>
    <p:sldId id="468" r:id="rId50"/>
    <p:sldId id="469" r:id="rId51"/>
    <p:sldId id="315" r:id="rId52"/>
    <p:sldId id="316" r:id="rId53"/>
    <p:sldId id="317" r:id="rId54"/>
    <p:sldId id="318" r:id="rId55"/>
    <p:sldId id="319" r:id="rId56"/>
    <p:sldId id="320" r:id="rId57"/>
    <p:sldId id="321" r:id="rId58"/>
    <p:sldId id="322" r:id="rId59"/>
    <p:sldId id="323" r:id="rId60"/>
    <p:sldId id="324" r:id="rId61"/>
    <p:sldId id="325" r:id="rId62"/>
    <p:sldId id="326" r:id="rId63"/>
    <p:sldId id="327" r:id="rId64"/>
    <p:sldId id="366" r:id="rId65"/>
    <p:sldId id="328" r:id="rId66"/>
    <p:sldId id="330" r:id="rId67"/>
    <p:sldId id="331" r:id="rId68"/>
    <p:sldId id="367" r:id="rId69"/>
    <p:sldId id="368" r:id="rId70"/>
    <p:sldId id="369" r:id="rId71"/>
    <p:sldId id="370" r:id="rId72"/>
    <p:sldId id="371" r:id="rId73"/>
    <p:sldId id="333" r:id="rId74"/>
    <p:sldId id="334" r:id="rId75"/>
    <p:sldId id="336" r:id="rId76"/>
    <p:sldId id="337" r:id="rId77"/>
    <p:sldId id="338" r:id="rId78"/>
    <p:sldId id="339" r:id="rId79"/>
    <p:sldId id="340" r:id="rId80"/>
    <p:sldId id="341" r:id="rId81"/>
    <p:sldId id="342" r:id="rId82"/>
    <p:sldId id="343" r:id="rId83"/>
    <p:sldId id="344" r:id="rId84"/>
    <p:sldId id="345" r:id="rId85"/>
    <p:sldId id="346" r:id="rId86"/>
    <p:sldId id="347" r:id="rId87"/>
    <p:sldId id="348" r:id="rId88"/>
    <p:sldId id="349" r:id="rId89"/>
    <p:sldId id="350" r:id="rId90"/>
    <p:sldId id="351" r:id="rId91"/>
    <p:sldId id="352" r:id="rId92"/>
    <p:sldId id="353" r:id="rId93"/>
    <p:sldId id="354" r:id="rId94"/>
    <p:sldId id="373" r:id="rId95"/>
    <p:sldId id="355" r:id="rId96"/>
    <p:sldId id="356" r:id="rId97"/>
    <p:sldId id="357" r:id="rId98"/>
    <p:sldId id="358" r:id="rId99"/>
    <p:sldId id="359" r:id="rId100"/>
    <p:sldId id="360" r:id="rId101"/>
    <p:sldId id="361" r:id="rId102"/>
    <p:sldId id="430" r:id="rId103"/>
    <p:sldId id="431" r:id="rId104"/>
    <p:sldId id="388" r:id="rId105"/>
    <p:sldId id="389" r:id="rId106"/>
    <p:sldId id="390" r:id="rId107"/>
    <p:sldId id="391" r:id="rId108"/>
    <p:sldId id="393" r:id="rId109"/>
    <p:sldId id="394" r:id="rId110"/>
    <p:sldId id="392" r:id="rId111"/>
    <p:sldId id="395" r:id="rId112"/>
    <p:sldId id="396" r:id="rId113"/>
    <p:sldId id="397" r:id="rId114"/>
    <p:sldId id="398" r:id="rId115"/>
    <p:sldId id="432" r:id="rId116"/>
    <p:sldId id="399" r:id="rId117"/>
    <p:sldId id="401" r:id="rId118"/>
    <p:sldId id="403" r:id="rId119"/>
    <p:sldId id="404" r:id="rId120"/>
    <p:sldId id="405" r:id="rId121"/>
    <p:sldId id="406" r:id="rId122"/>
    <p:sldId id="407" r:id="rId123"/>
    <p:sldId id="409" r:id="rId124"/>
    <p:sldId id="410" r:id="rId125"/>
    <p:sldId id="411" r:id="rId126"/>
    <p:sldId id="412" r:id="rId127"/>
    <p:sldId id="413" r:id="rId128"/>
    <p:sldId id="429" r:id="rId129"/>
    <p:sldId id="415" r:id="rId130"/>
    <p:sldId id="408" r:id="rId131"/>
    <p:sldId id="416" r:id="rId132"/>
    <p:sldId id="417" r:id="rId133"/>
    <p:sldId id="419" r:id="rId134"/>
    <p:sldId id="420" r:id="rId135"/>
    <p:sldId id="421" r:id="rId136"/>
    <p:sldId id="423" r:id="rId137"/>
    <p:sldId id="424" r:id="rId138"/>
    <p:sldId id="425" r:id="rId139"/>
    <p:sldId id="426" r:id="rId140"/>
    <p:sldId id="427" r:id="rId141"/>
    <p:sldId id="428" r:id="rId142"/>
  </p:sldIdLst>
  <p:sldSz cx="12188825" cy="6858000"/>
  <p:notesSz cx="6858000" cy="9144000"/>
  <p:defaultTextStyle>
    <a:defPPr rtl="0">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39"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280" autoAdjust="0"/>
  </p:normalViewPr>
  <p:slideViewPr>
    <p:cSldViewPr>
      <p:cViewPr varScale="1">
        <p:scale>
          <a:sx n="111" d="100"/>
          <a:sy n="111" d="100"/>
        </p:scale>
        <p:origin x="594" y="96"/>
      </p:cViewPr>
      <p:guideLst>
        <p:guide pos="3839"/>
        <p:guide orient="horz" pos="2160"/>
      </p:guideLst>
    </p:cSldViewPr>
  </p:slideViewPr>
  <p:notesTextViewPr>
    <p:cViewPr>
      <p:scale>
        <a:sx n="1" d="1"/>
        <a:sy n="1" d="1"/>
      </p:scale>
      <p:origin x="0" y="0"/>
    </p:cViewPr>
  </p:notesTextViewPr>
  <p:notesViewPr>
    <p:cSldViewPr>
      <p:cViewPr varScale="1">
        <p:scale>
          <a:sx n="63" d="100"/>
          <a:sy n="63" d="100"/>
        </p:scale>
        <p:origin x="1986"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notesMaster" Target="notesMasters/notesMaster1.xml"/><Relationship Id="rId14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rtl="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rtl="0"/>
            <a:r>
              <a:rPr lang="en-US"/>
              <a:t>2/8/2016</a:t>
            </a:r>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rtl="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rtl="0"/>
            <a:fld id="{9C567D4A-04CB-4EDF-8FB1-342A02FC8EC5}" type="slidenum">
              <a:rPr/>
              <a:t>‹#›</a:t>
            </a:fld>
            <a:endParaRPr/>
          </a:p>
        </p:txBody>
      </p:sp>
    </p:spTree>
    <p:extLst>
      <p:ext uri="{BB962C8B-B14F-4D97-AF65-F5344CB8AC3E}">
        <p14:creationId xmlns:p14="http://schemas.microsoft.com/office/powerpoint/2010/main" val="15801253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rtl="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rtl="0"/>
            <a:r>
              <a:rPr lang="en-US"/>
              <a:t>2/8/2016</a:t>
            </a:r>
            <a:endParaRPr/>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rtl="0"/>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rtl="0"/>
            <a:r>
              <a:t>Click to edit Master text styles</a:t>
            </a:r>
          </a:p>
          <a:p>
            <a:pPr lvl="1" rtl="0"/>
            <a:r>
              <a:t>Second level</a:t>
            </a:r>
          </a:p>
          <a:p>
            <a:pPr lvl="2" rtl="0"/>
            <a:r>
              <a:t>Third level</a:t>
            </a:r>
          </a:p>
          <a:p>
            <a:pPr lvl="3" rtl="0"/>
            <a:r>
              <a:t>Fourth level</a:t>
            </a:r>
          </a:p>
          <a:p>
            <a:pPr lvl="4" rtl="0"/>
            <a: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rtl="0"/>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rtl="0"/>
            <a:fld id="{2E61351F-DBB1-4664-ADA9-83BC7CB8848D}" type="slidenum">
              <a:rPr/>
              <a:t>‹#›</a:t>
            </a:fld>
            <a:endParaRPr/>
          </a:p>
        </p:txBody>
      </p:sp>
    </p:spTree>
    <p:extLst>
      <p:ext uri="{BB962C8B-B14F-4D97-AF65-F5344CB8AC3E}">
        <p14:creationId xmlns:p14="http://schemas.microsoft.com/office/powerpoint/2010/main" val="36423620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a:extLst>
              <a:ext uri="{FF2B5EF4-FFF2-40B4-BE49-F238E27FC236}">
                <a16:creationId xmlns:a16="http://schemas.microsoft.com/office/drawing/2014/main" id="{CDAFBCB2-19CE-743E-50BF-6ACC7BE6ACA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5" name="Notes Placeholder 2">
            <a:extLst>
              <a:ext uri="{FF2B5EF4-FFF2-40B4-BE49-F238E27FC236}">
                <a16:creationId xmlns:a16="http://schemas.microsoft.com/office/drawing/2014/main" id="{804536CF-086E-917E-B21B-3E95965F2D6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a:p>
        </p:txBody>
      </p:sp>
      <p:sp>
        <p:nvSpPr>
          <p:cNvPr id="169988" name="Slide Number Placeholder 3">
            <a:extLst>
              <a:ext uri="{FF2B5EF4-FFF2-40B4-BE49-F238E27FC236}">
                <a16:creationId xmlns:a16="http://schemas.microsoft.com/office/drawing/2014/main" id="{E64270B2-93BF-A392-B9BD-76B92A46E5C7}"/>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B17D5F2-2881-4438-815B-A36FC18F28DF}" type="slidenum">
              <a:rPr lang="sr-Latn-CS" altLang="en-US">
                <a:latin typeface="Calibri" panose="020F0502020204030204" pitchFamily="34" charset="0"/>
              </a:rPr>
              <a:pPr eaLnBrk="1" hangingPunct="1"/>
              <a:t>1</a:t>
            </a:fld>
            <a:endParaRPr lang="sr-Latn-CS" altLang="en-US">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a:extLst>
              <a:ext uri="{FF2B5EF4-FFF2-40B4-BE49-F238E27FC236}">
                <a16:creationId xmlns:a16="http://schemas.microsoft.com/office/drawing/2014/main" id="{34C4AE2B-BF77-D97E-BA9F-7ADBF261E42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1" name="Notes Placeholder 2">
            <a:extLst>
              <a:ext uri="{FF2B5EF4-FFF2-40B4-BE49-F238E27FC236}">
                <a16:creationId xmlns:a16="http://schemas.microsoft.com/office/drawing/2014/main" id="{90412575-DEC7-5729-CEA0-69374978B99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a:p>
        </p:txBody>
      </p:sp>
      <p:sp>
        <p:nvSpPr>
          <p:cNvPr id="175108" name="Slide Number Placeholder 3">
            <a:extLst>
              <a:ext uri="{FF2B5EF4-FFF2-40B4-BE49-F238E27FC236}">
                <a16:creationId xmlns:a16="http://schemas.microsoft.com/office/drawing/2014/main" id="{D26694B8-BCC4-5636-0343-03A27E1008AA}"/>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C4DE280-89C9-4C06-810E-AB5878E668B6}" type="slidenum">
              <a:rPr lang="sr-Latn-CS" altLang="en-US">
                <a:latin typeface="Calibri" panose="020F0502020204030204" pitchFamily="34" charset="0"/>
              </a:rPr>
              <a:pPr eaLnBrk="1" hangingPunct="1"/>
              <a:t>64</a:t>
            </a:fld>
            <a:endParaRPr lang="sr-Latn-CS" altLang="en-US">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a:extLst>
              <a:ext uri="{FF2B5EF4-FFF2-40B4-BE49-F238E27FC236}">
                <a16:creationId xmlns:a16="http://schemas.microsoft.com/office/drawing/2014/main" id="{4FEA2E40-13CE-E075-9561-6D64B4B9C90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5" name="Notes Placeholder 2">
            <a:extLst>
              <a:ext uri="{FF2B5EF4-FFF2-40B4-BE49-F238E27FC236}">
                <a16:creationId xmlns:a16="http://schemas.microsoft.com/office/drawing/2014/main" id="{6D1CD6C3-98CA-D8B7-0EA0-9D9E3B4739F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sr-Cyrl-CS" altLang="en-US"/>
              <a:t>Авулзија – отргнуће </a:t>
            </a:r>
            <a:endParaRPr lang="en-US" altLang="en-US"/>
          </a:p>
        </p:txBody>
      </p:sp>
      <p:sp>
        <p:nvSpPr>
          <p:cNvPr id="4" name="Slide Number Placeholder 3">
            <a:extLst>
              <a:ext uri="{FF2B5EF4-FFF2-40B4-BE49-F238E27FC236}">
                <a16:creationId xmlns:a16="http://schemas.microsoft.com/office/drawing/2014/main" id="{82841BF7-29A7-9601-5E53-8BE8ABBBA463}"/>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0CFD4C4-3D3E-4EFD-9EFA-5C65763D37C9}" type="slidenum">
              <a:rPr lang="sr-Latn-CS" altLang="en-US">
                <a:latin typeface="Calibri" panose="020F0502020204030204" pitchFamily="34" charset="0"/>
              </a:rPr>
              <a:pPr eaLnBrk="1" hangingPunct="1"/>
              <a:t>69</a:t>
            </a:fld>
            <a:endParaRPr lang="sr-Latn-CS" altLang="en-US">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a:extLst>
              <a:ext uri="{FF2B5EF4-FFF2-40B4-BE49-F238E27FC236}">
                <a16:creationId xmlns:a16="http://schemas.microsoft.com/office/drawing/2014/main" id="{5B3B1C54-1E75-F548-1A79-118AFE05D39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Notes Placeholder 2">
            <a:extLst>
              <a:ext uri="{FF2B5EF4-FFF2-40B4-BE49-F238E27FC236}">
                <a16:creationId xmlns:a16="http://schemas.microsoft.com/office/drawing/2014/main" id="{D339A318-6F32-D5C9-008F-3882984F60B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a:p>
        </p:txBody>
      </p:sp>
      <p:sp>
        <p:nvSpPr>
          <p:cNvPr id="176132" name="Slide Number Placeholder 3">
            <a:extLst>
              <a:ext uri="{FF2B5EF4-FFF2-40B4-BE49-F238E27FC236}">
                <a16:creationId xmlns:a16="http://schemas.microsoft.com/office/drawing/2014/main" id="{DB7F94CE-FD1E-B5BC-42E0-D29028DACEB4}"/>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F5D6D05-FB1D-45EB-9008-DC890286D6D8}" type="slidenum">
              <a:rPr lang="sr-Latn-CS" altLang="en-US">
                <a:latin typeface="Calibri" panose="020F0502020204030204" pitchFamily="34" charset="0"/>
              </a:rPr>
              <a:pPr eaLnBrk="1" hangingPunct="1"/>
              <a:t>70</a:t>
            </a:fld>
            <a:endParaRPr lang="sr-Latn-CS" altLang="en-US">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a:extLst>
              <a:ext uri="{FF2B5EF4-FFF2-40B4-BE49-F238E27FC236}">
                <a16:creationId xmlns:a16="http://schemas.microsoft.com/office/drawing/2014/main" id="{C5C10D1A-8504-8DDB-8B08-C4C30896BE8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43" name="Notes Placeholder 2">
            <a:extLst>
              <a:ext uri="{FF2B5EF4-FFF2-40B4-BE49-F238E27FC236}">
                <a16:creationId xmlns:a16="http://schemas.microsoft.com/office/drawing/2014/main" id="{1F6E98BC-1E3C-A8E1-797E-75F5DA4C636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a:p>
        </p:txBody>
      </p:sp>
      <p:sp>
        <p:nvSpPr>
          <p:cNvPr id="177156" name="Slide Number Placeholder 3">
            <a:extLst>
              <a:ext uri="{FF2B5EF4-FFF2-40B4-BE49-F238E27FC236}">
                <a16:creationId xmlns:a16="http://schemas.microsoft.com/office/drawing/2014/main" id="{3376B536-E527-5629-A439-A3D4527BA168}"/>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43B881F-BA6F-459F-A9DB-DA47B8458714}" type="slidenum">
              <a:rPr lang="sr-Latn-CS" altLang="en-US">
                <a:latin typeface="Calibri" panose="020F0502020204030204" pitchFamily="34" charset="0"/>
              </a:rPr>
              <a:pPr eaLnBrk="1" hangingPunct="1"/>
              <a:t>81</a:t>
            </a:fld>
            <a:endParaRPr lang="sr-Latn-CS" altLang="en-US">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a:extLst>
              <a:ext uri="{FF2B5EF4-FFF2-40B4-BE49-F238E27FC236}">
                <a16:creationId xmlns:a16="http://schemas.microsoft.com/office/drawing/2014/main" id="{B8B1E161-4BD5-CFE0-27F9-4FF68702149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4867" name="Notes Placeholder 2">
            <a:extLst>
              <a:ext uri="{FF2B5EF4-FFF2-40B4-BE49-F238E27FC236}">
                <a16:creationId xmlns:a16="http://schemas.microsoft.com/office/drawing/2014/main" id="{4480454E-7C07-2A29-4C33-9A903088705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solidFill>
                  <a:srgbClr val="000099"/>
                </a:solidFill>
                <a:latin typeface="Arial" panose="020B0604020202020204" pitchFamily="34" charset="0"/>
              </a:rPr>
              <a:t>Bilateral</a:t>
            </a:r>
            <a:r>
              <a:rPr lang="sr-Latn-CS" altLang="en-US">
                <a:solidFill>
                  <a:srgbClr val="000099"/>
                </a:solidFill>
                <a:latin typeface="Arial" panose="020B0604020202020204" pitchFamily="34" charset="0"/>
              </a:rPr>
              <a:t>na </a:t>
            </a:r>
            <a:r>
              <a:rPr lang="en-US" altLang="en-US">
                <a:solidFill>
                  <a:srgbClr val="000099"/>
                </a:solidFill>
                <a:latin typeface="Arial" panose="020B0604020202020204" pitchFamily="34" charset="0"/>
              </a:rPr>
              <a:t>superior </a:t>
            </a:r>
            <a:r>
              <a:rPr lang="sr-Latn-CS" altLang="en-US">
                <a:solidFill>
                  <a:srgbClr val="000099"/>
                </a:solidFill>
                <a:latin typeface="Arial" panose="020B0604020202020204" pitchFamily="34" charset="0"/>
              </a:rPr>
              <a:t>i</a:t>
            </a:r>
            <a:r>
              <a:rPr lang="en-US" altLang="en-US">
                <a:solidFill>
                  <a:srgbClr val="000099"/>
                </a:solidFill>
                <a:latin typeface="Arial" panose="020B0604020202020204" pitchFamily="34" charset="0"/>
              </a:rPr>
              <a:t> inferior </a:t>
            </a:r>
            <a:r>
              <a:rPr lang="sr-Latn-CS" altLang="en-US">
                <a:solidFill>
                  <a:srgbClr val="000099"/>
                </a:solidFill>
                <a:latin typeface="Arial" panose="020B0604020202020204" pitchFamily="34" charset="0"/>
              </a:rPr>
              <a:t>fraktura </a:t>
            </a:r>
            <a:r>
              <a:rPr lang="en-US" altLang="en-US">
                <a:solidFill>
                  <a:srgbClr val="000099"/>
                </a:solidFill>
                <a:latin typeface="Arial" panose="020B0604020202020204" pitchFamily="34" charset="0"/>
              </a:rPr>
              <a:t>pubi</a:t>
            </a:r>
            <a:r>
              <a:rPr lang="sr-Latn-CS" altLang="en-US">
                <a:solidFill>
                  <a:srgbClr val="000099"/>
                </a:solidFill>
                <a:latin typeface="Arial" panose="020B0604020202020204" pitchFamily="34" charset="0"/>
              </a:rPr>
              <a:t>sa</a:t>
            </a:r>
          </a:p>
        </p:txBody>
      </p:sp>
      <p:sp>
        <p:nvSpPr>
          <p:cNvPr id="178180" name="Slide Number Placeholder 3">
            <a:extLst>
              <a:ext uri="{FF2B5EF4-FFF2-40B4-BE49-F238E27FC236}">
                <a16:creationId xmlns:a16="http://schemas.microsoft.com/office/drawing/2014/main" id="{6FE8188E-98E3-4A60-801B-170A00753608}"/>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8B1A2A1-C715-4DC6-BEA4-6E4C3D493886}" type="slidenum">
              <a:rPr lang="sr-Latn-CS" altLang="en-US">
                <a:latin typeface="Calibri" panose="020F0502020204030204" pitchFamily="34" charset="0"/>
              </a:rPr>
              <a:pPr eaLnBrk="1" hangingPunct="1"/>
              <a:t>89</a:t>
            </a:fld>
            <a:endParaRPr lang="sr-Latn-CS" altLang="en-US">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7807BA75-0AFB-2EAD-1976-192BD0FDB9B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1" name="Rectangle 3">
            <a:extLst>
              <a:ext uri="{FF2B5EF4-FFF2-40B4-BE49-F238E27FC236}">
                <a16:creationId xmlns:a16="http://schemas.microsoft.com/office/drawing/2014/main" id="{D608CC60-7195-F81D-2A8D-7427EAB0A4E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a:extLst>
              <a:ext uri="{FF2B5EF4-FFF2-40B4-BE49-F238E27FC236}">
                <a16:creationId xmlns:a16="http://schemas.microsoft.com/office/drawing/2014/main" id="{E55A902F-5453-9738-9786-A2B05A465F3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6915" name="Rectangle 3">
            <a:extLst>
              <a:ext uri="{FF2B5EF4-FFF2-40B4-BE49-F238E27FC236}">
                <a16:creationId xmlns:a16="http://schemas.microsoft.com/office/drawing/2014/main" id="{E0808F7C-ADBB-0376-1A40-7360D792E92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r>
              <a:rPr lang="sr-Latn-CS" altLang="en-US"/>
              <a:t>Fraktura ili ruptura penisa je najčešća zatvorena povreda penisa u erekciji koja se karakteriše rascepom tunike albuginee </a:t>
            </a:r>
            <a:r>
              <a:rPr lang="en-US" altLang="en-US"/>
              <a:t>i </a:t>
            </a:r>
            <a:r>
              <a:rPr lang="sr-Latn-CS" altLang="en-US"/>
              <a:t>korpusa kavernozoruma. Trauma tokom seksualnog odnosa čini oko jedne trećine slučajeva. Najčešće je spominje odnos sa ženom u gornjoj poziciji. Pad sa kreveta sa penisom u erekciji</a:t>
            </a:r>
            <a:r>
              <a:rPr lang="en-US" altLang="en-US"/>
              <a:t>; </a:t>
            </a:r>
            <a:r>
              <a:rPr lang="sr-Latn-CS" altLang="en-US"/>
              <a:t>ekstremna seksualna aktivnost</a:t>
            </a:r>
            <a:r>
              <a:rPr lang="en-US" altLang="en-US"/>
              <a:t>,</a:t>
            </a:r>
            <a:r>
              <a:rPr lang="sr-Latn-CS" altLang="en-US"/>
              <a:t> ili naglog savijanja erektilnog penisa u erekciji u nekim zemljama srednjeg istoka, da bi se postigla detumescencija produžene erekcije. Može doći do rupture jednog ili oba kavernozna tela</a:t>
            </a:r>
            <a:r>
              <a:rPr lang="en-US" altLang="en-US"/>
              <a:t>,</a:t>
            </a:r>
            <a:r>
              <a:rPr lang="sr-Latn-CS" altLang="en-US"/>
              <a:t> ili u kombinaciji sa rupturom uretre</a:t>
            </a:r>
            <a:r>
              <a:rPr lang="en-US" altLang="en-US"/>
              <a:t>.</a:t>
            </a:r>
            <a:r>
              <a:rPr lang="sr-Latn-CS" altLang="en-US"/>
              <a:t> Uretralna povreda je češća kod lezije oba korporalna tela</a:t>
            </a:r>
            <a:r>
              <a:rPr lang="en-US" altLang="en-US"/>
              <a:t>. </a:t>
            </a:r>
            <a:r>
              <a:rPr lang="sr-Latn-CS" altLang="en-US"/>
              <a:t>Osim toga, može doći do rupture uretre bez rupture kavernoznih tela. Stid je uzrok kasne prezentacije kod nekih bolesnika</a:t>
            </a:r>
            <a:r>
              <a:rPr lang="en-US" altLang="en-US"/>
              <a:t>. </a:t>
            </a:r>
            <a:r>
              <a:rPr lang="sr-Latn-CS" altLang="en-US"/>
              <a:t>Obično je starost osoba između </a:t>
            </a:r>
            <a:r>
              <a:rPr lang="en-US" altLang="en-US"/>
              <a:t>30 </a:t>
            </a:r>
            <a:r>
              <a:rPr lang="sr-Latn-CS" altLang="en-US"/>
              <a:t>i</a:t>
            </a:r>
            <a:r>
              <a:rPr lang="en-US" altLang="en-US"/>
              <a:t> 40 </a:t>
            </a:r>
            <a:r>
              <a:rPr lang="sr-Latn-CS" altLang="en-US"/>
              <a:t>godina. Faktori rizika su penovaginalna disproporcija, felacija i analni seks.</a:t>
            </a:r>
            <a:r>
              <a:rPr lang="en-US" altLang="en-US"/>
              <a:t>   </a:t>
            </a:r>
          </a:p>
          <a:p>
            <a:pPr eaLnBrk="1" hangingPunct="1">
              <a:spcBef>
                <a:spcPct val="0"/>
              </a:spcBef>
            </a:pPr>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a:extLst>
              <a:ext uri="{FF2B5EF4-FFF2-40B4-BE49-F238E27FC236}">
                <a16:creationId xmlns:a16="http://schemas.microsoft.com/office/drawing/2014/main" id="{E491E0B0-1FD6-36D6-0BC8-0CE4094BE75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7939" name="Rectangle 3">
            <a:extLst>
              <a:ext uri="{FF2B5EF4-FFF2-40B4-BE49-F238E27FC236}">
                <a16:creationId xmlns:a16="http://schemas.microsoft.com/office/drawing/2014/main" id="{A38C929B-EF5C-5277-001F-7A8A60DD8CD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a:extLst>
              <a:ext uri="{FF2B5EF4-FFF2-40B4-BE49-F238E27FC236}">
                <a16:creationId xmlns:a16="http://schemas.microsoft.com/office/drawing/2014/main" id="{08830F47-11AB-3490-8A18-F1A03945FB62}"/>
              </a:ext>
            </a:extLst>
          </p:cNvPr>
          <p:cNvSpPr txBox="1">
            <a:spLocks noGrp="1" noChangeArrowheads="1"/>
          </p:cNvSpPr>
          <p:nvPr/>
        </p:nvSpPr>
        <p:spPr bwMode="auto">
          <a:xfrm>
            <a:off x="3829050" y="9432925"/>
            <a:ext cx="293052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CF99AD65-A625-442C-8C38-A2F6DBCA0C10}" type="slidenum">
              <a:rPr lang="en-US" altLang="en-US" sz="1200">
                <a:latin typeface="Calibri" panose="020F0502020204030204" pitchFamily="34" charset="0"/>
              </a:rPr>
              <a:pPr algn="r" eaLnBrk="1" hangingPunct="1"/>
              <a:t>96</a:t>
            </a:fld>
            <a:endParaRPr lang="en-US" altLang="en-US" sz="1200">
              <a:latin typeface="Calibri" panose="020F0502020204030204" pitchFamily="34" charset="0"/>
            </a:endParaRPr>
          </a:p>
        </p:txBody>
      </p:sp>
      <p:sp>
        <p:nvSpPr>
          <p:cNvPr id="168963" name="Rectangle 2">
            <a:extLst>
              <a:ext uri="{FF2B5EF4-FFF2-40B4-BE49-F238E27FC236}">
                <a16:creationId xmlns:a16="http://schemas.microsoft.com/office/drawing/2014/main" id="{1B8916A2-4BF6-7ADF-16EA-907C59B33A1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8964" name="Rectangle 3">
            <a:extLst>
              <a:ext uri="{FF2B5EF4-FFF2-40B4-BE49-F238E27FC236}">
                <a16:creationId xmlns:a16="http://schemas.microsoft.com/office/drawing/2014/main" id="{F56690EF-58D0-AA27-E7DD-BA83BB257F8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r>
              <a:rPr lang="sr-Latn-CS" altLang="en-US"/>
              <a:t>Povrede testisa su relativno retke. Većina povreda se sreće u dobi od </a:t>
            </a:r>
            <a:r>
              <a:rPr lang="en-US" altLang="en-US"/>
              <a:t>10</a:t>
            </a:r>
            <a:r>
              <a:rPr lang="sr-Latn-CS" altLang="en-US"/>
              <a:t> do</a:t>
            </a:r>
            <a:r>
              <a:rPr lang="en-US" altLang="en-US"/>
              <a:t> 30</a:t>
            </a:r>
            <a:r>
              <a:rPr lang="sr-Latn-CS" altLang="en-US"/>
              <a:t> godina starosti</a:t>
            </a:r>
            <a:r>
              <a:rPr lang="en-US" altLang="en-US"/>
              <a:t> i </a:t>
            </a:r>
            <a:r>
              <a:rPr lang="sr-Latn-CS" altLang="en-US"/>
              <a:t>minorne su prirode i zbrinjavaju se konzervativno</a:t>
            </a:r>
            <a:r>
              <a:rPr lang="en-US" altLang="en-US"/>
              <a:t>. </a:t>
            </a:r>
            <a:r>
              <a:rPr lang="sr-Latn-CS" altLang="en-US"/>
              <a:t>Povrede testisa se kreću od kontuzija do ruptura. Tome doprinosi pozicija, mobilnost</a:t>
            </a:r>
            <a:r>
              <a:rPr lang="en-US" altLang="en-US"/>
              <a:t>,</a:t>
            </a:r>
            <a:r>
              <a:rPr lang="sr-Latn-CS" altLang="en-US"/>
              <a:t> kremasterični refleks, sposobnost albuginee da izdrži pritisak od 50 kg. Kompresijom testisa na pubičnu kost ili butine. Većina su unilateralne i izolovane povrede. Dominiraju zatvorene povrede (približno </a:t>
            </a:r>
            <a:r>
              <a:rPr lang="en-US" altLang="en-US"/>
              <a:t>85%</a:t>
            </a:r>
            <a:r>
              <a:rPr lang="sr-Latn-CS" altLang="en-US"/>
              <a:t>) i obično su unilateralne</a:t>
            </a:r>
            <a:r>
              <a:rPr lang="en-US" altLang="en-US"/>
              <a:t> (u</a:t>
            </a:r>
            <a:r>
              <a:rPr lang="sr-Latn-CS" altLang="en-US"/>
              <a:t> oko 1.5% su bilateralne</a:t>
            </a:r>
            <a:r>
              <a:rPr lang="en-US" altLang="en-US"/>
              <a:t>), </a:t>
            </a:r>
            <a:r>
              <a:rPr lang="sr-Latn-CS" altLang="en-US"/>
              <a:t>a penetratne su odgovorne za </a:t>
            </a:r>
            <a:r>
              <a:rPr lang="en-US" altLang="en-US"/>
              <a:t>15%</a:t>
            </a:r>
            <a:r>
              <a:rPr lang="sr-Latn-CS" altLang="en-US"/>
              <a:t> i u trećini slučajeva su bilateralne</a:t>
            </a:r>
            <a:r>
              <a:rPr lang="en-US" altLang="en-US"/>
              <a:t>. </a:t>
            </a:r>
            <a:r>
              <a:rPr lang="sr-Latn-CS" altLang="en-US"/>
              <a:t>Najčešće tupe povrede dešavaju se u sportu, pogotovo ragbi, zatim udarci u predelu prepona od strane drugog lica, </a:t>
            </a:r>
            <a:r>
              <a:rPr lang="en-US" altLang="en-US"/>
              <a:t>a</a:t>
            </a:r>
            <a:r>
              <a:rPr lang="sr-Latn-CS" altLang="en-US"/>
              <a:t>gresivna</a:t>
            </a:r>
            <a:r>
              <a:rPr lang="en-US" altLang="en-US"/>
              <a:t> </a:t>
            </a:r>
            <a:r>
              <a:rPr lang="sr-Latn-CS" altLang="en-US"/>
              <a:t>vožnja bicikla, povrede tipa opkoračenja, saobraćajne nesreće, padovi. Saobraćajne nesreće su odgovorne za manji procenat </a:t>
            </a:r>
            <a:r>
              <a:rPr lang="en-US" altLang="en-US"/>
              <a:t>(10%)</a:t>
            </a:r>
            <a:r>
              <a:rPr lang="sr-Latn-CS" altLang="en-US"/>
              <a:t> povreda</a:t>
            </a:r>
            <a:r>
              <a:rPr lang="en-US" altLang="en-US"/>
              <a:t>. </a:t>
            </a:r>
            <a:r>
              <a:rPr lang="sr-Latn-CS" altLang="en-US"/>
              <a:t>5% torzija povezuje se sa povredom. Oko 10% testikularnih tumora otkriva se nakon trauma, koja nije uzrok već je tumorozni testis osetljiviji na traumu. Mišljenja su podeljena da li dete sa jednim testisom može da se bavi timskim sportom. </a:t>
            </a:r>
            <a:r>
              <a:rPr lang="en-US" altLang="en-US"/>
              <a:t>80% hematocel</a:t>
            </a:r>
            <a:r>
              <a:rPr lang="sr-Latn-CS" altLang="en-US"/>
              <a:t>a</a:t>
            </a:r>
            <a:r>
              <a:rPr lang="en-US" altLang="en-US"/>
              <a:t> (</a:t>
            </a:r>
            <a:r>
              <a:rPr lang="sr-Latn-CS" altLang="en-US"/>
              <a:t>krv u </a:t>
            </a:r>
            <a:r>
              <a:rPr lang="en-US" altLang="en-US"/>
              <a:t>tunica vaginalis)</a:t>
            </a:r>
            <a:r>
              <a:rPr lang="sr-Latn-CS" altLang="en-US"/>
              <a:t> nastaje nakon rupture testisa</a:t>
            </a:r>
            <a:r>
              <a:rPr lang="en-US" altLang="en-US"/>
              <a:t>. </a:t>
            </a:r>
            <a:r>
              <a:rPr lang="sr-Latn-CS" altLang="en-US"/>
              <a:t>Velika hematocela se prezentuje kao osetljiva, čvrsta skrotalna masa, koja ne transluminira i otežava testikularnu palpaciju</a:t>
            </a:r>
            <a:r>
              <a:rPr lang="en-US" altLang="en-US"/>
              <a:t>.</a:t>
            </a:r>
            <a:r>
              <a:rPr lang="sr-Cyrl-CS" altLang="en-US"/>
              <a:t> </a:t>
            </a:r>
            <a:r>
              <a:rPr lang="en-US" altLang="en-US"/>
              <a:t>Testi</a:t>
            </a:r>
            <a:r>
              <a:rPr lang="sr-Latn-CS" altLang="en-US"/>
              <a:t>kularna dislokacija se sreće u manje od </a:t>
            </a:r>
            <a:r>
              <a:rPr lang="en-US" altLang="en-US"/>
              <a:t>0.5%</a:t>
            </a:r>
            <a:r>
              <a:rPr lang="sr-Latn-CS" altLang="en-US"/>
              <a:t> slućajeva abdominalne traume</a:t>
            </a:r>
            <a:r>
              <a:rPr lang="en-US" altLang="en-US"/>
              <a:t>.</a:t>
            </a:r>
            <a:r>
              <a:rPr lang="sr-Latn-CS" altLang="en-US"/>
              <a:t> Podrazumeva relokaciju testisa iz njegove ortotopske pozicije. Predisponirajući faktori su prisustvo indirektne ingvinalne kile i atrofični testisi</a:t>
            </a:r>
            <a:r>
              <a:rPr lang="en-US" altLang="en-US"/>
              <a:t>.</a:t>
            </a:r>
            <a:r>
              <a:rPr lang="sr-Latn-CS" altLang="en-US"/>
              <a:t> Većina slučajeva nastaje u saobraćajnim nesrećama sa mo</a:t>
            </a:r>
            <a:r>
              <a:rPr lang="en-US" altLang="en-US"/>
              <a:t>t</a:t>
            </a:r>
            <a:r>
              <a:rPr lang="sr-Latn-CS" altLang="en-US"/>
              <a:t>orom i u trećini slučajeva dislociran</a:t>
            </a:r>
            <a:r>
              <a:rPr lang="sr-Cyrl-CS" altLang="en-US"/>
              <a:t>а</a:t>
            </a:r>
            <a:r>
              <a:rPr lang="sr-Latn-CS" altLang="en-US"/>
              <a:t> su oba testisa.</a:t>
            </a:r>
            <a:r>
              <a:rPr lang="en-US" altLang="en-US"/>
              <a:t>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a:extLst>
              <a:ext uri="{FF2B5EF4-FFF2-40B4-BE49-F238E27FC236}">
                <a16:creationId xmlns:a16="http://schemas.microsoft.com/office/drawing/2014/main" id="{3770A284-8285-C8B6-B5A1-619EED8BB3D8}"/>
              </a:ext>
            </a:extLst>
          </p:cNvPr>
          <p:cNvSpPr txBox="1">
            <a:spLocks noGrp="1" noChangeArrowheads="1"/>
          </p:cNvSpPr>
          <p:nvPr/>
        </p:nvSpPr>
        <p:spPr bwMode="auto">
          <a:xfrm>
            <a:off x="3829050" y="9432925"/>
            <a:ext cx="293052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26750C78-B13D-47B0-B9DE-05096433812A}" type="slidenum">
              <a:rPr lang="en-US" altLang="en-US" sz="1200">
                <a:latin typeface="Calibri" panose="020F0502020204030204" pitchFamily="34" charset="0"/>
              </a:rPr>
              <a:pPr algn="r" eaLnBrk="1" hangingPunct="1"/>
              <a:t>97</a:t>
            </a:fld>
            <a:endParaRPr lang="en-US" altLang="en-US" sz="1200">
              <a:latin typeface="Calibri" panose="020F0502020204030204" pitchFamily="34" charset="0"/>
            </a:endParaRPr>
          </a:p>
        </p:txBody>
      </p:sp>
      <p:sp>
        <p:nvSpPr>
          <p:cNvPr id="169987" name="Rectangle 2">
            <a:extLst>
              <a:ext uri="{FF2B5EF4-FFF2-40B4-BE49-F238E27FC236}">
                <a16:creationId xmlns:a16="http://schemas.microsoft.com/office/drawing/2014/main" id="{E2746BB4-E5BE-E254-7F39-F0CD7423D1C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9988" name="Rectangle 3">
            <a:extLst>
              <a:ext uri="{FF2B5EF4-FFF2-40B4-BE49-F238E27FC236}">
                <a16:creationId xmlns:a16="http://schemas.microsoft.com/office/drawing/2014/main" id="{90DE02FD-A86A-C340-C42B-10CB5C7B27E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r>
              <a:rPr lang="sr-Latn-CS" altLang="en-US"/>
              <a:t>Testikularna heterogenost i iregularnost margina. Zbog tankosti sama ruptura albuginee se teže uočava. Hematocela se obično lako uočava na ultrasonografiji</a:t>
            </a:r>
            <a:r>
              <a:rPr lang="en-US" altLang="en-US"/>
              <a:t>. Color Doppler</a:t>
            </a:r>
            <a:r>
              <a:rPr lang="sr-Latn-CS" altLang="en-US"/>
              <a:t> treba da proceni perfuziju testisa</a:t>
            </a:r>
            <a:r>
              <a:rPr lang="en-US" altLang="en-US"/>
              <a: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a:extLst>
              <a:ext uri="{FF2B5EF4-FFF2-40B4-BE49-F238E27FC236}">
                <a16:creationId xmlns:a16="http://schemas.microsoft.com/office/drawing/2014/main" id="{0EDD4C5C-EB60-FC89-9BD4-E5C6397CA93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9" name="Notes Placeholder 2">
            <a:extLst>
              <a:ext uri="{FF2B5EF4-FFF2-40B4-BE49-F238E27FC236}">
                <a16:creationId xmlns:a16="http://schemas.microsoft.com/office/drawing/2014/main" id="{1824E475-1B75-FD48-12D6-11D76AB44F6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r>
              <a:rPr lang="sr-Latn-CS" altLang="en-US"/>
              <a:t>Multidetektorska (ili multi-slajsna) kompjuterizovana tomografija</a:t>
            </a:r>
            <a:r>
              <a:rPr lang="sr-Cyrl-CS" altLang="en-US"/>
              <a:t> </a:t>
            </a:r>
            <a:r>
              <a:rPr lang="sr-Latn-CS" altLang="en-US"/>
              <a:t>sa primenom spiralnih СТ skenera. Trodimenzionaln</a:t>
            </a:r>
            <a:r>
              <a:rPr lang="sr-Cyrl-CS" altLang="en-US"/>
              <a:t>ом</a:t>
            </a:r>
            <a:r>
              <a:rPr lang="sr-Latn-CS" altLang="en-US"/>
              <a:t> rekonstrukcij</a:t>
            </a:r>
            <a:r>
              <a:rPr lang="sr-Cyrl-CS" altLang="en-US"/>
              <a:t>ом</a:t>
            </a:r>
            <a:r>
              <a:rPr lang="sr-Latn-CS" altLang="en-US"/>
              <a:t> (3D) </a:t>
            </a:r>
            <a:r>
              <a:rPr lang="en-US" altLang="en-US"/>
              <a:t>omogu</a:t>
            </a:r>
            <a:r>
              <a:rPr lang="sr-Latn-CS" altLang="en-US"/>
              <a:t>ćuje izdvajanje pojedinih struktura: CT-urografija, </a:t>
            </a:r>
            <a:r>
              <a:rPr lang="sr-Latn-CS" altLang="en-US" b="1"/>
              <a:t>CT-angiografija</a:t>
            </a:r>
            <a:r>
              <a:rPr lang="sr-Latn-CS" altLang="en-US"/>
              <a:t> (</a:t>
            </a:r>
            <a:r>
              <a:rPr lang="sr-Latn-CS" altLang="en-US" i="1"/>
              <a:t>kompjuterizovana tomografska angiografija</a:t>
            </a:r>
            <a:r>
              <a:rPr lang="sr-Latn-CS" altLang="en-US"/>
              <a:t>) bezbolna, brza i jednostavna metoda, daje preciznije anatomske detalje krvnih sudova. Kod mnogih pacijenata primjenom СТ angiografije, može se izbeći primena konvencionalne angiografije – kateter angiografije koja spada u grupu invazivnih</a:t>
            </a:r>
            <a:r>
              <a:rPr lang="en-US" altLang="en-US"/>
              <a:t> </a:t>
            </a:r>
            <a:r>
              <a:rPr lang="sr-Latn-CS" altLang="en-US"/>
              <a:t>metoda. </a:t>
            </a:r>
          </a:p>
        </p:txBody>
      </p:sp>
      <p:sp>
        <p:nvSpPr>
          <p:cNvPr id="171012" name="Slide Number Placeholder 3">
            <a:extLst>
              <a:ext uri="{FF2B5EF4-FFF2-40B4-BE49-F238E27FC236}">
                <a16:creationId xmlns:a16="http://schemas.microsoft.com/office/drawing/2014/main" id="{5AADFA03-F17A-6264-6215-4C51F60BF50A}"/>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C933477-718C-4931-86DD-16C87C54038E}" type="slidenum">
              <a:rPr lang="sr-Latn-CS" altLang="en-US">
                <a:latin typeface="Calibri" panose="020F0502020204030204" pitchFamily="34" charset="0"/>
              </a:rPr>
              <a:pPr eaLnBrk="1" hangingPunct="1"/>
              <a:t>52</a:t>
            </a:fld>
            <a:endParaRPr lang="sr-Latn-CS" altLang="en-US">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a:extLst>
              <a:ext uri="{FF2B5EF4-FFF2-40B4-BE49-F238E27FC236}">
                <a16:creationId xmlns:a16="http://schemas.microsoft.com/office/drawing/2014/main" id="{CBAB2B4D-280F-7DB4-DA3C-560D5F84935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1011" name="Notes Placeholder 2">
            <a:extLst>
              <a:ext uri="{FF2B5EF4-FFF2-40B4-BE49-F238E27FC236}">
                <a16:creationId xmlns:a16="http://schemas.microsoft.com/office/drawing/2014/main" id="{28F1D719-8F8B-BAD1-6776-D10B1E47AEA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r>
              <a:rPr lang="sr-Latn-CS" altLang="en-US"/>
              <a:t>Minorne testikularne povrede bez rupture albuginee i hematoma uspešno se leče hladnim oblogama, antidoloroznom terapijom, elevacijom. Konzervativna terapija</a:t>
            </a:r>
            <a:r>
              <a:rPr lang="en-US" altLang="en-US"/>
              <a:t> ruptura</a:t>
            </a:r>
            <a:r>
              <a:rPr lang="sr-Latn-CS" altLang="en-US"/>
              <a:t> rezultira u visokoj stopi orhiektomija, produženoj hospitalizaciji i dužem oporavku</a:t>
            </a:r>
            <a:r>
              <a:rPr lang="en-US" altLang="en-US"/>
              <a:t>. </a:t>
            </a:r>
            <a:r>
              <a:rPr lang="sr-Latn-CS" altLang="en-US"/>
              <a:t>50% povreda testisa praćeno je atrofijom koja može da ima za posledicu gubitak spermatogeneze</a:t>
            </a:r>
            <a:r>
              <a:rPr lang="sr-Cyrl-CS" altLang="en-US"/>
              <a:t>,</a:t>
            </a:r>
            <a:r>
              <a:rPr lang="sr-Latn-CS" altLang="en-US"/>
              <a:t> a ređe i hormonalne funkcije. Operativno lečenje indikovano je u slučaju sumnje na rupturu, proširenog hematoma, dislokacije, većine slučajeva intratestikularnog hematoma.</a:t>
            </a:r>
            <a:r>
              <a:rPr lang="en-US" altLang="en-US"/>
              <a:t> </a:t>
            </a:r>
            <a:r>
              <a:rPr lang="sr-Latn-CS" altLang="en-US"/>
              <a:t>Hirurško lečenje je optimalna mera u kontroli bola, kraćoj hospitalizaciji. Veći intratestikularni hematom treba drenirati jer povišen intratestikularni pritisak doprinosi infekciji i atrofiji. Većina osoba ima značajne bolove koji traju 1 do 2 nedelje. Drenažom hematocela sprečava se kompresivno oštećenje </a:t>
            </a:r>
            <a:r>
              <a:rPr lang="en-US" altLang="en-US"/>
              <a:t> parenh</a:t>
            </a:r>
            <a:r>
              <a:rPr lang="sr-Latn-CS" altLang="en-US"/>
              <a:t>i</a:t>
            </a:r>
            <a:r>
              <a:rPr lang="en-US" altLang="en-US"/>
              <a:t>ma,</a:t>
            </a:r>
            <a:r>
              <a:rPr lang="sr-Latn-CS" altLang="en-US"/>
              <a:t> koja može dovesti do atrofije i nekroze</a:t>
            </a:r>
            <a:r>
              <a:rPr lang="en-US" altLang="en-US"/>
              <a:t>. </a:t>
            </a:r>
            <a:r>
              <a:rPr lang="sr-Latn-CS" altLang="en-US"/>
              <a:t>Kod bilateralnih povreda cilj lečenja je u što većoj prezervaciji funkcionalnog testikularnog t</a:t>
            </a:r>
            <a:r>
              <a:rPr lang="sr-Cyrl-CS" altLang="en-US"/>
              <a:t>к</a:t>
            </a:r>
            <a:r>
              <a:rPr lang="sr-Latn-CS" altLang="en-US"/>
              <a:t>iva</a:t>
            </a:r>
            <a:r>
              <a:rPr lang="en-US" altLang="en-US"/>
              <a:t>.</a:t>
            </a:r>
            <a:r>
              <a:rPr lang="sr-Latn-CS" altLang="en-US"/>
              <a:t> 10% povreda uzrokuje opstrukciju duktusa deferensa.</a:t>
            </a:r>
            <a:r>
              <a:rPr lang="sr-Cyrl-CS" altLang="en-US"/>
              <a:t> </a:t>
            </a:r>
            <a:r>
              <a:rPr lang="sr-Latn-CS" altLang="en-US"/>
              <a:t>Povrede deferensa zahtevaju rekonstrukciju u kasnijem periodu</a:t>
            </a:r>
            <a:r>
              <a:rPr lang="en-US" altLang="en-US"/>
              <a:t>.</a:t>
            </a:r>
            <a:r>
              <a:rPr lang="sr-Latn-CS" altLang="en-US"/>
              <a:t> </a:t>
            </a:r>
            <a:endParaRPr lang="en-US" altLang="en-US"/>
          </a:p>
          <a:p>
            <a:pPr algn="just" eaLnBrk="1" hangingPunct="1">
              <a:spcBef>
                <a:spcPct val="0"/>
              </a:spcBef>
            </a:pPr>
            <a:endParaRPr lang="sr-Latn-CS" altLang="en-US"/>
          </a:p>
        </p:txBody>
      </p:sp>
      <p:sp>
        <p:nvSpPr>
          <p:cNvPr id="184324" name="Slide Number Placeholder 3">
            <a:extLst>
              <a:ext uri="{FF2B5EF4-FFF2-40B4-BE49-F238E27FC236}">
                <a16:creationId xmlns:a16="http://schemas.microsoft.com/office/drawing/2014/main" id="{907A0145-BE35-9523-FF3F-B0D6BA02F99F}"/>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B2BDD95-BABF-406F-AEDA-556F4B270D08}" type="slidenum">
              <a:rPr lang="en-US" altLang="en-US">
                <a:latin typeface="Calibri" panose="020F0502020204030204" pitchFamily="34" charset="0"/>
              </a:rPr>
              <a:pPr eaLnBrk="1" hangingPunct="1"/>
              <a:t>98</a:t>
            </a:fld>
            <a:endParaRPr lang="en-US" altLang="en-US">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a:extLst>
              <a:ext uri="{FF2B5EF4-FFF2-40B4-BE49-F238E27FC236}">
                <a16:creationId xmlns:a16="http://schemas.microsoft.com/office/drawing/2014/main" id="{F7886B65-1645-4890-DB47-100F8FCCD063}"/>
              </a:ext>
            </a:extLst>
          </p:cNvPr>
          <p:cNvSpPr txBox="1">
            <a:spLocks noGrp="1" noChangeArrowheads="1"/>
          </p:cNvSpPr>
          <p:nvPr/>
        </p:nvSpPr>
        <p:spPr bwMode="auto">
          <a:xfrm>
            <a:off x="3829050" y="9432925"/>
            <a:ext cx="293052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64280DF7-B182-4424-8883-A5F9D243273F}" type="slidenum">
              <a:rPr lang="en-US" altLang="en-US" sz="1200">
                <a:latin typeface="Calibri" panose="020F0502020204030204" pitchFamily="34" charset="0"/>
              </a:rPr>
              <a:pPr algn="r" eaLnBrk="1" hangingPunct="1"/>
              <a:t>99</a:t>
            </a:fld>
            <a:endParaRPr lang="en-US" altLang="en-US" sz="1200">
              <a:latin typeface="Calibri" panose="020F0502020204030204" pitchFamily="34" charset="0"/>
            </a:endParaRPr>
          </a:p>
        </p:txBody>
      </p:sp>
      <p:sp>
        <p:nvSpPr>
          <p:cNvPr id="172035" name="Rectangle 2">
            <a:extLst>
              <a:ext uri="{FF2B5EF4-FFF2-40B4-BE49-F238E27FC236}">
                <a16:creationId xmlns:a16="http://schemas.microsoft.com/office/drawing/2014/main" id="{C9708FF8-98C8-8492-DED0-C0F8C3CF25A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2036" name="Rectangle 3">
            <a:extLst>
              <a:ext uri="{FF2B5EF4-FFF2-40B4-BE49-F238E27FC236}">
                <a16:creationId xmlns:a16="http://schemas.microsoft.com/office/drawing/2014/main" id="{70C93636-2B23-2E5B-C825-4A0DDB6ACC3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r>
              <a:rPr lang="sr-Latn-CS" altLang="en-US"/>
              <a:t>Najčešće penetrantne povrede su posledica upucavanja vatrenim oružjem. Povrede se sreću najčešće u toku rata (1-2.5% svih povreda, a </a:t>
            </a:r>
            <a:r>
              <a:rPr lang="en-US" altLang="en-US"/>
              <a:t>oko </a:t>
            </a:r>
            <a:r>
              <a:rPr lang="sr-Latn-CS" altLang="en-US"/>
              <a:t>1/4 do 2/3 svih uroloških povreda), a ređe u civilnim prilikama (2% upucanih)</a:t>
            </a:r>
            <a:r>
              <a:rPr lang="en-US" altLang="en-US"/>
              <a:t>. </a:t>
            </a:r>
            <a:r>
              <a:rPr lang="sr-Latn-CS" altLang="en-US"/>
              <a:t>U oko</a:t>
            </a:r>
            <a:r>
              <a:rPr lang="en-US" altLang="en-US"/>
              <a:t> 25%</a:t>
            </a:r>
            <a:r>
              <a:rPr lang="sr-Latn-CS" altLang="en-US"/>
              <a:t> slučajeva penis je izolovano povređen</a:t>
            </a:r>
            <a:r>
              <a:rPr lang="en-US" altLang="en-US"/>
              <a:t>.</a:t>
            </a:r>
            <a:r>
              <a:rPr lang="sr-Latn-CS" altLang="en-US"/>
              <a:t> U narednih</a:t>
            </a:r>
            <a:r>
              <a:rPr lang="en-US" altLang="en-US"/>
              <a:t> 25%</a:t>
            </a:r>
            <a:r>
              <a:rPr lang="sr-Latn-CS" altLang="en-US"/>
              <a:t> slučajeva sreću se povrede penisa i skrotuma</a:t>
            </a:r>
            <a:r>
              <a:rPr lang="en-US" altLang="en-US"/>
              <a:t>.</a:t>
            </a:r>
            <a:r>
              <a:rPr lang="sr-Latn-CS" altLang="en-US"/>
              <a:t> Izolovane 25%, Kombinovane (50-80%): Uretra, Skrotum, Mala karlica, Zadnjica, </a:t>
            </a:r>
            <a:r>
              <a:rPr lang="en-US" altLang="en-US"/>
              <a:t>Rectum</a:t>
            </a:r>
            <a:r>
              <a:rPr lang="sr-Latn-CS" altLang="en-US"/>
              <a:t>, Butine, Perineum, Femoralni ks., Drugi organi 5-10%, Hemodinamska nestabilnost 5%. Bilateralne povrede su verovatnije kod penetrantnih povreda. Dijagnoza je očigledna na osnovu anamneze i fizikalnog nalaza</a:t>
            </a:r>
            <a:r>
              <a:rPr lang="en-US" altLang="en-US"/>
              <a:t>.</a:t>
            </a:r>
            <a:r>
              <a:rPr lang="sr-Latn-CS" altLang="en-US"/>
              <a:t> Neophodno uspostaviti kontrolu krvarenja, eventualno suprapubičnu cistostomiju, rekonstrukciju i prezervaciju što je moguće više tkiva. </a:t>
            </a:r>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a:extLst>
              <a:ext uri="{FF2B5EF4-FFF2-40B4-BE49-F238E27FC236}">
                <a16:creationId xmlns:a16="http://schemas.microsoft.com/office/drawing/2014/main" id="{836BECCB-FABF-339E-C1DF-A16AE35FCE6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3059" name="Notes Placeholder 2">
            <a:extLst>
              <a:ext uri="{FF2B5EF4-FFF2-40B4-BE49-F238E27FC236}">
                <a16:creationId xmlns:a16="http://schemas.microsoft.com/office/drawing/2014/main" id="{027C216F-5980-1B38-1D0E-3425AA990D9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r>
              <a:rPr lang="sr-Latn-CS" altLang="en-US">
                <a:latin typeface="Cambria" panose="02040503050406030204" pitchFamily="18" charset="0"/>
              </a:rPr>
              <a:t>Najčešći uzrok amputacije penisa je samomutilacija. Većina ovih bolesnika (87%) su psihijatrijski bole</a:t>
            </a:r>
            <a:r>
              <a:rPr lang="sr-Cyrl-CS" altLang="en-US">
                <a:latin typeface="Cambria" panose="02040503050406030204" pitchFamily="18" charset="0"/>
              </a:rPr>
              <a:t>с</a:t>
            </a:r>
            <a:r>
              <a:rPr lang="sr-Latn-CS" altLang="en-US">
                <a:latin typeface="Cambria" panose="02040503050406030204" pitchFamily="18" charset="0"/>
              </a:rPr>
              <a:t>nici-šizofrenija. Ostale amputacije posledica ženskog nasilja, kao odgovor na preljubništvo. </a:t>
            </a:r>
            <a:r>
              <a:rPr lang="en-US" altLang="en-US">
                <a:latin typeface="Cambria" panose="02040503050406030204" pitchFamily="18" charset="0"/>
              </a:rPr>
              <a:t>Micro</a:t>
            </a:r>
            <a:r>
              <a:rPr lang="sr-Latn-CS" altLang="en-US">
                <a:latin typeface="Cambria" panose="02040503050406030204" pitchFamily="18" charset="0"/>
              </a:rPr>
              <a:t>hirurška reanastomoza podrazumeva spajanje krvnih sudova i nerava.</a:t>
            </a:r>
            <a:r>
              <a:rPr lang="en-US" altLang="en-US">
                <a:latin typeface="Cambria" panose="02040503050406030204" pitchFamily="18" charset="0"/>
              </a:rPr>
              <a:t> </a:t>
            </a:r>
            <a:r>
              <a:rPr lang="sr-Latn-CS" altLang="en-US">
                <a:latin typeface="Cambria" panose="02040503050406030204" pitchFamily="18" charset="0"/>
              </a:rPr>
              <a:t>Ujedi psa Infekcije se dešavaju kod </a:t>
            </a:r>
            <a:r>
              <a:rPr lang="en-US" altLang="en-US">
                <a:latin typeface="Cambria" panose="02040503050406030204" pitchFamily="18" charset="0"/>
              </a:rPr>
              <a:t>1</a:t>
            </a:r>
            <a:r>
              <a:rPr lang="sr-Latn-CS" altLang="en-US">
                <a:latin typeface="Cambria" panose="02040503050406030204" pitchFamily="18" charset="0"/>
              </a:rPr>
              <a:t>0</a:t>
            </a:r>
            <a:r>
              <a:rPr lang="en-US" altLang="en-US">
                <a:latin typeface="Cambria" panose="02040503050406030204" pitchFamily="18" charset="0"/>
              </a:rPr>
              <a:t>% </a:t>
            </a:r>
            <a:r>
              <a:rPr lang="sr-Latn-CS" altLang="en-US">
                <a:latin typeface="Cambria" panose="02040503050406030204" pitchFamily="18" charset="0"/>
              </a:rPr>
              <a:t>ujeda psa a Infekcije su češće kod ljudskih ujeda. Ujedi psa se empirijski leče cefalosporinima 1 generacije, a ujedi ljudi zahtevaju širi spektar antibakterijskog dejstva (</a:t>
            </a:r>
            <a:r>
              <a:rPr lang="en-US" altLang="en-US">
                <a:latin typeface="Cambria" panose="02040503050406030204" pitchFamily="18" charset="0"/>
              </a:rPr>
              <a:t>ampicillin/sulbactam</a:t>
            </a:r>
            <a:r>
              <a:rPr lang="sr-Latn-CS" altLang="en-US">
                <a:latin typeface="Cambria" panose="02040503050406030204" pitchFamily="18" charset="0"/>
              </a:rPr>
              <a:t>)</a:t>
            </a:r>
            <a:r>
              <a:rPr lang="en-US" altLang="en-US">
                <a:latin typeface="Cambria" panose="02040503050406030204" pitchFamily="18" charset="0"/>
              </a:rPr>
              <a:t>. </a:t>
            </a:r>
            <a:r>
              <a:rPr lang="sr-Latn-CS" altLang="en-US">
                <a:latin typeface="Cambria" panose="02040503050406030204" pitchFamily="18" charset="0"/>
              </a:rPr>
              <a:t>Pored uobičajene flore usta humani ujedima mogu se preneti sifilis, </a:t>
            </a:r>
            <a:r>
              <a:rPr lang="en-US" altLang="en-US">
                <a:latin typeface="Cambria" panose="02040503050406030204" pitchFamily="18" charset="0"/>
              </a:rPr>
              <a:t>hepatitis B</a:t>
            </a:r>
            <a:r>
              <a:rPr lang="sr-Latn-CS" altLang="en-US">
                <a:latin typeface="Cambria" panose="02040503050406030204" pitchFamily="18" charset="0"/>
              </a:rPr>
              <a:t>, C</a:t>
            </a:r>
            <a:r>
              <a:rPr lang="en-US" altLang="en-US">
                <a:latin typeface="Cambria" panose="02040503050406030204" pitchFamily="18" charset="0"/>
              </a:rPr>
              <a:t>, </a:t>
            </a:r>
            <a:r>
              <a:rPr lang="sr-Latn-CS" altLang="en-US">
                <a:latin typeface="Cambria" panose="02040503050406030204" pitchFamily="18" charset="0"/>
              </a:rPr>
              <a:t>HIV</a:t>
            </a:r>
            <a:r>
              <a:rPr lang="en-US" altLang="en-US">
                <a:latin typeface="Cambria" panose="02040503050406030204" pitchFamily="18" charset="0"/>
              </a:rPr>
              <a:t>, tetanus, tuber</a:t>
            </a:r>
            <a:r>
              <a:rPr lang="sr-Latn-CS" altLang="en-US">
                <a:latin typeface="Cambria" panose="02040503050406030204" pitchFamily="18" charset="0"/>
              </a:rPr>
              <a:t>k</a:t>
            </a:r>
            <a:r>
              <a:rPr lang="en-US" altLang="en-US">
                <a:latin typeface="Cambria" panose="02040503050406030204" pitchFamily="18" charset="0"/>
              </a:rPr>
              <a:t>ulo</a:t>
            </a:r>
            <a:r>
              <a:rPr lang="sr-Latn-CS" altLang="en-US">
                <a:latin typeface="Cambria" panose="02040503050406030204" pitchFamily="18" charset="0"/>
              </a:rPr>
              <a:t>za</a:t>
            </a:r>
            <a:r>
              <a:rPr lang="en-US" altLang="en-US">
                <a:latin typeface="Cambria" panose="02040503050406030204" pitchFamily="18" charset="0"/>
              </a:rPr>
              <a:t>, a</a:t>
            </a:r>
            <a:r>
              <a:rPr lang="sr-Latn-CS" altLang="en-US">
                <a:latin typeface="Cambria" panose="02040503050406030204" pitchFamily="18" charset="0"/>
              </a:rPr>
              <a:t>k</a:t>
            </a:r>
            <a:r>
              <a:rPr lang="en-US" altLang="en-US">
                <a:latin typeface="Cambria" panose="02040503050406030204" pitchFamily="18" charset="0"/>
              </a:rPr>
              <a:t>tinom</a:t>
            </a:r>
            <a:r>
              <a:rPr lang="sr-Latn-CS" altLang="en-US">
                <a:latin typeface="Cambria" panose="02040503050406030204" pitchFamily="18" charset="0"/>
              </a:rPr>
              <a:t>ikoza</a:t>
            </a:r>
            <a:r>
              <a:rPr lang="en-US" altLang="en-US">
                <a:latin typeface="Cambria" panose="02040503050406030204" pitchFamily="18" charset="0"/>
              </a:rPr>
              <a:t>, herpes simplex virus</a:t>
            </a:r>
            <a:r>
              <a:rPr lang="sr-Latn-CS" altLang="en-US">
                <a:latin typeface="Cambria" panose="02040503050406030204" pitchFamily="18" charset="0"/>
              </a:rPr>
              <a:t>, što zahteva konsultaciju sa infektologom</a:t>
            </a:r>
            <a:r>
              <a:rPr lang="en-US" altLang="en-US">
                <a:latin typeface="Cambria" panose="02040503050406030204" pitchFamily="18" charset="0"/>
              </a:rPr>
              <a:t>.</a:t>
            </a:r>
            <a:r>
              <a:rPr lang="sr-Latn-CS" altLang="en-US">
                <a:latin typeface="Cambria" panose="02040503050406030204" pitchFamily="18" charset="0"/>
              </a:rPr>
              <a:t> Tetanusna zaštita (besnilo).</a:t>
            </a:r>
            <a:r>
              <a:rPr lang="sr-Cyrl-CS" altLang="en-US">
                <a:latin typeface="Cambria" panose="02040503050406030204" pitchFamily="18" charset="0"/>
              </a:rPr>
              <a:t> </a:t>
            </a:r>
            <a:r>
              <a:rPr lang="sr-Latn-CS" altLang="en-US">
                <a:latin typeface="Cambria" panose="02040503050406030204" pitchFamily="18" charset="0"/>
              </a:rPr>
              <a:t>Izolovane genitalne opekotine su retke i većina se viđa u sklopu ekstenzivnih opekotina.</a:t>
            </a:r>
            <a:r>
              <a:rPr lang="en-US" altLang="en-US">
                <a:latin typeface="Cambria" panose="02040503050406030204" pitchFamily="18" charset="0"/>
              </a:rPr>
              <a:t> </a:t>
            </a:r>
            <a:r>
              <a:rPr lang="sr-Latn-CS" altLang="en-US">
                <a:latin typeface="Cambria" panose="02040503050406030204" pitchFamily="18" charset="0"/>
              </a:rPr>
              <a:t>Mogu se klasifikovati u tri stepena prema dubini zahvaćenog tkiva</a:t>
            </a:r>
            <a:r>
              <a:rPr lang="en-US" altLang="en-US">
                <a:latin typeface="Cambria" panose="02040503050406030204" pitchFamily="18" charset="0"/>
              </a:rPr>
              <a:t>.</a:t>
            </a:r>
            <a:r>
              <a:rPr lang="sr-Latn-CS" altLang="en-US">
                <a:latin typeface="Cambria" panose="02040503050406030204" pitchFamily="18" charset="0"/>
              </a:rPr>
              <a:t> Mogu biti </a:t>
            </a:r>
            <a:r>
              <a:rPr lang="en-US" altLang="en-US">
                <a:latin typeface="Cambria" panose="02040503050406030204" pitchFamily="18" charset="0"/>
              </a:rPr>
              <a:t>term</a:t>
            </a:r>
            <a:r>
              <a:rPr lang="sr-Latn-CS" altLang="en-US">
                <a:latin typeface="Cambria" panose="02040503050406030204" pitchFamily="18" charset="0"/>
              </a:rPr>
              <a:t>ičke</a:t>
            </a:r>
            <a:r>
              <a:rPr lang="en-US" altLang="en-US">
                <a:latin typeface="Cambria" panose="02040503050406030204" pitchFamily="18" charset="0"/>
              </a:rPr>
              <a:t>, hemi</a:t>
            </a:r>
            <a:r>
              <a:rPr lang="sr-Latn-CS" altLang="en-US">
                <a:latin typeface="Cambria" panose="02040503050406030204" pitchFamily="18" charset="0"/>
              </a:rPr>
              <a:t>jske i električne</a:t>
            </a:r>
            <a:r>
              <a:rPr lang="en-US" altLang="en-US">
                <a:latin typeface="Cambria" panose="02040503050406030204" pitchFamily="18" charset="0"/>
              </a:rPr>
              <a:t>. </a:t>
            </a:r>
            <a:r>
              <a:rPr lang="sr-Latn-CS" altLang="en-US">
                <a:latin typeface="Cambria" panose="02040503050406030204" pitchFamily="18" charset="0"/>
              </a:rPr>
              <a:t>Plamen i para su najčešći uzročnici, naročito kod dece mlađe od 2 godine. </a:t>
            </a:r>
            <a:r>
              <a:rPr lang="en-US" altLang="en-US">
                <a:latin typeface="Cambria" panose="02040503050406030204" pitchFamily="18" charset="0"/>
              </a:rPr>
              <a:t>Ele</a:t>
            </a:r>
            <a:r>
              <a:rPr lang="sr-Latn-CS" altLang="en-US">
                <a:latin typeface="Cambria" panose="02040503050406030204" pitchFamily="18" charset="0"/>
              </a:rPr>
              <a:t>k</a:t>
            </a:r>
            <a:r>
              <a:rPr lang="en-US" altLang="en-US">
                <a:latin typeface="Cambria" panose="02040503050406030204" pitchFamily="18" charset="0"/>
              </a:rPr>
              <a:t>tri</a:t>
            </a:r>
            <a:r>
              <a:rPr lang="sr-Latn-CS" altLang="en-US">
                <a:latin typeface="Cambria" panose="02040503050406030204" pitchFamily="18" charset="0"/>
              </a:rPr>
              <a:t>čne opekotine oštećuju dublje slojeve </a:t>
            </a:r>
            <a:r>
              <a:rPr lang="en-US" altLang="en-US">
                <a:latin typeface="Cambria" panose="02040503050406030204" pitchFamily="18" charset="0"/>
              </a:rPr>
              <a:t>s</a:t>
            </a:r>
            <a:r>
              <a:rPr lang="sr-Latn-CS" altLang="en-US">
                <a:latin typeface="Cambria" panose="02040503050406030204" pitchFamily="18" charset="0"/>
              </a:rPr>
              <a:t>a koagulacionom nekrozom krvnih sudova</a:t>
            </a:r>
            <a:r>
              <a:rPr lang="en-US" altLang="en-US">
                <a:latin typeface="Cambria" panose="02040503050406030204" pitchFamily="18" charset="0"/>
              </a:rPr>
              <a:t>. </a:t>
            </a:r>
            <a:r>
              <a:rPr lang="sr-Latn-CS" altLang="en-US">
                <a:latin typeface="Cambria" panose="02040503050406030204" pitchFamily="18" charset="0"/>
              </a:rPr>
              <a:t>Duboke opekotine drugog i trećeg stepena leče se hirurški. Penis je naročito osetljiv na avulzione povrede. Većina povreda tipa izuvanja nastaje akcidentalno u industriji ili poljoprivredi. U slučaju da je avulzija veća od </a:t>
            </a:r>
            <a:r>
              <a:rPr lang="en-US" altLang="en-US">
                <a:latin typeface="Cambria" panose="02040503050406030204" pitchFamily="18" charset="0"/>
              </a:rPr>
              <a:t>60% </a:t>
            </a:r>
            <a:r>
              <a:rPr lang="sr-Latn-CS" altLang="en-US">
                <a:latin typeface="Cambria" panose="02040503050406030204" pitchFamily="18" charset="0"/>
              </a:rPr>
              <a:t>skrotuma, skrotalna rekonstrukcija se izvodi koristeći slobodni kožni transplantat ili</a:t>
            </a:r>
            <a:r>
              <a:rPr lang="en-US" altLang="en-US">
                <a:latin typeface="Cambria" panose="02040503050406030204" pitchFamily="18" charset="0"/>
              </a:rPr>
              <a:t> flap</a:t>
            </a:r>
            <a:r>
              <a:rPr lang="sr-Latn-CS" altLang="en-US">
                <a:latin typeface="Cambria" panose="02040503050406030204" pitchFamily="18" charset="0"/>
              </a:rPr>
              <a:t>-režanj</a:t>
            </a:r>
            <a:r>
              <a:rPr lang="en-US" altLang="en-US">
                <a:latin typeface="Cambria" panose="02040503050406030204" pitchFamily="18" charset="0"/>
              </a:rPr>
              <a:t>. </a:t>
            </a:r>
            <a:r>
              <a:rPr lang="sr-Latn-CS" altLang="en-US">
                <a:latin typeface="Cambria" panose="02040503050406030204" pitchFamily="18" charset="0"/>
              </a:rPr>
              <a:t>Povrede skrotuma mogu se kretati od kontuzija do kompletnih avulzija. </a:t>
            </a:r>
            <a:endParaRPr lang="en-US" altLang="en-US">
              <a:latin typeface="Cambria" panose="02040503050406030204" pitchFamily="18" charset="0"/>
            </a:endParaRPr>
          </a:p>
          <a:p>
            <a:pPr algn="just" eaLnBrk="1" hangingPunct="1">
              <a:spcBef>
                <a:spcPct val="0"/>
              </a:spcBef>
            </a:pPr>
            <a:endParaRPr lang="en-US" altLang="en-US">
              <a:latin typeface="Cambria" panose="02040503050406030204" pitchFamily="18" charset="0"/>
            </a:endParaRPr>
          </a:p>
          <a:p>
            <a:pPr algn="just" eaLnBrk="1" hangingPunct="1">
              <a:spcBef>
                <a:spcPct val="0"/>
              </a:spcBef>
            </a:pPr>
            <a:endParaRPr lang="en-US" altLang="en-US">
              <a:latin typeface="Cambria" panose="02040503050406030204" pitchFamily="18" charset="0"/>
            </a:endParaRPr>
          </a:p>
          <a:p>
            <a:pPr algn="just" eaLnBrk="1" hangingPunct="1">
              <a:spcBef>
                <a:spcPct val="0"/>
              </a:spcBef>
            </a:pPr>
            <a:endParaRPr lang="en-US" altLang="en-US">
              <a:latin typeface="Cambria" panose="02040503050406030204" pitchFamily="18" charset="0"/>
            </a:endParaRPr>
          </a:p>
        </p:txBody>
      </p:sp>
      <p:sp>
        <p:nvSpPr>
          <p:cNvPr id="4" name="Slide Number Placeholder 3">
            <a:extLst>
              <a:ext uri="{FF2B5EF4-FFF2-40B4-BE49-F238E27FC236}">
                <a16:creationId xmlns:a16="http://schemas.microsoft.com/office/drawing/2014/main" id="{41D06C66-9033-3D05-859F-288235E41A2C}"/>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50A4106-9880-43BB-BF29-A485AFB8523A}" type="slidenum">
              <a:rPr lang="sr-Latn-CS" altLang="en-US">
                <a:latin typeface="Calibri" panose="020F0502020204030204" pitchFamily="34" charset="0"/>
              </a:rPr>
              <a:pPr eaLnBrk="1" hangingPunct="1"/>
              <a:t>100</a:t>
            </a:fld>
            <a:endParaRPr lang="sr-Latn-CS" altLang="en-US">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a:extLst>
              <a:ext uri="{FF2B5EF4-FFF2-40B4-BE49-F238E27FC236}">
                <a16:creationId xmlns:a16="http://schemas.microsoft.com/office/drawing/2014/main" id="{FE74A594-1D48-B9A4-3011-27D986C750E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083" name="Notes Placeholder 2">
            <a:extLst>
              <a:ext uri="{FF2B5EF4-FFF2-40B4-BE49-F238E27FC236}">
                <a16:creationId xmlns:a16="http://schemas.microsoft.com/office/drawing/2014/main" id="{37332B13-D7BE-5078-B70D-1ADCA87575E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a:extLst>
              <a:ext uri="{FF2B5EF4-FFF2-40B4-BE49-F238E27FC236}">
                <a16:creationId xmlns:a16="http://schemas.microsoft.com/office/drawing/2014/main" id="{5C7E0FDB-6C6C-E0E9-ECBC-08CFEE63DB49}"/>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D8C2ED0-B68C-43A9-A8CA-88A01707A1E4}" type="slidenum">
              <a:rPr lang="sr-Latn-CS" altLang="en-US">
                <a:latin typeface="Calibri" panose="020F0502020204030204" pitchFamily="34" charset="0"/>
              </a:rPr>
              <a:pPr eaLnBrk="1" hangingPunct="1"/>
              <a:t>101</a:t>
            </a:fld>
            <a:endParaRPr lang="sr-Latn-CS" altLang="en-US">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a:extLst>
              <a:ext uri="{FF2B5EF4-FFF2-40B4-BE49-F238E27FC236}">
                <a16:creationId xmlns:a16="http://schemas.microsoft.com/office/drawing/2014/main" id="{1429980A-DF66-50FE-AAFC-8E265AA14B7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5107" name="Notes Placeholder 2">
            <a:extLst>
              <a:ext uri="{FF2B5EF4-FFF2-40B4-BE49-F238E27FC236}">
                <a16:creationId xmlns:a16="http://schemas.microsoft.com/office/drawing/2014/main" id="{4255206B-5020-1F91-C380-BC829953BDC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a:extLst>
              <a:ext uri="{FF2B5EF4-FFF2-40B4-BE49-F238E27FC236}">
                <a16:creationId xmlns:a16="http://schemas.microsoft.com/office/drawing/2014/main" id="{4431DC86-85F0-929D-F5D3-5D6F699BF2E1}"/>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AB65E0C-FFA0-4244-BAC5-44C90A09A0ED}" type="slidenum">
              <a:rPr lang="sr-Latn-CS" altLang="en-US">
                <a:latin typeface="Calibri" panose="020F0502020204030204" pitchFamily="34" charset="0"/>
              </a:rPr>
              <a:pPr eaLnBrk="1" hangingPunct="1"/>
              <a:t>102</a:t>
            </a:fld>
            <a:endParaRPr lang="sr-Latn-CS" altLang="en-US">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a:extLst>
              <a:ext uri="{FF2B5EF4-FFF2-40B4-BE49-F238E27FC236}">
                <a16:creationId xmlns:a16="http://schemas.microsoft.com/office/drawing/2014/main" id="{7EB98883-B34D-D93B-6E70-EDC54006D32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6131" name="Notes Placeholder 2">
            <a:extLst>
              <a:ext uri="{FF2B5EF4-FFF2-40B4-BE49-F238E27FC236}">
                <a16:creationId xmlns:a16="http://schemas.microsoft.com/office/drawing/2014/main" id="{965E834D-01CB-C2EA-6269-D53B2726B88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r>
              <a:rPr lang="sr-Latn-CS" altLang="en-US"/>
              <a:t>Opstruktivne uropatije se mogu klasifikovati prema uzroku na urođene i stečene, trajanju na akutne i hronične, stepenu opstrukcije na parcijalne i kompletne i nivou opstrukcije na gornji i donji urotrakt. </a:t>
            </a:r>
          </a:p>
          <a:p>
            <a:pPr algn="just" eaLnBrk="1" hangingPunct="1">
              <a:spcBef>
                <a:spcPct val="0"/>
              </a:spcBef>
            </a:pPr>
            <a:r>
              <a:rPr lang="sr-Latn-CS" altLang="en-US"/>
              <a:t>Anomalije</a:t>
            </a:r>
            <a:r>
              <a:rPr lang="en-US" altLang="en-US"/>
              <a:t> </a:t>
            </a:r>
            <a:r>
              <a:rPr lang="sr-Latn-CS" altLang="en-US"/>
              <a:t> fetusa sreću se u 1-3% svih trudnoća, od čega je 20</a:t>
            </a:r>
            <a:r>
              <a:rPr lang="sr-Cyrl-CS" altLang="en-US"/>
              <a:t>-</a:t>
            </a:r>
            <a:r>
              <a:rPr lang="sr-Latn-CS" altLang="en-US"/>
              <a:t>30% kongenitalne anomalije bubrega i urinarnog trakta, </a:t>
            </a:r>
            <a:r>
              <a:rPr lang="en-US" altLang="en-US"/>
              <a:t>60% </a:t>
            </a:r>
            <a:r>
              <a:rPr lang="sr-Latn-CS" altLang="en-US"/>
              <a:t>svih anomalija urinarnog sistema čine opstruktivne uropatije</a:t>
            </a:r>
            <a:r>
              <a:rPr lang="en-US" altLang="en-US"/>
              <a:t>. </a:t>
            </a:r>
          </a:p>
        </p:txBody>
      </p:sp>
      <p:sp>
        <p:nvSpPr>
          <p:cNvPr id="199684" name="Slide Number Placeholder 3">
            <a:extLst>
              <a:ext uri="{FF2B5EF4-FFF2-40B4-BE49-F238E27FC236}">
                <a16:creationId xmlns:a16="http://schemas.microsoft.com/office/drawing/2014/main" id="{86B26ED5-BA93-825F-0505-73DEC8AD89D5}"/>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6FA085B-1EA2-4EB3-8020-9730E2DCD5DA}" type="slidenum">
              <a:rPr lang="sr-Latn-CS" altLang="en-US">
                <a:latin typeface="Calibri" panose="020F0502020204030204" pitchFamily="34" charset="0"/>
              </a:rPr>
              <a:pPr eaLnBrk="1" hangingPunct="1"/>
              <a:t>103</a:t>
            </a:fld>
            <a:endParaRPr lang="sr-Latn-CS" altLang="en-US">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a:extLst>
              <a:ext uri="{FF2B5EF4-FFF2-40B4-BE49-F238E27FC236}">
                <a16:creationId xmlns:a16="http://schemas.microsoft.com/office/drawing/2014/main" id="{21F510B5-77A5-9600-2FA8-ED026950A81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7155" name="Notes Placeholder 2">
            <a:extLst>
              <a:ext uri="{FF2B5EF4-FFF2-40B4-BE49-F238E27FC236}">
                <a16:creationId xmlns:a16="http://schemas.microsoft.com/office/drawing/2014/main" id="{2C467E7E-AB6F-804A-3F9B-D79B3D111D5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CS" altLang="en-US"/>
          </a:p>
        </p:txBody>
      </p:sp>
      <p:sp>
        <p:nvSpPr>
          <p:cNvPr id="4" name="Slide Number Placeholder 3">
            <a:extLst>
              <a:ext uri="{FF2B5EF4-FFF2-40B4-BE49-F238E27FC236}">
                <a16:creationId xmlns:a16="http://schemas.microsoft.com/office/drawing/2014/main" id="{CF63A9E3-3AA9-4DB5-C445-D33BF63C5CBB}"/>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5F398F3-5D90-4542-8125-915FC94C497B}" type="slidenum">
              <a:rPr lang="sr-Latn-CS" altLang="en-US">
                <a:latin typeface="Calibri" panose="020F0502020204030204" pitchFamily="34" charset="0"/>
              </a:rPr>
              <a:pPr eaLnBrk="1" hangingPunct="1"/>
              <a:t>104</a:t>
            </a:fld>
            <a:endParaRPr lang="sr-Latn-CS" altLang="en-US">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a:extLst>
              <a:ext uri="{FF2B5EF4-FFF2-40B4-BE49-F238E27FC236}">
                <a16:creationId xmlns:a16="http://schemas.microsoft.com/office/drawing/2014/main" id="{AA1D296E-C458-549B-CED4-5E02D9EB5F8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Notes Placeholder 2">
            <a:extLst>
              <a:ext uri="{FF2B5EF4-FFF2-40B4-BE49-F238E27FC236}">
                <a16:creationId xmlns:a16="http://schemas.microsoft.com/office/drawing/2014/main" id="{39A01D32-6C1F-BE70-2B54-E0D5971EE56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CS" altLang="en-US"/>
          </a:p>
        </p:txBody>
      </p:sp>
      <p:sp>
        <p:nvSpPr>
          <p:cNvPr id="4" name="Slide Number Placeholder 3">
            <a:extLst>
              <a:ext uri="{FF2B5EF4-FFF2-40B4-BE49-F238E27FC236}">
                <a16:creationId xmlns:a16="http://schemas.microsoft.com/office/drawing/2014/main" id="{AA261F87-0EFE-FE8A-C91B-62E4C4ADD8A9}"/>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71A4F1A-CF5A-4E71-881C-CC11327F1502}" type="slidenum">
              <a:rPr lang="sr-Latn-CS" altLang="en-US">
                <a:latin typeface="Calibri" panose="020F0502020204030204" pitchFamily="34" charset="0"/>
              </a:rPr>
              <a:pPr eaLnBrk="1" hangingPunct="1"/>
              <a:t>105</a:t>
            </a:fld>
            <a:endParaRPr lang="sr-Latn-CS" altLang="en-US">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a:extLst>
              <a:ext uri="{FF2B5EF4-FFF2-40B4-BE49-F238E27FC236}">
                <a16:creationId xmlns:a16="http://schemas.microsoft.com/office/drawing/2014/main" id="{35C9AD4A-D32B-7CC0-6219-B9832719E3A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9203" name="Notes Placeholder 2">
            <a:extLst>
              <a:ext uri="{FF2B5EF4-FFF2-40B4-BE49-F238E27FC236}">
                <a16:creationId xmlns:a16="http://schemas.microsoft.com/office/drawing/2014/main" id="{32D5E706-E640-678B-CF0E-E254E39963A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CS" altLang="en-US"/>
          </a:p>
        </p:txBody>
      </p:sp>
      <p:sp>
        <p:nvSpPr>
          <p:cNvPr id="4" name="Slide Number Placeholder 3">
            <a:extLst>
              <a:ext uri="{FF2B5EF4-FFF2-40B4-BE49-F238E27FC236}">
                <a16:creationId xmlns:a16="http://schemas.microsoft.com/office/drawing/2014/main" id="{BD108C0E-9419-C4B2-BB97-330F02612290}"/>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0F9BCE2-59DF-4F0D-A370-1C0334BC4B8B}" type="slidenum">
              <a:rPr lang="sr-Latn-CS" altLang="en-US">
                <a:latin typeface="Calibri" panose="020F0502020204030204" pitchFamily="34" charset="0"/>
              </a:rPr>
              <a:pPr eaLnBrk="1" hangingPunct="1"/>
              <a:t>106</a:t>
            </a:fld>
            <a:endParaRPr lang="sr-Latn-CS" altLang="en-US">
              <a:latin typeface="Calibri" panose="020F050202020403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Slide Image Placeholder 1">
            <a:extLst>
              <a:ext uri="{FF2B5EF4-FFF2-40B4-BE49-F238E27FC236}">
                <a16:creationId xmlns:a16="http://schemas.microsoft.com/office/drawing/2014/main" id="{433815F4-4697-2ED6-CFE0-3F5F8BB2AF7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0227" name="Notes Placeholder 2">
            <a:extLst>
              <a:ext uri="{FF2B5EF4-FFF2-40B4-BE49-F238E27FC236}">
                <a16:creationId xmlns:a16="http://schemas.microsoft.com/office/drawing/2014/main" id="{43164321-6B3E-263B-8637-AEA93392071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CS" altLang="en-US"/>
          </a:p>
        </p:txBody>
      </p:sp>
      <p:sp>
        <p:nvSpPr>
          <p:cNvPr id="4" name="Slide Number Placeholder 3">
            <a:extLst>
              <a:ext uri="{FF2B5EF4-FFF2-40B4-BE49-F238E27FC236}">
                <a16:creationId xmlns:a16="http://schemas.microsoft.com/office/drawing/2014/main" id="{17D7E4E8-CAB9-058F-31C6-2D6B5F3CFC04}"/>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E458DA7-89C2-4B78-AAE6-DDF5C5AC707B}" type="slidenum">
              <a:rPr lang="sr-Latn-CS" altLang="en-US">
                <a:latin typeface="Calibri" panose="020F0502020204030204" pitchFamily="34" charset="0"/>
              </a:rPr>
              <a:pPr eaLnBrk="1" hangingPunct="1"/>
              <a:t>107</a:t>
            </a:fld>
            <a:endParaRPr lang="sr-Latn-C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a:extLst>
              <a:ext uri="{FF2B5EF4-FFF2-40B4-BE49-F238E27FC236}">
                <a16:creationId xmlns:a16="http://schemas.microsoft.com/office/drawing/2014/main" id="{C0BC06A9-F06A-A660-05AD-7814F35A330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3" name="Notes Placeholder 2">
            <a:extLst>
              <a:ext uri="{FF2B5EF4-FFF2-40B4-BE49-F238E27FC236}">
                <a16:creationId xmlns:a16="http://schemas.microsoft.com/office/drawing/2014/main" id="{DC93B083-758A-AEDB-F8A6-A4EBA5847F0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endParaRPr lang="en-US" altLang="en-US"/>
          </a:p>
        </p:txBody>
      </p:sp>
      <p:sp>
        <p:nvSpPr>
          <p:cNvPr id="172036" name="Slide Number Placeholder 3">
            <a:extLst>
              <a:ext uri="{FF2B5EF4-FFF2-40B4-BE49-F238E27FC236}">
                <a16:creationId xmlns:a16="http://schemas.microsoft.com/office/drawing/2014/main" id="{7DE65A95-24B3-23CF-FBB7-2A634E50A1BA}"/>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A4E1FA3-6731-4182-A836-7A4061F61D10}" type="slidenum">
              <a:rPr lang="sr-Latn-CS" altLang="en-US">
                <a:latin typeface="Calibri" panose="020F0502020204030204" pitchFamily="34" charset="0"/>
              </a:rPr>
              <a:pPr eaLnBrk="1" hangingPunct="1"/>
              <a:t>53</a:t>
            </a:fld>
            <a:endParaRPr lang="sr-Latn-CS" altLang="en-US">
              <a:latin typeface="Calibri" panose="020F050202020403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a:extLst>
              <a:ext uri="{FF2B5EF4-FFF2-40B4-BE49-F238E27FC236}">
                <a16:creationId xmlns:a16="http://schemas.microsoft.com/office/drawing/2014/main" id="{F00FEF2E-6786-D6ED-3C93-EA0DD08C21C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1251" name="Notes Placeholder 2">
            <a:extLst>
              <a:ext uri="{FF2B5EF4-FFF2-40B4-BE49-F238E27FC236}">
                <a16:creationId xmlns:a16="http://schemas.microsoft.com/office/drawing/2014/main" id="{C7344672-7C68-36DD-CCFE-694DD2B1D53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a:extLst>
              <a:ext uri="{FF2B5EF4-FFF2-40B4-BE49-F238E27FC236}">
                <a16:creationId xmlns:a16="http://schemas.microsoft.com/office/drawing/2014/main" id="{84C8D6E7-FDB0-B948-D9E7-C65CB4C8073A}"/>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1A87D21-E6F2-494F-9F81-6D0A4A820EC4}" type="slidenum">
              <a:rPr lang="sr-Latn-CS" altLang="en-US">
                <a:latin typeface="Calibri" panose="020F0502020204030204" pitchFamily="34" charset="0"/>
              </a:rPr>
              <a:pPr eaLnBrk="1" hangingPunct="1"/>
              <a:t>108</a:t>
            </a:fld>
            <a:endParaRPr lang="sr-Latn-CS" altLang="en-US">
              <a:latin typeface="Calibri" panose="020F050202020403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ide Image Placeholder 1">
            <a:extLst>
              <a:ext uri="{FF2B5EF4-FFF2-40B4-BE49-F238E27FC236}">
                <a16:creationId xmlns:a16="http://schemas.microsoft.com/office/drawing/2014/main" id="{93B2FED3-F912-1ADF-AB20-78727F34AD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2275" name="Notes Placeholder 2">
            <a:extLst>
              <a:ext uri="{FF2B5EF4-FFF2-40B4-BE49-F238E27FC236}">
                <a16:creationId xmlns:a16="http://schemas.microsoft.com/office/drawing/2014/main" id="{27681866-9EB4-775E-2174-B550C330D25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a:p>
        </p:txBody>
      </p:sp>
      <p:sp>
        <p:nvSpPr>
          <p:cNvPr id="200708" name="Slide Number Placeholder 3">
            <a:extLst>
              <a:ext uri="{FF2B5EF4-FFF2-40B4-BE49-F238E27FC236}">
                <a16:creationId xmlns:a16="http://schemas.microsoft.com/office/drawing/2014/main" id="{B2658E29-BB24-DA97-C0F6-D063CB27FC7F}"/>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5FF1B9B-7916-45F6-AC04-FE5B2F0416D4}" type="slidenum">
              <a:rPr lang="sr-Latn-CS" altLang="en-US">
                <a:latin typeface="Calibri" panose="020F0502020204030204" pitchFamily="34" charset="0"/>
              </a:rPr>
              <a:pPr eaLnBrk="1" hangingPunct="1"/>
              <a:t>109</a:t>
            </a:fld>
            <a:endParaRPr lang="sr-Latn-CS" altLang="en-US">
              <a:latin typeface="Calibri" panose="020F050202020403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a:extLst>
              <a:ext uri="{FF2B5EF4-FFF2-40B4-BE49-F238E27FC236}">
                <a16:creationId xmlns:a16="http://schemas.microsoft.com/office/drawing/2014/main" id="{91918919-81E5-25A7-EE20-0D3723DAC1D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3299" name="Notes Placeholder 2">
            <a:extLst>
              <a:ext uri="{FF2B5EF4-FFF2-40B4-BE49-F238E27FC236}">
                <a16:creationId xmlns:a16="http://schemas.microsoft.com/office/drawing/2014/main" id="{827C6ABA-D2F3-9BF7-49B8-7BA9A09C877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endParaRPr lang="sr-Latn-CS" altLang="en-US"/>
          </a:p>
        </p:txBody>
      </p:sp>
      <p:sp>
        <p:nvSpPr>
          <p:cNvPr id="201732" name="Slide Number Placeholder 3">
            <a:extLst>
              <a:ext uri="{FF2B5EF4-FFF2-40B4-BE49-F238E27FC236}">
                <a16:creationId xmlns:a16="http://schemas.microsoft.com/office/drawing/2014/main" id="{282347C7-D2CA-5437-5567-5C8CC14F1E17}"/>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5ABC67E-9848-4C7E-B2BE-11BD0721F083}" type="slidenum">
              <a:rPr lang="sr-Latn-CS" altLang="en-US">
                <a:latin typeface="Calibri" panose="020F0502020204030204" pitchFamily="34" charset="0"/>
              </a:rPr>
              <a:pPr eaLnBrk="1" hangingPunct="1"/>
              <a:t>110</a:t>
            </a:fld>
            <a:endParaRPr lang="sr-Latn-CS" altLang="en-US">
              <a:latin typeface="Calibri" panose="020F050202020403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ide Image Placeholder 1">
            <a:extLst>
              <a:ext uri="{FF2B5EF4-FFF2-40B4-BE49-F238E27FC236}">
                <a16:creationId xmlns:a16="http://schemas.microsoft.com/office/drawing/2014/main" id="{11F9D3D6-226D-6095-4AE3-AA79AE88C75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23" name="Notes Placeholder 2">
            <a:extLst>
              <a:ext uri="{FF2B5EF4-FFF2-40B4-BE49-F238E27FC236}">
                <a16:creationId xmlns:a16="http://schemas.microsoft.com/office/drawing/2014/main" id="{3BC40EAA-9002-C2A8-8F31-FE250BE9BAB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endParaRPr lang="sr-Latn-CS" altLang="en-US"/>
          </a:p>
        </p:txBody>
      </p:sp>
      <p:sp>
        <p:nvSpPr>
          <p:cNvPr id="202756" name="Slide Number Placeholder 3">
            <a:extLst>
              <a:ext uri="{FF2B5EF4-FFF2-40B4-BE49-F238E27FC236}">
                <a16:creationId xmlns:a16="http://schemas.microsoft.com/office/drawing/2014/main" id="{2FD4352C-290C-6743-BE3C-62DB7B6D9073}"/>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0966FFD-39D4-4A90-A3E1-F5E234627785}" type="slidenum">
              <a:rPr lang="sr-Latn-CS" altLang="en-US">
                <a:latin typeface="Calibri" panose="020F0502020204030204" pitchFamily="34" charset="0"/>
              </a:rPr>
              <a:pPr eaLnBrk="1" hangingPunct="1"/>
              <a:t>111</a:t>
            </a:fld>
            <a:endParaRPr lang="sr-Latn-CS" altLang="en-US">
              <a:latin typeface="Calibri" panose="020F050202020403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a:extLst>
              <a:ext uri="{FF2B5EF4-FFF2-40B4-BE49-F238E27FC236}">
                <a16:creationId xmlns:a16="http://schemas.microsoft.com/office/drawing/2014/main" id="{93B16330-0918-365E-F4E2-0DD3C8876FD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5347" name="Notes Placeholder 2">
            <a:extLst>
              <a:ext uri="{FF2B5EF4-FFF2-40B4-BE49-F238E27FC236}">
                <a16:creationId xmlns:a16="http://schemas.microsoft.com/office/drawing/2014/main" id="{2DAF3D11-27CB-9616-04E1-673B604AEA3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endParaRPr lang="sr-Latn-CS" altLang="en-US"/>
          </a:p>
        </p:txBody>
      </p:sp>
      <p:sp>
        <p:nvSpPr>
          <p:cNvPr id="203780" name="Slide Number Placeholder 3">
            <a:extLst>
              <a:ext uri="{FF2B5EF4-FFF2-40B4-BE49-F238E27FC236}">
                <a16:creationId xmlns:a16="http://schemas.microsoft.com/office/drawing/2014/main" id="{3A795007-7F60-6C94-E2F2-82E5FE7FB2BA}"/>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CF8A5B9-76F1-4DEC-A240-7417D8D8F31D}" type="slidenum">
              <a:rPr lang="sr-Latn-CS" altLang="en-US">
                <a:latin typeface="Calibri" panose="020F0502020204030204" pitchFamily="34" charset="0"/>
              </a:rPr>
              <a:pPr eaLnBrk="1" hangingPunct="1"/>
              <a:t>112</a:t>
            </a:fld>
            <a:endParaRPr lang="sr-Latn-CS" altLang="en-US">
              <a:latin typeface="Calibri" panose="020F050202020403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a:extLst>
              <a:ext uri="{FF2B5EF4-FFF2-40B4-BE49-F238E27FC236}">
                <a16:creationId xmlns:a16="http://schemas.microsoft.com/office/drawing/2014/main" id="{E837805E-9D41-F3E8-815C-A4A44F155A9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6371" name="Notes Placeholder 2">
            <a:extLst>
              <a:ext uri="{FF2B5EF4-FFF2-40B4-BE49-F238E27FC236}">
                <a16:creationId xmlns:a16="http://schemas.microsoft.com/office/drawing/2014/main" id="{3FE62149-7738-6CB9-17E9-1AEF2D7E14F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endParaRPr lang="sr-Latn-CS" altLang="en-US"/>
          </a:p>
        </p:txBody>
      </p:sp>
      <p:sp>
        <p:nvSpPr>
          <p:cNvPr id="204804" name="Slide Number Placeholder 3">
            <a:extLst>
              <a:ext uri="{FF2B5EF4-FFF2-40B4-BE49-F238E27FC236}">
                <a16:creationId xmlns:a16="http://schemas.microsoft.com/office/drawing/2014/main" id="{6D74A1D3-7405-56C1-C43C-46307E276C73}"/>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36BCC67-C4E8-4A47-A5DA-4E6FF28A15A0}" type="slidenum">
              <a:rPr lang="sr-Latn-CS" altLang="en-US">
                <a:latin typeface="Calibri" panose="020F0502020204030204" pitchFamily="34" charset="0"/>
              </a:rPr>
              <a:pPr eaLnBrk="1" hangingPunct="1"/>
              <a:t>114</a:t>
            </a:fld>
            <a:endParaRPr lang="sr-Latn-CS" altLang="en-US">
              <a:latin typeface="Calibri" panose="020F050202020403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a:extLst>
              <a:ext uri="{FF2B5EF4-FFF2-40B4-BE49-F238E27FC236}">
                <a16:creationId xmlns:a16="http://schemas.microsoft.com/office/drawing/2014/main" id="{2ADE85C9-9F05-74B7-11E6-3DFD823CEE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7395" name="Notes Placeholder 2">
            <a:extLst>
              <a:ext uri="{FF2B5EF4-FFF2-40B4-BE49-F238E27FC236}">
                <a16:creationId xmlns:a16="http://schemas.microsoft.com/office/drawing/2014/main" id="{B18F82A7-F786-2DF7-C71C-D3185248FFD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a:p>
        </p:txBody>
      </p:sp>
      <p:sp>
        <p:nvSpPr>
          <p:cNvPr id="206852" name="Slide Number Placeholder 3">
            <a:extLst>
              <a:ext uri="{FF2B5EF4-FFF2-40B4-BE49-F238E27FC236}">
                <a16:creationId xmlns:a16="http://schemas.microsoft.com/office/drawing/2014/main" id="{156A9888-E24F-394F-5C4E-40416F47953E}"/>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A9FB6F7-8548-4BFA-8B52-6100D032D75A}" type="slidenum">
              <a:rPr lang="sr-Latn-CS" altLang="en-US">
                <a:latin typeface="Calibri" panose="020F0502020204030204" pitchFamily="34" charset="0"/>
              </a:rPr>
              <a:pPr eaLnBrk="1" hangingPunct="1"/>
              <a:t>115</a:t>
            </a:fld>
            <a:endParaRPr lang="sr-Latn-CS" altLang="en-US">
              <a:latin typeface="Calibri" panose="020F050202020403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Slide Image Placeholder 1">
            <a:extLst>
              <a:ext uri="{FF2B5EF4-FFF2-40B4-BE49-F238E27FC236}">
                <a16:creationId xmlns:a16="http://schemas.microsoft.com/office/drawing/2014/main" id="{40718280-C75C-F0DE-E97F-707295EC6F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8419" name="Notes Placeholder 2">
            <a:extLst>
              <a:ext uri="{FF2B5EF4-FFF2-40B4-BE49-F238E27FC236}">
                <a16:creationId xmlns:a16="http://schemas.microsoft.com/office/drawing/2014/main" id="{2EAD24A8-1C00-3927-77B0-A68FC299E24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endParaRPr lang="sr-Latn-CS" altLang="en-US"/>
          </a:p>
        </p:txBody>
      </p:sp>
      <p:sp>
        <p:nvSpPr>
          <p:cNvPr id="207876" name="Slide Number Placeholder 3">
            <a:extLst>
              <a:ext uri="{FF2B5EF4-FFF2-40B4-BE49-F238E27FC236}">
                <a16:creationId xmlns:a16="http://schemas.microsoft.com/office/drawing/2014/main" id="{9D7C9354-83FD-31BC-A243-BC5E6D65838A}"/>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ECCE06F-8F62-4A49-8519-BDD18E389870}" type="slidenum">
              <a:rPr lang="sr-Latn-CS" altLang="en-US">
                <a:latin typeface="Calibri" panose="020F0502020204030204" pitchFamily="34" charset="0"/>
              </a:rPr>
              <a:pPr eaLnBrk="1" hangingPunct="1"/>
              <a:t>119</a:t>
            </a:fld>
            <a:endParaRPr lang="sr-Latn-CS" altLang="en-US">
              <a:latin typeface="Calibri" panose="020F050202020403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a:extLst>
              <a:ext uri="{FF2B5EF4-FFF2-40B4-BE49-F238E27FC236}">
                <a16:creationId xmlns:a16="http://schemas.microsoft.com/office/drawing/2014/main" id="{54DC165B-6E55-6020-976F-24C1614E788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9443" name="Notes Placeholder 2">
            <a:extLst>
              <a:ext uri="{FF2B5EF4-FFF2-40B4-BE49-F238E27FC236}">
                <a16:creationId xmlns:a16="http://schemas.microsoft.com/office/drawing/2014/main" id="{A61B82C0-46ED-CB0E-255F-C5C02F40BA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a:p>
        </p:txBody>
      </p:sp>
      <p:sp>
        <p:nvSpPr>
          <p:cNvPr id="208900" name="Slide Number Placeholder 3">
            <a:extLst>
              <a:ext uri="{FF2B5EF4-FFF2-40B4-BE49-F238E27FC236}">
                <a16:creationId xmlns:a16="http://schemas.microsoft.com/office/drawing/2014/main" id="{BA0F8181-2C4F-29E7-83D4-C04D9891EECF}"/>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49FC45D-D94E-47A7-BB3F-43E372F51E35}" type="slidenum">
              <a:rPr lang="sr-Latn-CS" altLang="en-US">
                <a:latin typeface="Calibri" panose="020F0502020204030204" pitchFamily="34" charset="0"/>
              </a:rPr>
              <a:pPr eaLnBrk="1" hangingPunct="1"/>
              <a:t>120</a:t>
            </a:fld>
            <a:endParaRPr lang="sr-Latn-CS" altLang="en-US">
              <a:latin typeface="Calibri" panose="020F050202020403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a:extLst>
              <a:ext uri="{FF2B5EF4-FFF2-40B4-BE49-F238E27FC236}">
                <a16:creationId xmlns:a16="http://schemas.microsoft.com/office/drawing/2014/main" id="{EA7B0E7C-393E-D75A-25F8-C4C1FE5CD9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0467" name="Rectangle 3">
            <a:extLst>
              <a:ext uri="{FF2B5EF4-FFF2-40B4-BE49-F238E27FC236}">
                <a16:creationId xmlns:a16="http://schemas.microsoft.com/office/drawing/2014/main" id="{0F332367-E50F-02CF-1B78-32CD46AE0ED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a:extLst>
              <a:ext uri="{FF2B5EF4-FFF2-40B4-BE49-F238E27FC236}">
                <a16:creationId xmlns:a16="http://schemas.microsoft.com/office/drawing/2014/main" id="{3C46366D-E9C3-CD01-3EBF-0A8B2A60994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27" name="Notes Placeholder 2">
            <a:extLst>
              <a:ext uri="{FF2B5EF4-FFF2-40B4-BE49-F238E27FC236}">
                <a16:creationId xmlns:a16="http://schemas.microsoft.com/office/drawing/2014/main" id="{C9E9AD37-D50D-0A90-B803-9FE26E2F39B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CS" altLang="en-US"/>
          </a:p>
        </p:txBody>
      </p:sp>
      <p:sp>
        <p:nvSpPr>
          <p:cNvPr id="4" name="Slide Number Placeholder 3">
            <a:extLst>
              <a:ext uri="{FF2B5EF4-FFF2-40B4-BE49-F238E27FC236}">
                <a16:creationId xmlns:a16="http://schemas.microsoft.com/office/drawing/2014/main" id="{1F7DE685-FC47-DA4A-B9A6-24C5B392D9AD}"/>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98EBDAA-2D73-4B1F-9C5F-C4F86D61520A}" type="slidenum">
              <a:rPr lang="sr-Latn-CS" altLang="en-US">
                <a:latin typeface="Calibri" panose="020F0502020204030204" pitchFamily="34" charset="0"/>
              </a:rPr>
              <a:pPr eaLnBrk="1" hangingPunct="1"/>
              <a:t>54</a:t>
            </a:fld>
            <a:endParaRPr lang="sr-Latn-CS" altLang="en-US">
              <a:latin typeface="Calibri" panose="020F050202020403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1490" name="Rectangle 10">
            <a:extLst>
              <a:ext uri="{FF2B5EF4-FFF2-40B4-BE49-F238E27FC236}">
                <a16:creationId xmlns:a16="http://schemas.microsoft.com/office/drawing/2014/main" id="{28717E07-1552-88EC-3E66-4EC249E800AF}"/>
              </a:ext>
            </a:extLst>
          </p:cNvPr>
          <p:cNvSpPr txBox="1">
            <a:spLocks noGrp="1" noChangeArrowheads="1"/>
          </p:cNvSpPr>
          <p:nvPr/>
        </p:nvSpPr>
        <p:spPr bwMode="auto">
          <a:xfrm>
            <a:off x="3829050" y="9432925"/>
            <a:ext cx="2924175"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algn="r">
              <a:buClr>
                <a:srgbClr val="000000"/>
              </a:buClr>
              <a:buSzPct val="100000"/>
              <a:buFont typeface="Arial" panose="020B0604020202020204" pitchFamily="34" charset="0"/>
              <a:buNone/>
            </a:pPr>
            <a:fld id="{ABDE37FF-DFCF-445C-9152-9C7BC8C22D30}" type="slidenum">
              <a:rPr lang="en-GB" altLang="en-US" sz="1200">
                <a:solidFill>
                  <a:srgbClr val="000000"/>
                </a:solidFill>
                <a:latin typeface="Calibri" panose="020F0502020204030204" pitchFamily="34" charset="0"/>
                <a:cs typeface="Lucida Sans Unicode" panose="020B0602030504020204" pitchFamily="34" charset="0"/>
              </a:rPr>
              <a:pPr algn="r">
                <a:buClr>
                  <a:srgbClr val="000000"/>
                </a:buClr>
                <a:buSzPct val="100000"/>
                <a:buFont typeface="Arial" panose="020B0604020202020204" pitchFamily="34" charset="0"/>
                <a:buNone/>
              </a:pPr>
              <a:t>122</a:t>
            </a:fld>
            <a:endParaRPr lang="en-GB" altLang="en-US" sz="1200">
              <a:solidFill>
                <a:srgbClr val="000000"/>
              </a:solidFill>
              <a:latin typeface="Calibri" panose="020F0502020204030204" pitchFamily="34" charset="0"/>
              <a:cs typeface="Lucida Sans Unicode" panose="020B0602030504020204" pitchFamily="34" charset="0"/>
            </a:endParaRPr>
          </a:p>
        </p:txBody>
      </p:sp>
      <p:sp>
        <p:nvSpPr>
          <p:cNvPr id="191491" name="Text Box 2">
            <a:extLst>
              <a:ext uri="{FF2B5EF4-FFF2-40B4-BE49-F238E27FC236}">
                <a16:creationId xmlns:a16="http://schemas.microsoft.com/office/drawing/2014/main" id="{260E5537-4BC4-008F-3910-D4E0030801D2}"/>
              </a:ext>
            </a:extLst>
          </p:cNvPr>
          <p:cNvSpPr txBox="1">
            <a:spLocks noChangeArrowheads="1"/>
          </p:cNvSpPr>
          <p:nvPr/>
        </p:nvSpPr>
        <p:spPr bwMode="auto">
          <a:xfrm>
            <a:off x="1127125" y="744538"/>
            <a:ext cx="4506913" cy="3724275"/>
          </a:xfrm>
          <a:prstGeom prst="rect">
            <a:avLst/>
          </a:prstGeom>
          <a:solidFill>
            <a:srgbClr val="FFFFFF"/>
          </a:solidFill>
          <a:ln w="9360">
            <a:solidFill>
              <a:srgbClr val="000000"/>
            </a:solidFill>
            <a:miter lim="800000"/>
            <a:headEnd/>
            <a:tailEnd/>
          </a:ln>
        </p:spPr>
        <p:txBody>
          <a:bodyPr wrap="none" anchor="ctr"/>
          <a:lstStyle>
            <a:lvl1pPr defTabSz="449263" eaLnBrk="0" hangingPunct="0">
              <a:defRPr>
                <a:solidFill>
                  <a:schemeClr val="tx1"/>
                </a:solidFill>
                <a:latin typeface="Arial" panose="020B0604020202020204" pitchFamily="34" charset="0"/>
              </a:defRPr>
            </a:lvl1pPr>
            <a:lvl2pPr marL="742950" indent="-285750" defTabSz="449263" eaLnBrk="0" hangingPunct="0">
              <a:defRPr>
                <a:solidFill>
                  <a:schemeClr val="tx1"/>
                </a:solidFill>
                <a:latin typeface="Arial" panose="020B0604020202020204" pitchFamily="34" charset="0"/>
              </a:defRPr>
            </a:lvl2pPr>
            <a:lvl3pPr marL="1143000" indent="-228600" defTabSz="449263" eaLnBrk="0" hangingPunct="0">
              <a:defRPr>
                <a:solidFill>
                  <a:schemeClr val="tx1"/>
                </a:solidFill>
                <a:latin typeface="Arial" panose="020B0604020202020204" pitchFamily="34" charset="0"/>
              </a:defRPr>
            </a:lvl3pPr>
            <a:lvl4pPr marL="1600200" indent="-228600" defTabSz="449263" eaLnBrk="0" hangingPunct="0">
              <a:defRPr>
                <a:solidFill>
                  <a:schemeClr val="tx1"/>
                </a:solidFill>
                <a:latin typeface="Arial" panose="020B0604020202020204" pitchFamily="34" charset="0"/>
              </a:defRPr>
            </a:lvl4pPr>
            <a:lvl5pPr marL="2057400" indent="-228600" defTabSz="449263" eaLnBrk="0" hangingPunct="0">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defRPr>
                <a:solidFill>
                  <a:schemeClr val="tx1"/>
                </a:solidFill>
                <a:latin typeface="Arial" panose="020B0604020202020204" pitchFamily="34" charset="0"/>
              </a:defRPr>
            </a:lvl9pPr>
          </a:lstStyle>
          <a:p>
            <a:pPr>
              <a:lnSpc>
                <a:spcPct val="76000"/>
              </a:lnSpc>
              <a:buClr>
                <a:srgbClr val="000000"/>
              </a:buClr>
              <a:buSzPct val="100000"/>
              <a:buFont typeface="Arial" panose="020B0604020202020204" pitchFamily="34" charset="0"/>
              <a:buNone/>
            </a:pPr>
            <a:endParaRPr lang="sr-Latn-CS" altLang="en-US">
              <a:solidFill>
                <a:schemeClr val="bg1"/>
              </a:solidFill>
              <a:latin typeface="Calibri" panose="020F0502020204030204" pitchFamily="34" charset="0"/>
              <a:cs typeface="Lucida Sans Unicode" panose="020B0602030504020204" pitchFamily="34" charset="0"/>
            </a:endParaRPr>
          </a:p>
        </p:txBody>
      </p:sp>
      <p:sp>
        <p:nvSpPr>
          <p:cNvPr id="191492" name="Text Box 3">
            <a:extLst>
              <a:ext uri="{FF2B5EF4-FFF2-40B4-BE49-F238E27FC236}">
                <a16:creationId xmlns:a16="http://schemas.microsoft.com/office/drawing/2014/main" id="{E00DA4F8-77D0-617C-84C9-4D7BD6286CE8}"/>
              </a:ext>
            </a:extLst>
          </p:cNvPr>
          <p:cNvSpPr>
            <a:spLocks noGrp="1" noChangeArrowheads="1"/>
          </p:cNvSpPr>
          <p:nvPr>
            <p:ph type="body"/>
          </p:nvPr>
        </p:nvSpPr>
        <p:spPr bwMode="auto">
          <a:xfrm>
            <a:off x="676275" y="4718050"/>
            <a:ext cx="5408613" cy="276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numCol="1" anchor="t" anchorCtr="0" compatLnSpc="1">
            <a:prstTxWarp prst="textNoShape">
              <a:avLst/>
            </a:prstTxWarp>
            <a:spAutoFit/>
          </a:bodyPr>
          <a:lstStyle/>
          <a:p>
            <a:pPr algn="just" defTabSz="449263" eaLnBrk="1" hangingPunct="1">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sr-Latn-CS" altLang="en-US">
              <a:cs typeface="Arial" panose="020B0604020202020204" pitchFamily="34" charset="0"/>
            </a:endParaRPr>
          </a:p>
        </p:txBody>
      </p:sp>
      <p:sp>
        <p:nvSpPr>
          <p:cNvPr id="191493" name="Text Box 4">
            <a:extLst>
              <a:ext uri="{FF2B5EF4-FFF2-40B4-BE49-F238E27FC236}">
                <a16:creationId xmlns:a16="http://schemas.microsoft.com/office/drawing/2014/main" id="{745FEECE-56CA-17A5-D597-E25D18FA2425}"/>
              </a:ext>
            </a:extLst>
          </p:cNvPr>
          <p:cNvSpPr txBox="1">
            <a:spLocks noChangeArrowheads="1"/>
          </p:cNvSpPr>
          <p:nvPr/>
        </p:nvSpPr>
        <p:spPr bwMode="auto">
          <a:xfrm>
            <a:off x="1127125" y="744538"/>
            <a:ext cx="4503738" cy="3722687"/>
          </a:xfrm>
          <a:prstGeom prst="rect">
            <a:avLst/>
          </a:prstGeom>
          <a:solidFill>
            <a:srgbClr val="FFFFFF"/>
          </a:solidFill>
          <a:ln w="9360">
            <a:solidFill>
              <a:srgbClr val="000000"/>
            </a:solidFill>
            <a:miter lim="800000"/>
            <a:headEnd/>
            <a:tailEnd/>
          </a:ln>
        </p:spPr>
        <p:txBody>
          <a:bodyPr wrap="none" anchor="ctr"/>
          <a:lstStyle>
            <a:lvl1pPr defTabSz="449263" eaLnBrk="0" hangingPunct="0">
              <a:defRPr>
                <a:solidFill>
                  <a:schemeClr val="tx1"/>
                </a:solidFill>
                <a:latin typeface="Arial" panose="020B0604020202020204" pitchFamily="34" charset="0"/>
              </a:defRPr>
            </a:lvl1pPr>
            <a:lvl2pPr marL="742950" indent="-285750" defTabSz="449263" eaLnBrk="0" hangingPunct="0">
              <a:defRPr>
                <a:solidFill>
                  <a:schemeClr val="tx1"/>
                </a:solidFill>
                <a:latin typeface="Arial" panose="020B0604020202020204" pitchFamily="34" charset="0"/>
              </a:defRPr>
            </a:lvl2pPr>
            <a:lvl3pPr marL="1143000" indent="-228600" defTabSz="449263" eaLnBrk="0" hangingPunct="0">
              <a:defRPr>
                <a:solidFill>
                  <a:schemeClr val="tx1"/>
                </a:solidFill>
                <a:latin typeface="Arial" panose="020B0604020202020204" pitchFamily="34" charset="0"/>
              </a:defRPr>
            </a:lvl3pPr>
            <a:lvl4pPr marL="1600200" indent="-228600" defTabSz="449263" eaLnBrk="0" hangingPunct="0">
              <a:defRPr>
                <a:solidFill>
                  <a:schemeClr val="tx1"/>
                </a:solidFill>
                <a:latin typeface="Arial" panose="020B0604020202020204" pitchFamily="34" charset="0"/>
              </a:defRPr>
            </a:lvl4pPr>
            <a:lvl5pPr marL="2057400" indent="-228600" defTabSz="449263" eaLnBrk="0" hangingPunct="0">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defRPr>
                <a:solidFill>
                  <a:schemeClr val="tx1"/>
                </a:solidFill>
                <a:latin typeface="Arial" panose="020B0604020202020204" pitchFamily="34" charset="0"/>
              </a:defRPr>
            </a:lvl9pPr>
          </a:lstStyle>
          <a:p>
            <a:pPr>
              <a:lnSpc>
                <a:spcPct val="76000"/>
              </a:lnSpc>
              <a:buClr>
                <a:srgbClr val="000000"/>
              </a:buClr>
              <a:buSzPct val="100000"/>
              <a:buFont typeface="Arial" panose="020B0604020202020204" pitchFamily="34" charset="0"/>
              <a:buNone/>
            </a:pPr>
            <a:endParaRPr lang="sr-Latn-CS" altLang="en-US">
              <a:solidFill>
                <a:schemeClr val="bg1"/>
              </a:solidFill>
              <a:latin typeface="Calibri" panose="020F0502020204030204" pitchFamily="34" charset="0"/>
              <a:cs typeface="Lucida Sans Unicode" panose="020B0602030504020204" pitchFamily="34" charset="0"/>
            </a:endParaRPr>
          </a:p>
        </p:txBody>
      </p:sp>
      <p:sp>
        <p:nvSpPr>
          <p:cNvPr id="191494" name="Text Box 5">
            <a:extLst>
              <a:ext uri="{FF2B5EF4-FFF2-40B4-BE49-F238E27FC236}">
                <a16:creationId xmlns:a16="http://schemas.microsoft.com/office/drawing/2014/main" id="{024801B8-3F2D-C49E-A550-AB02F4D6C44E}"/>
              </a:ext>
            </a:extLst>
          </p:cNvPr>
          <p:cNvSpPr txBox="1">
            <a:spLocks noChangeArrowheads="1"/>
          </p:cNvSpPr>
          <p:nvPr/>
        </p:nvSpPr>
        <p:spPr bwMode="auto">
          <a:xfrm>
            <a:off x="1127125" y="744538"/>
            <a:ext cx="4502150" cy="3722687"/>
          </a:xfrm>
          <a:prstGeom prst="rect">
            <a:avLst/>
          </a:prstGeom>
          <a:solidFill>
            <a:srgbClr val="FFFFFF"/>
          </a:solidFill>
          <a:ln w="9525">
            <a:solidFill>
              <a:srgbClr val="000000"/>
            </a:solidFill>
            <a:miter lim="800000"/>
            <a:headEnd/>
            <a:tailEnd/>
          </a:ln>
        </p:spPr>
        <p:txBody>
          <a:bodyPr wrap="none" anchor="ctr"/>
          <a:lstStyle>
            <a:lvl1pPr defTabSz="449263" eaLnBrk="0" hangingPunct="0">
              <a:defRPr>
                <a:solidFill>
                  <a:schemeClr val="tx1"/>
                </a:solidFill>
                <a:latin typeface="Arial" panose="020B0604020202020204" pitchFamily="34" charset="0"/>
              </a:defRPr>
            </a:lvl1pPr>
            <a:lvl2pPr marL="742950" indent="-285750" defTabSz="449263" eaLnBrk="0" hangingPunct="0">
              <a:defRPr>
                <a:solidFill>
                  <a:schemeClr val="tx1"/>
                </a:solidFill>
                <a:latin typeface="Arial" panose="020B0604020202020204" pitchFamily="34" charset="0"/>
              </a:defRPr>
            </a:lvl2pPr>
            <a:lvl3pPr marL="1143000" indent="-228600" defTabSz="449263" eaLnBrk="0" hangingPunct="0">
              <a:defRPr>
                <a:solidFill>
                  <a:schemeClr val="tx1"/>
                </a:solidFill>
                <a:latin typeface="Arial" panose="020B0604020202020204" pitchFamily="34" charset="0"/>
              </a:defRPr>
            </a:lvl3pPr>
            <a:lvl4pPr marL="1600200" indent="-228600" defTabSz="449263" eaLnBrk="0" hangingPunct="0">
              <a:defRPr>
                <a:solidFill>
                  <a:schemeClr val="tx1"/>
                </a:solidFill>
                <a:latin typeface="Arial" panose="020B0604020202020204" pitchFamily="34" charset="0"/>
              </a:defRPr>
            </a:lvl4pPr>
            <a:lvl5pPr marL="2057400" indent="-228600" defTabSz="449263" eaLnBrk="0" hangingPunct="0">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defRPr>
                <a:solidFill>
                  <a:schemeClr val="tx1"/>
                </a:solidFill>
                <a:latin typeface="Arial" panose="020B0604020202020204" pitchFamily="34" charset="0"/>
              </a:defRPr>
            </a:lvl9pPr>
          </a:lstStyle>
          <a:p>
            <a:pPr>
              <a:lnSpc>
                <a:spcPct val="76000"/>
              </a:lnSpc>
              <a:buClr>
                <a:srgbClr val="000000"/>
              </a:buClr>
              <a:buSzPct val="100000"/>
              <a:buFont typeface="Arial" panose="020B0604020202020204" pitchFamily="34" charset="0"/>
              <a:buNone/>
            </a:pPr>
            <a:endParaRPr lang="sr-Latn-CS" altLang="en-US">
              <a:solidFill>
                <a:schemeClr val="bg1"/>
              </a:solidFill>
              <a:latin typeface="Calibri" panose="020F0502020204030204" pitchFamily="34" charset="0"/>
              <a:cs typeface="Lucida Sans Unicode" panose="020B0602030504020204" pitchFamily="34" charset="0"/>
            </a:endParaRPr>
          </a:p>
        </p:txBody>
      </p:sp>
      <p:sp>
        <p:nvSpPr>
          <p:cNvPr id="191495" name="Rectangle 6">
            <a:extLst>
              <a:ext uri="{FF2B5EF4-FFF2-40B4-BE49-F238E27FC236}">
                <a16:creationId xmlns:a16="http://schemas.microsoft.com/office/drawing/2014/main" id="{CD6FB54F-9AFE-DB6A-7590-787B560F570D}"/>
              </a:ext>
            </a:extLst>
          </p:cNvPr>
          <p:cNvSpPr>
            <a:spLocks noGrp="1" noRot="1" noChangeAspect="1" noChangeArrowheads="1" noTextEdit="1"/>
          </p:cNvSpPr>
          <p:nvPr>
            <p:ph type="sldImg"/>
          </p:nvPr>
        </p:nvSpPr>
        <p:spPr bwMode="auto">
          <a:xfrm>
            <a:off x="71438" y="744538"/>
            <a:ext cx="6613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lide Image Placeholder 1">
            <a:extLst>
              <a:ext uri="{FF2B5EF4-FFF2-40B4-BE49-F238E27FC236}">
                <a16:creationId xmlns:a16="http://schemas.microsoft.com/office/drawing/2014/main" id="{606AFEF4-EF24-CE9D-D80F-A06176ECB3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2515" name="Notes Placeholder 2">
            <a:extLst>
              <a:ext uri="{FF2B5EF4-FFF2-40B4-BE49-F238E27FC236}">
                <a16:creationId xmlns:a16="http://schemas.microsoft.com/office/drawing/2014/main" id="{69700E83-FF39-46D8-CFEC-B355B008AC8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a:p>
        </p:txBody>
      </p:sp>
      <p:sp>
        <p:nvSpPr>
          <p:cNvPr id="211972" name="Slide Number Placeholder 3">
            <a:extLst>
              <a:ext uri="{FF2B5EF4-FFF2-40B4-BE49-F238E27FC236}">
                <a16:creationId xmlns:a16="http://schemas.microsoft.com/office/drawing/2014/main" id="{FCAFE29B-F627-E4FF-B75C-6D2C6AF7072B}"/>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20C79CA-656F-4F51-8123-4D7326548986}" type="slidenum">
              <a:rPr lang="sr-Latn-CS" altLang="en-US">
                <a:latin typeface="Calibri" panose="020F0502020204030204" pitchFamily="34" charset="0"/>
              </a:rPr>
              <a:pPr eaLnBrk="1" hangingPunct="1"/>
              <a:t>123</a:t>
            </a:fld>
            <a:endParaRPr lang="sr-Latn-CS" altLang="en-US">
              <a:latin typeface="Calibri" panose="020F050202020403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a:extLst>
              <a:ext uri="{FF2B5EF4-FFF2-40B4-BE49-F238E27FC236}">
                <a16:creationId xmlns:a16="http://schemas.microsoft.com/office/drawing/2014/main" id="{498401E8-4BAA-056B-6A2A-E08B368EFB4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3539" name="Rectangle 3">
            <a:extLst>
              <a:ext uri="{FF2B5EF4-FFF2-40B4-BE49-F238E27FC236}">
                <a16:creationId xmlns:a16="http://schemas.microsoft.com/office/drawing/2014/main" id="{45A46A53-1521-151B-FD3A-C036B869537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Slide Image Placeholder 1">
            <a:extLst>
              <a:ext uri="{FF2B5EF4-FFF2-40B4-BE49-F238E27FC236}">
                <a16:creationId xmlns:a16="http://schemas.microsoft.com/office/drawing/2014/main" id="{423A8F30-09C7-F28D-CC45-177027C3129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63" name="Notes Placeholder 2">
            <a:extLst>
              <a:ext uri="{FF2B5EF4-FFF2-40B4-BE49-F238E27FC236}">
                <a16:creationId xmlns:a16="http://schemas.microsoft.com/office/drawing/2014/main" id="{951F765A-6505-0F81-03D2-FE52D601A6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endParaRPr lang="sr-Latn-CS" altLang="en-US"/>
          </a:p>
        </p:txBody>
      </p:sp>
      <p:sp>
        <p:nvSpPr>
          <p:cNvPr id="214020" name="Slide Number Placeholder 3">
            <a:extLst>
              <a:ext uri="{FF2B5EF4-FFF2-40B4-BE49-F238E27FC236}">
                <a16:creationId xmlns:a16="http://schemas.microsoft.com/office/drawing/2014/main" id="{124CD141-6E7A-0EB8-3FC4-876F12DDE571}"/>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73295FB-7ECF-441F-BF4F-30BD811C0BCF}" type="slidenum">
              <a:rPr lang="sr-Latn-CS" altLang="en-US">
                <a:latin typeface="Calibri" panose="020F0502020204030204" pitchFamily="34" charset="0"/>
              </a:rPr>
              <a:pPr eaLnBrk="1" hangingPunct="1"/>
              <a:t>125</a:t>
            </a:fld>
            <a:endParaRPr lang="sr-Latn-CS" altLang="en-US">
              <a:latin typeface="Calibri" panose="020F050202020403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a:extLst>
              <a:ext uri="{FF2B5EF4-FFF2-40B4-BE49-F238E27FC236}">
                <a16:creationId xmlns:a16="http://schemas.microsoft.com/office/drawing/2014/main" id="{CF212DD4-9C39-E934-3158-D569B83BB6E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5587" name="Rectangle 3">
            <a:extLst>
              <a:ext uri="{FF2B5EF4-FFF2-40B4-BE49-F238E27FC236}">
                <a16:creationId xmlns:a16="http://schemas.microsoft.com/office/drawing/2014/main" id="{16A258F7-FF89-C00A-0809-92E9E43A69E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a:extLst>
              <a:ext uri="{FF2B5EF4-FFF2-40B4-BE49-F238E27FC236}">
                <a16:creationId xmlns:a16="http://schemas.microsoft.com/office/drawing/2014/main" id="{AAE57E05-52DB-A00F-5908-78F036CB6FF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6611" name="Notes Placeholder 2">
            <a:extLst>
              <a:ext uri="{FF2B5EF4-FFF2-40B4-BE49-F238E27FC236}">
                <a16:creationId xmlns:a16="http://schemas.microsoft.com/office/drawing/2014/main" id="{98B7A166-21FB-CDB1-8B64-670A2674525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endParaRPr lang="sr-Latn-CS" altLang="en-US"/>
          </a:p>
        </p:txBody>
      </p:sp>
      <p:sp>
        <p:nvSpPr>
          <p:cNvPr id="217092" name="Slide Number Placeholder 3">
            <a:extLst>
              <a:ext uri="{FF2B5EF4-FFF2-40B4-BE49-F238E27FC236}">
                <a16:creationId xmlns:a16="http://schemas.microsoft.com/office/drawing/2014/main" id="{3D0A2F51-4DA1-417E-F98E-F32CD81E0B62}"/>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B4629D0-4017-46B6-BCED-8F2FED5FB385}" type="slidenum">
              <a:rPr lang="sr-Latn-CS" altLang="en-US">
                <a:latin typeface="Calibri" panose="020F0502020204030204" pitchFamily="34" charset="0"/>
              </a:rPr>
              <a:pPr eaLnBrk="1" hangingPunct="1"/>
              <a:t>129</a:t>
            </a:fld>
            <a:endParaRPr lang="sr-Latn-CS" altLang="en-US">
              <a:latin typeface="Calibri" panose="020F0502020204030204"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a:extLst>
              <a:ext uri="{FF2B5EF4-FFF2-40B4-BE49-F238E27FC236}">
                <a16:creationId xmlns:a16="http://schemas.microsoft.com/office/drawing/2014/main" id="{9B7E6364-31A6-DAC8-ADF3-BA642D3BEF7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7635" name="Notes Placeholder 2">
            <a:extLst>
              <a:ext uri="{FF2B5EF4-FFF2-40B4-BE49-F238E27FC236}">
                <a16:creationId xmlns:a16="http://schemas.microsoft.com/office/drawing/2014/main" id="{8EE98D43-41CE-03F6-4A93-6C998324FEE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lnSpc>
                <a:spcPct val="90000"/>
              </a:lnSpc>
              <a:spcBef>
                <a:spcPct val="0"/>
              </a:spcBef>
            </a:pPr>
            <a:endParaRPr lang="sr-Latn-CS" altLang="en-US">
              <a:solidFill>
                <a:schemeClr val="hlink"/>
              </a:solidFill>
            </a:endParaRPr>
          </a:p>
        </p:txBody>
      </p:sp>
      <p:sp>
        <p:nvSpPr>
          <p:cNvPr id="218116" name="Slide Number Placeholder 3">
            <a:extLst>
              <a:ext uri="{FF2B5EF4-FFF2-40B4-BE49-F238E27FC236}">
                <a16:creationId xmlns:a16="http://schemas.microsoft.com/office/drawing/2014/main" id="{6269F7A7-D7D4-9965-CDBF-2BD1B258074A}"/>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D0B4B27-0A36-44B6-BF00-F3EBF5C4048D}" type="slidenum">
              <a:rPr lang="sr-Latn-CS" altLang="en-US">
                <a:latin typeface="Calibri" panose="020F0502020204030204" pitchFamily="34" charset="0"/>
              </a:rPr>
              <a:pPr eaLnBrk="1" hangingPunct="1"/>
              <a:t>130</a:t>
            </a:fld>
            <a:endParaRPr lang="sr-Latn-CS" altLang="en-US">
              <a:latin typeface="Calibri" panose="020F0502020204030204"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Slide Image Placeholder 1">
            <a:extLst>
              <a:ext uri="{FF2B5EF4-FFF2-40B4-BE49-F238E27FC236}">
                <a16:creationId xmlns:a16="http://schemas.microsoft.com/office/drawing/2014/main" id="{67663DED-F10F-0BC1-4D02-49171950DE5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8659" name="Notes Placeholder 2">
            <a:extLst>
              <a:ext uri="{FF2B5EF4-FFF2-40B4-BE49-F238E27FC236}">
                <a16:creationId xmlns:a16="http://schemas.microsoft.com/office/drawing/2014/main" id="{442609CB-065A-2462-BE74-AFEB6F84B73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a:r>
              <a:rPr lang="sr-Cyrl-CS" altLang="en-US"/>
              <a:t>Фитотерапија, означава примену биљних екстраката. Обично се препоручују рекламно да </a:t>
            </a:r>
            <a:r>
              <a:rPr lang="sr-Cyrl-CS" altLang="en-US" b="1"/>
              <a:t>поправљају</a:t>
            </a:r>
            <a:r>
              <a:rPr lang="sr-Cyrl-CS" altLang="en-US"/>
              <a:t> “здравље простате" и многи их користе. њихов тобожњи-наводни потенцијал да помажу у избегавању операције или чак да спречавају карцином простате. Фактори који доприносе широкој употреби су да су то </a:t>
            </a:r>
            <a:r>
              <a:rPr lang="sr-Cyrl-CS" altLang="en-US" b="1"/>
              <a:t>природни продукти</a:t>
            </a:r>
            <a:r>
              <a:rPr lang="sr-Cyrl-CS" altLang="en-US"/>
              <a:t>; претпоставка да су безбедни (што није адекватно потврђено); </a:t>
            </a:r>
            <a:r>
              <a:rPr lang="sr-Cyrl-CS" altLang="en-US" b="1"/>
              <a:t>Широка доступност </a:t>
            </a:r>
            <a:r>
              <a:rPr lang="sr-Cyrl-CS" altLang="en-US"/>
              <a:t>(непотребни рецепти) у супермаркетима, апотекама и преко интернета доприносе њиховој употреби. Механизам дејства није разјашњен али се претпоставља (1) антиинфламаторан, (2) инхибиција 5алфа-</a:t>
            </a:r>
            <a:r>
              <a:rPr lang="en-US" altLang="en-US"/>
              <a:t>reductase</a:t>
            </a:r>
            <a:r>
              <a:rPr lang="sr-Cyrl-CS" altLang="en-US"/>
              <a:t>, и од недавно (3) промена фактора раста. Фитотерапија показује плацебо ефекат и немају углавном споредне ефекте. То су екстракти семења, коре или плодова биља. Примењују се различите процедуре екстракције (једне или више биљака) па им је осим </a:t>
            </a:r>
            <a:r>
              <a:rPr lang="sr-Cyrl-CS" altLang="en-US" b="1"/>
              <a:t>непознатог састава </a:t>
            </a:r>
            <a:r>
              <a:rPr lang="sr-Cyrl-CS" altLang="en-US"/>
              <a:t>и </a:t>
            </a:r>
            <a:r>
              <a:rPr lang="sr-Cyrl-CS" altLang="en-US" b="1"/>
              <a:t>чистоћа различита</a:t>
            </a:r>
            <a:r>
              <a:rPr lang="sr-Cyrl-CS" altLang="en-US"/>
              <a:t>. </a:t>
            </a:r>
            <a:r>
              <a:rPr lang="sr-Latn-CS" altLang="en-US"/>
              <a:t>Fitoterapija ima najvise uspeha u prvim fazama oboljenja kada su prvenstveno prisutni </a:t>
            </a:r>
            <a:r>
              <a:rPr lang="sr-Cyrl-CS" altLang="en-US"/>
              <a:t>иритативни</a:t>
            </a:r>
            <a:r>
              <a:rPr lang="sr-Latn-CS" altLang="en-US"/>
              <a:t> simptomi.</a:t>
            </a:r>
          </a:p>
        </p:txBody>
      </p:sp>
      <p:sp>
        <p:nvSpPr>
          <p:cNvPr id="219140" name="Slide Number Placeholder 3">
            <a:extLst>
              <a:ext uri="{FF2B5EF4-FFF2-40B4-BE49-F238E27FC236}">
                <a16:creationId xmlns:a16="http://schemas.microsoft.com/office/drawing/2014/main" id="{BA4ED174-24D1-2DC2-D9A7-4958EE39CC9D}"/>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CFA42F3-D75D-48AA-87E4-DB7229603BB4}" type="slidenum">
              <a:rPr lang="sr-Latn-CS" altLang="en-US">
                <a:latin typeface="Calibri" panose="020F0502020204030204" pitchFamily="34" charset="0"/>
              </a:rPr>
              <a:pPr eaLnBrk="1" hangingPunct="1"/>
              <a:t>131</a:t>
            </a:fld>
            <a:endParaRPr lang="sr-Latn-CS" altLang="en-US">
              <a:latin typeface="Calibri" panose="020F0502020204030204"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a:extLst>
              <a:ext uri="{FF2B5EF4-FFF2-40B4-BE49-F238E27FC236}">
                <a16:creationId xmlns:a16="http://schemas.microsoft.com/office/drawing/2014/main" id="{4E95AE43-A03A-3DC6-06BA-4C76F4AD752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59E77470-776F-940A-7BB8-88AC350DE07F}"/>
              </a:ext>
            </a:extLst>
          </p:cNvPr>
          <p:cNvSpPr>
            <a:spLocks noGrp="1"/>
          </p:cNvSpPr>
          <p:nvPr>
            <p:ph type="body" idx="1"/>
          </p:nvPr>
        </p:nvSpPr>
        <p:spPr/>
        <p:txBody>
          <a:bodyPr>
            <a:normAutofit/>
          </a:bodyPr>
          <a:lstStyle/>
          <a:p>
            <a:pPr eaLnBrk="1" fontAlgn="auto" hangingPunct="1">
              <a:spcBef>
                <a:spcPts val="0"/>
              </a:spcBef>
              <a:spcAft>
                <a:spcPts val="0"/>
              </a:spcAft>
              <a:defRPr/>
            </a:pPr>
            <a:endParaRPr lang="sr-Latn-CS" dirty="0"/>
          </a:p>
        </p:txBody>
      </p:sp>
      <p:sp>
        <p:nvSpPr>
          <p:cNvPr id="220164" name="Slide Number Placeholder 3">
            <a:extLst>
              <a:ext uri="{FF2B5EF4-FFF2-40B4-BE49-F238E27FC236}">
                <a16:creationId xmlns:a16="http://schemas.microsoft.com/office/drawing/2014/main" id="{83C45EAF-9204-B0AF-8FB6-A4075B8479DD}"/>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B3B55C6-6362-48B5-9105-E20370D5A4A2}" type="slidenum">
              <a:rPr lang="sr-Latn-CS" altLang="en-US">
                <a:latin typeface="Calibri" panose="020F0502020204030204" pitchFamily="34" charset="0"/>
              </a:rPr>
              <a:pPr eaLnBrk="1" hangingPunct="1"/>
              <a:t>132</a:t>
            </a:fld>
            <a:endParaRPr lang="sr-Latn-CS" altLang="en-US">
              <a:latin typeface="Calibri" panose="020F0502020204030204"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Slide Image Placeholder 1">
            <a:extLst>
              <a:ext uri="{FF2B5EF4-FFF2-40B4-BE49-F238E27FC236}">
                <a16:creationId xmlns:a16="http://schemas.microsoft.com/office/drawing/2014/main" id="{C500C444-F297-E348-DC41-0B33CF5CCFF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0707" name="Notes Placeholder 2">
            <a:extLst>
              <a:ext uri="{FF2B5EF4-FFF2-40B4-BE49-F238E27FC236}">
                <a16:creationId xmlns:a16="http://schemas.microsoft.com/office/drawing/2014/main" id="{CAB353EE-7F50-7602-79D3-CAB5B9475CC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endParaRPr lang="sr-Latn-CS" altLang="en-US"/>
          </a:p>
        </p:txBody>
      </p:sp>
      <p:sp>
        <p:nvSpPr>
          <p:cNvPr id="221188" name="Slide Number Placeholder 3">
            <a:extLst>
              <a:ext uri="{FF2B5EF4-FFF2-40B4-BE49-F238E27FC236}">
                <a16:creationId xmlns:a16="http://schemas.microsoft.com/office/drawing/2014/main" id="{357F8A82-4F66-1AC6-8AAE-04368155C489}"/>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6F1E4E5-6F4C-4233-8A41-D17664781652}" type="slidenum">
              <a:rPr lang="sr-Latn-CS" altLang="en-US">
                <a:latin typeface="Calibri" panose="020F0502020204030204" pitchFamily="34" charset="0"/>
              </a:rPr>
              <a:pPr eaLnBrk="1" hangingPunct="1"/>
              <a:t>133</a:t>
            </a:fld>
            <a:endParaRPr lang="sr-Latn-C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a:extLst>
              <a:ext uri="{FF2B5EF4-FFF2-40B4-BE49-F238E27FC236}">
                <a16:creationId xmlns:a16="http://schemas.microsoft.com/office/drawing/2014/main" id="{17749050-2F8E-7902-01E0-9BEF55B8A5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Notes Placeholder 2">
            <a:extLst>
              <a:ext uri="{FF2B5EF4-FFF2-40B4-BE49-F238E27FC236}">
                <a16:creationId xmlns:a16="http://schemas.microsoft.com/office/drawing/2014/main" id="{EE006708-3B09-E5CA-406A-5C2DD460B63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CS" altLang="en-US"/>
          </a:p>
        </p:txBody>
      </p:sp>
      <p:sp>
        <p:nvSpPr>
          <p:cNvPr id="4" name="Slide Number Placeholder 3">
            <a:extLst>
              <a:ext uri="{FF2B5EF4-FFF2-40B4-BE49-F238E27FC236}">
                <a16:creationId xmlns:a16="http://schemas.microsoft.com/office/drawing/2014/main" id="{664019D2-D899-878C-8916-ACB757CD54A2}"/>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AF6D3D2-C212-470B-9464-2AB81FA0A3E9}" type="slidenum">
              <a:rPr lang="sr-Latn-CS" altLang="en-US">
                <a:latin typeface="Calibri" panose="020F0502020204030204" pitchFamily="34" charset="0"/>
              </a:rPr>
              <a:pPr eaLnBrk="1" hangingPunct="1"/>
              <a:t>55</a:t>
            </a:fld>
            <a:endParaRPr lang="sr-Latn-CS" altLang="en-US">
              <a:latin typeface="Calibri" panose="020F0502020204030204"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Slide Image Placeholder 1">
            <a:extLst>
              <a:ext uri="{FF2B5EF4-FFF2-40B4-BE49-F238E27FC236}">
                <a16:creationId xmlns:a16="http://schemas.microsoft.com/office/drawing/2014/main" id="{0B9B2F13-B398-14E1-F955-476739997E9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1731" name="Notes Placeholder 2">
            <a:extLst>
              <a:ext uri="{FF2B5EF4-FFF2-40B4-BE49-F238E27FC236}">
                <a16:creationId xmlns:a16="http://schemas.microsoft.com/office/drawing/2014/main" id="{94DFA6A6-713A-B98D-51D1-8BE15569913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endParaRPr lang="sr-Latn-CS" altLang="en-US"/>
          </a:p>
        </p:txBody>
      </p:sp>
      <p:sp>
        <p:nvSpPr>
          <p:cNvPr id="222212" name="Slide Number Placeholder 3">
            <a:extLst>
              <a:ext uri="{FF2B5EF4-FFF2-40B4-BE49-F238E27FC236}">
                <a16:creationId xmlns:a16="http://schemas.microsoft.com/office/drawing/2014/main" id="{8401BBC1-8AEE-BF9D-0A33-48870F30C6F7}"/>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D2014C4-0444-42B5-9E4A-CBA3B287F692}" type="slidenum">
              <a:rPr lang="sr-Latn-CS" altLang="en-US">
                <a:latin typeface="Calibri" panose="020F0502020204030204" pitchFamily="34" charset="0"/>
              </a:rPr>
              <a:pPr eaLnBrk="1" hangingPunct="1"/>
              <a:t>135</a:t>
            </a:fld>
            <a:endParaRPr lang="sr-Latn-CS" altLang="en-US">
              <a:latin typeface="Calibri" panose="020F0502020204030204"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a:extLst>
              <a:ext uri="{FF2B5EF4-FFF2-40B4-BE49-F238E27FC236}">
                <a16:creationId xmlns:a16="http://schemas.microsoft.com/office/drawing/2014/main" id="{6209B8AB-541D-2F3A-281C-CFDFF40E5B7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3" name="Rectangle 3">
            <a:extLst>
              <a:ext uri="{FF2B5EF4-FFF2-40B4-BE49-F238E27FC236}">
                <a16:creationId xmlns:a16="http://schemas.microsoft.com/office/drawing/2014/main" id="{7D353961-5552-8196-F11F-74FA0067E2FE}"/>
              </a:ext>
            </a:extLst>
          </p:cNvPr>
          <p:cNvSpPr>
            <a:spLocks noGrp="1"/>
          </p:cNvSpPr>
          <p:nvPr>
            <p:ph type="body" idx="1"/>
          </p:nvPr>
        </p:nvSpPr>
        <p:spPr bwMode="auto"/>
        <p:txBody>
          <a:bodyPr wrap="square" numCol="1" anchor="t" anchorCtr="0" compatLnSpc="1">
            <a:prstTxWarp prst="textNoShape">
              <a:avLst/>
            </a:prstTxWarp>
            <a:normAutofit/>
          </a:bodyPr>
          <a:lstStyle/>
          <a:p>
            <a:pPr eaLnBrk="1" fontAlgn="auto" hangingPunct="1">
              <a:lnSpc>
                <a:spcPct val="80000"/>
              </a:lnSpc>
              <a:spcBef>
                <a:spcPts val="0"/>
              </a:spcBef>
              <a:spcAft>
                <a:spcPts val="0"/>
              </a:spcAft>
              <a:defRPr/>
            </a:pP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a:extLst>
              <a:ext uri="{FF2B5EF4-FFF2-40B4-BE49-F238E27FC236}">
                <a16:creationId xmlns:a16="http://schemas.microsoft.com/office/drawing/2014/main" id="{E59174C5-26E4-63F5-6638-F3282CDF687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6675" name="Notes Placeholder 2">
            <a:extLst>
              <a:ext uri="{FF2B5EF4-FFF2-40B4-BE49-F238E27FC236}">
                <a16:creationId xmlns:a16="http://schemas.microsoft.com/office/drawing/2014/main" id="{89BED7B6-3AAE-58DF-A09C-32BDD7AF2B9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algn="just" eaLnBrk="1" hangingPunct="1">
              <a:spcBef>
                <a:spcPct val="0"/>
              </a:spcBef>
            </a:pPr>
            <a:r>
              <a:rPr lang="sr-Latn-CS" altLang="en-US" b="1"/>
              <a:t>Radiorenogram</a:t>
            </a:r>
            <a:r>
              <a:rPr lang="sr-Cyrl-CS" altLang="en-US"/>
              <a:t> </a:t>
            </a:r>
            <a:r>
              <a:rPr lang="sr-Latn-CS" altLang="en-US"/>
              <a:t>za semikvantitativnu procenu perfuzije, funkcije i ekskretorne funkcije bubrega</a:t>
            </a:r>
          </a:p>
          <a:p>
            <a:pPr algn="just" eaLnBrk="1" hangingPunct="1">
              <a:spcBef>
                <a:spcPct val="0"/>
              </a:spcBef>
            </a:pPr>
            <a:r>
              <a:rPr lang="sr-Latn-CS" altLang="en-US" b="1"/>
              <a:t>Statička scintigrafija bubrega</a:t>
            </a:r>
            <a:r>
              <a:rPr lang="sr-Latn-CS" altLang="en-US"/>
              <a:t> primenom radiofarmaka Tehnecijum 99m dimerkaptosukcinilne kiseline (Tc 99m − DMSK)</a:t>
            </a:r>
            <a:r>
              <a:rPr lang="sr-Cyrl-CS" altLang="en-US"/>
              <a:t>.</a:t>
            </a:r>
            <a:r>
              <a:rPr lang="sr-Latn-CS" altLang="en-US"/>
              <a:t> Prvobitno</a:t>
            </a:r>
            <a:r>
              <a:rPr lang="sr-Cyrl-CS" altLang="en-US"/>
              <a:t> </a:t>
            </a:r>
            <a:r>
              <a:rPr lang="sr-Latn-CS" altLang="en-US"/>
              <a:t>je primenjivana za ispitivanje morfologije bubrega (kongenitalnih anomalija ili tumora)</a:t>
            </a:r>
            <a:r>
              <a:rPr lang="sr-Cyrl-CS" altLang="en-US"/>
              <a:t>. </a:t>
            </a:r>
            <a:r>
              <a:rPr lang="sr-Latn-CS" altLang="en-US"/>
              <a:t>Danas glavna indikacija su infekcije urinarnog trakta</a:t>
            </a:r>
            <a:r>
              <a:rPr lang="sr-Cyrl-CS" altLang="en-US"/>
              <a:t>,</a:t>
            </a:r>
            <a:r>
              <a:rPr lang="sr-Latn-CS" altLang="en-US"/>
              <a:t> korteksnih oštećenja bubrega izazvanih IUT</a:t>
            </a:r>
            <a:r>
              <a:rPr lang="en-US" altLang="en-US"/>
              <a:t> </a:t>
            </a:r>
            <a:r>
              <a:rPr lang="sr-Latn-CS" altLang="en-US"/>
              <a:t>(akutnim i hroničnim pijelonefritisom) u toku 6 meseci posle akutne epizode IUT. </a:t>
            </a:r>
            <a:endParaRPr lang="en-US" altLang="en-US"/>
          </a:p>
          <a:p>
            <a:pPr algn="just" eaLnBrk="1" hangingPunct="1">
              <a:spcBef>
                <a:spcPct val="0"/>
              </a:spcBef>
            </a:pPr>
            <a:r>
              <a:rPr lang="it-IT" altLang="ja-JP" b="1"/>
              <a:t>Dinamska scitigrafija bubrega</a:t>
            </a:r>
            <a:r>
              <a:rPr lang="it-IT" altLang="ja-JP"/>
              <a:t> – procena ukupne i pojedinacne funkcije bubrega</a:t>
            </a:r>
            <a:r>
              <a:rPr lang="sr-Latn-CS" altLang="ja-JP"/>
              <a:t> </a:t>
            </a:r>
            <a:endParaRPr lang="sr-Cyrl-CS" altLang="ja-JP"/>
          </a:p>
          <a:p>
            <a:pPr algn="just" eaLnBrk="1" hangingPunct="1">
              <a:spcBef>
                <a:spcPct val="0"/>
              </a:spcBef>
            </a:pPr>
            <a:r>
              <a:rPr lang="sr-Cyrl-CS" altLang="ja-JP"/>
              <a:t>-- </a:t>
            </a:r>
            <a:r>
              <a:rPr lang="it-IT" altLang="ja-JP"/>
              <a:t>ispitivanje bubrežne funkcije kod potencijalnih davalaca bubrega za transplantaciju</a:t>
            </a:r>
            <a:r>
              <a:rPr lang="sr-Latn-CS" altLang="ja-JP"/>
              <a:t>. </a:t>
            </a:r>
            <a:endParaRPr lang="en-US" altLang="en-US"/>
          </a:p>
          <a:p>
            <a:pPr eaLnBrk="1" hangingPunct="1">
              <a:spcBef>
                <a:spcPct val="0"/>
              </a:spcBef>
              <a:buFontTx/>
              <a:buChar char="-"/>
            </a:pPr>
            <a:r>
              <a:rPr lang="it-IT" altLang="ja-JP"/>
              <a:t>- </a:t>
            </a:r>
            <a:r>
              <a:rPr lang="it-IT" altLang="en-US"/>
              <a:t>pracenje funkcionog stanja presa</a:t>
            </a:r>
            <a:r>
              <a:rPr lang="sr-Latn-CS" altLang="en-US"/>
              <a:t>đ</a:t>
            </a:r>
            <a:r>
              <a:rPr lang="it-IT" altLang="en-US"/>
              <a:t>enog bubrega</a:t>
            </a:r>
            <a:r>
              <a:rPr lang="sr-Latn-CS" altLang="en-US"/>
              <a:t>. </a:t>
            </a:r>
            <a:endParaRPr lang="en-US" altLang="ja-JP"/>
          </a:p>
          <a:p>
            <a:pPr eaLnBrk="1" hangingPunct="1">
              <a:spcBef>
                <a:spcPct val="0"/>
              </a:spcBef>
              <a:buFontTx/>
              <a:buChar char="-"/>
            </a:pPr>
            <a:r>
              <a:rPr lang="it-IT" altLang="en-US"/>
              <a:t>- ispitivanje morfologije i funkcije sabirnog i odvodnog kanalikularnog sistema</a:t>
            </a:r>
          </a:p>
        </p:txBody>
      </p:sp>
      <p:sp>
        <p:nvSpPr>
          <p:cNvPr id="173060" name="Slide Number Placeholder 3">
            <a:extLst>
              <a:ext uri="{FF2B5EF4-FFF2-40B4-BE49-F238E27FC236}">
                <a16:creationId xmlns:a16="http://schemas.microsoft.com/office/drawing/2014/main" id="{C4FE22FD-B744-F942-FE8A-FEF2651303F2}"/>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AB6EFFA-B04D-4D59-90B3-08D7195B26EC}" type="slidenum">
              <a:rPr lang="sr-Latn-CS" altLang="en-US">
                <a:latin typeface="Calibri" panose="020F0502020204030204" pitchFamily="34" charset="0"/>
              </a:rPr>
              <a:pPr eaLnBrk="1" hangingPunct="1"/>
              <a:t>56</a:t>
            </a:fld>
            <a:endParaRPr lang="sr-Latn-CS" altLang="en-US">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a:extLst>
              <a:ext uri="{FF2B5EF4-FFF2-40B4-BE49-F238E27FC236}">
                <a16:creationId xmlns:a16="http://schemas.microsoft.com/office/drawing/2014/main" id="{CAD7F3A5-A43B-0F90-F556-C439FE0C832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7699" name="Notes Placeholder 2">
            <a:extLst>
              <a:ext uri="{FF2B5EF4-FFF2-40B4-BE49-F238E27FC236}">
                <a16:creationId xmlns:a16="http://schemas.microsoft.com/office/drawing/2014/main" id="{4858A860-0C9A-13E0-9B7E-4E37B6A3C23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a:r>
              <a:rPr lang="sr-Latn-CS" altLang="en-US"/>
              <a:t>PET pripada oblasti nuklearne medicine, pomoću koje možemo da “vidimo” i “merimo” najsuptilnije metaboličke procese. To se postiže primenom </a:t>
            </a:r>
            <a:r>
              <a:rPr lang="sr-Latn-CS" altLang="en-US" b="1"/>
              <a:t>radioaktivnih izotopa - pozitronskih emitera</a:t>
            </a:r>
            <a:r>
              <a:rPr lang="sr-Latn-CS" altLang="en-US"/>
              <a:t>: Radioobeležene supstance, tzv. Radiofarmaci,</a:t>
            </a:r>
            <a:r>
              <a:rPr lang="en-US" altLang="en-US"/>
              <a:t> </a:t>
            </a:r>
            <a:r>
              <a:rPr lang="sr-Latn-CS" altLang="en-US"/>
              <a:t>spoljašnjim registrovanjem zračenja, glikoznih analoga fluorina 18 (18F) fluorodeoxyglucose (FDG). Karcinomsko tkivo sa povišenim metabolizmom i korišćenjem glikolitičkog puta povećava uptake glukoznih analoga. Precizna lokalizacija koštane metastaze, ima visok senzitivitet i specifičnost u detekciji koštanih metastaza</a:t>
            </a:r>
            <a:r>
              <a:rPr lang="en-US" altLang="en-US"/>
              <a:t>.</a:t>
            </a:r>
            <a:r>
              <a:rPr lang="sr-Latn-CS" altLang="en-US"/>
              <a:t> Bolje</a:t>
            </a:r>
            <a:r>
              <a:rPr lang="en-US" altLang="en-US"/>
              <a:t> </a:t>
            </a:r>
            <a:r>
              <a:rPr lang="sr-Latn-CS" altLang="en-US"/>
              <a:t>diferencira “activne” i zalečene promene u odnosu na scintigrafiju. Standardni PET skener, i kombinovani (hibridni) PET/CT uređaji. </a:t>
            </a:r>
          </a:p>
        </p:txBody>
      </p:sp>
      <p:sp>
        <p:nvSpPr>
          <p:cNvPr id="4" name="Slide Number Placeholder 3">
            <a:extLst>
              <a:ext uri="{FF2B5EF4-FFF2-40B4-BE49-F238E27FC236}">
                <a16:creationId xmlns:a16="http://schemas.microsoft.com/office/drawing/2014/main" id="{390DE0C1-49F7-F274-35FA-026107A1DDF9}"/>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3F88CA6-201E-4307-A2C0-8999CF2496B4}" type="slidenum">
              <a:rPr lang="sr-Latn-CS" altLang="en-US">
                <a:latin typeface="Calibri" panose="020F0502020204030204" pitchFamily="34" charset="0"/>
              </a:rPr>
              <a:pPr eaLnBrk="1" hangingPunct="1"/>
              <a:t>57</a:t>
            </a:fld>
            <a:endParaRPr lang="sr-Latn-CS" altLang="en-US">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a:extLst>
              <a:ext uri="{FF2B5EF4-FFF2-40B4-BE49-F238E27FC236}">
                <a16:creationId xmlns:a16="http://schemas.microsoft.com/office/drawing/2014/main" id="{D4835AF9-FDC2-99B0-9166-A493C1BA1C8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Notes Placeholder 2">
            <a:extLst>
              <a:ext uri="{FF2B5EF4-FFF2-40B4-BE49-F238E27FC236}">
                <a16:creationId xmlns:a16="http://schemas.microsoft.com/office/drawing/2014/main" id="{4D928D18-6059-B1E5-A4E4-03305C4D904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CS" altLang="en-US"/>
          </a:p>
        </p:txBody>
      </p:sp>
      <p:sp>
        <p:nvSpPr>
          <p:cNvPr id="4" name="Slide Number Placeholder 3">
            <a:extLst>
              <a:ext uri="{FF2B5EF4-FFF2-40B4-BE49-F238E27FC236}">
                <a16:creationId xmlns:a16="http://schemas.microsoft.com/office/drawing/2014/main" id="{66DFE716-9D46-3DC8-422C-369390D59EFA}"/>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31EB541-49F9-412C-9578-B41CE6A5BDCF}" type="slidenum">
              <a:rPr lang="sr-Latn-CS" altLang="en-US">
                <a:latin typeface="Calibri" panose="020F0502020204030204" pitchFamily="34" charset="0"/>
              </a:rPr>
              <a:pPr eaLnBrk="1" hangingPunct="1"/>
              <a:t>58</a:t>
            </a:fld>
            <a:endParaRPr lang="sr-Latn-CS" altLang="en-US">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a:extLst>
              <a:ext uri="{FF2B5EF4-FFF2-40B4-BE49-F238E27FC236}">
                <a16:creationId xmlns:a16="http://schemas.microsoft.com/office/drawing/2014/main" id="{09072902-30BF-704C-6233-EB1471470F5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7" name="Notes Placeholder 2">
            <a:extLst>
              <a:ext uri="{FF2B5EF4-FFF2-40B4-BE49-F238E27FC236}">
                <a16:creationId xmlns:a16="http://schemas.microsoft.com/office/drawing/2014/main" id="{F86C16DF-47C5-E97E-BFA1-96D76CC6035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a:p>
        </p:txBody>
      </p:sp>
      <p:sp>
        <p:nvSpPr>
          <p:cNvPr id="174084" name="Slide Number Placeholder 3">
            <a:extLst>
              <a:ext uri="{FF2B5EF4-FFF2-40B4-BE49-F238E27FC236}">
                <a16:creationId xmlns:a16="http://schemas.microsoft.com/office/drawing/2014/main" id="{2C1D89A5-B695-2079-BD30-667598A7C1FA}"/>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491F71A-5149-4AF2-A24A-0433FAB60622}" type="slidenum">
              <a:rPr lang="sr-Latn-CS" altLang="en-US">
                <a:latin typeface="Calibri" panose="020F0502020204030204" pitchFamily="34" charset="0"/>
              </a:rPr>
              <a:pPr eaLnBrk="1" hangingPunct="1"/>
              <a:t>63</a:t>
            </a:fld>
            <a:endParaRPr lang="sr-Latn-CS"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93814" y="990600"/>
            <a:ext cx="8458200" cy="3200400"/>
          </a:xfrm>
        </p:spPr>
        <p:txBody>
          <a:bodyPr rtlCol="0">
            <a:normAutofit/>
          </a:bodyPr>
          <a:lstStyle>
            <a:lvl1pPr>
              <a:defRPr sz="6000"/>
            </a:lvl1pPr>
          </a:lstStyle>
          <a:p>
            <a:pPr rtl="0"/>
            <a:r>
              <a:rPr lang="en-US"/>
              <a:t>Click to edit Master title style</a:t>
            </a:r>
            <a:endParaRPr/>
          </a:p>
        </p:txBody>
      </p:sp>
      <p:sp>
        <p:nvSpPr>
          <p:cNvPr id="3" name="Subtitle 2"/>
          <p:cNvSpPr>
            <a:spLocks noGrp="1"/>
          </p:cNvSpPr>
          <p:nvPr>
            <p:ph type="subTitle" idx="1"/>
          </p:nvPr>
        </p:nvSpPr>
        <p:spPr>
          <a:xfrm>
            <a:off x="1293813" y="4267200"/>
            <a:ext cx="8458200" cy="1371600"/>
          </a:xfrm>
        </p:spPr>
        <p:txBody>
          <a:bodyPr rtlCol="0">
            <a:normAutofit/>
          </a:bodyPr>
          <a:lstStyle>
            <a:lvl1pPr marL="0" indent="0" algn="l">
              <a:spcBef>
                <a:spcPts val="0"/>
              </a:spcBef>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en-US"/>
              <a:t>Click to edit Master subtitle style</a:t>
            </a:r>
            <a:endParaRPr/>
          </a:p>
        </p:txBody>
      </p:sp>
      <p:sp>
        <p:nvSpPr>
          <p:cNvPr id="4" name="Date Placeholder 3"/>
          <p:cNvSpPr>
            <a:spLocks noGrp="1"/>
          </p:cNvSpPr>
          <p:nvPr>
            <p:ph type="dt" sz="half" idx="10"/>
          </p:nvPr>
        </p:nvSpPr>
        <p:spPr/>
        <p:txBody>
          <a:bodyPr rtlCol="0"/>
          <a:lstStyle>
            <a:lvl1pPr>
              <a:defRPr sz="1100"/>
            </a:lvl1pPr>
          </a:lstStyle>
          <a:p>
            <a:pPr rtl="0"/>
            <a:r>
              <a:rPr lang="en-US"/>
              <a:t>2/8/2016</a:t>
            </a:r>
            <a:endParaRPr lang="en-US" dirty="0"/>
          </a:p>
        </p:txBody>
      </p:sp>
      <p:sp>
        <p:nvSpPr>
          <p:cNvPr id="5" name="Footer Placeholder 4"/>
          <p:cNvSpPr>
            <a:spLocks noGrp="1"/>
          </p:cNvSpPr>
          <p:nvPr>
            <p:ph type="ftr" sz="quarter" idx="11"/>
          </p:nvPr>
        </p:nvSpPr>
        <p:spPr/>
        <p:txBody>
          <a:bodyPr rtlCol="0"/>
          <a:lstStyle>
            <a:lvl1pPr>
              <a:defRPr sz="1100"/>
            </a:lvl1pPr>
          </a:lstStyle>
          <a:p>
            <a:pPr rtl="0"/>
            <a:endParaRPr lang="en-US"/>
          </a:p>
        </p:txBody>
      </p:sp>
      <p:sp>
        <p:nvSpPr>
          <p:cNvPr id="6" name="Slide Number Placeholder 5"/>
          <p:cNvSpPr>
            <a:spLocks noGrp="1"/>
          </p:cNvSpPr>
          <p:nvPr>
            <p:ph type="sldNum" sz="quarter" idx="12"/>
          </p:nvPr>
        </p:nvSpPr>
        <p:spPr/>
        <p:txBody>
          <a:bodyPr rtlCol="0"/>
          <a:lstStyle>
            <a:lvl1pPr>
              <a:defRPr sz="1100"/>
            </a:lvl1pPr>
          </a:lstStyle>
          <a:p>
            <a:pPr rtl="0"/>
            <a:fld id="{81FEFA0A-2F20-4B60-98C6-5FFDA469AA1C}" type="slidenum">
              <a:rPr lang="en-US" smtClean="0"/>
              <a:pPr/>
              <a:t>‹#›</a:t>
            </a:fld>
            <a:endParaRPr lang="en-US"/>
          </a:p>
        </p:txBody>
      </p:sp>
    </p:spTree>
    <p:extLst>
      <p:ext uri="{BB962C8B-B14F-4D97-AF65-F5344CB8AC3E}">
        <p14:creationId xmlns:p14="http://schemas.microsoft.com/office/powerpoint/2010/main" val="2413538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3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n-US"/>
              <a:t>Click to edit Master title style</a:t>
            </a:r>
            <a:endParaRPr/>
          </a:p>
        </p:txBody>
      </p:sp>
      <p:sp>
        <p:nvSpPr>
          <p:cNvPr id="3" name="Vertical Text Placeholder 2"/>
          <p:cNvSpPr>
            <a:spLocks noGrp="1"/>
          </p:cNvSpPr>
          <p:nvPr>
            <p:ph type="body" orient="vert" idx="1"/>
          </p:nvPr>
        </p:nvSpPr>
        <p:spPr/>
        <p:txBody>
          <a:bodyPr vert="eaVert" rtlCol="0"/>
          <a:lstStyle>
            <a:lvl5pPr>
              <a:defRPr/>
            </a:lvl5pPr>
            <a:lvl6pPr marL="1600200">
              <a:defRPr/>
            </a:lvl6pPr>
            <a:lvl7pPr marL="1874520">
              <a:defRPr/>
            </a:lvl7pPr>
            <a:lvl8pPr marL="2148840">
              <a:defRPr/>
            </a:lvl8pPr>
            <a:lvl9pPr marL="2423160">
              <a:defRPr/>
            </a:lvl9pPr>
          </a:lstStyle>
          <a:p>
            <a:pPr lvl="0" rtl="0"/>
            <a:r>
              <a:rPr lang="en-US"/>
              <a:t>Click to edit Master text styles</a:t>
            </a:r>
          </a:p>
          <a:p>
            <a:pPr lvl="1" rtl="0"/>
            <a:r>
              <a:rPr lang="en-US"/>
              <a:t>Second level</a:t>
            </a:r>
          </a:p>
          <a:p>
            <a:pPr lvl="2" rtl="0"/>
            <a:r>
              <a:rPr lang="en-US"/>
              <a:t>Third level</a:t>
            </a:r>
          </a:p>
          <a:p>
            <a:pPr lvl="3" rtl="0"/>
            <a:r>
              <a:rPr lang="en-US"/>
              <a:t>Fourth level</a:t>
            </a:r>
          </a:p>
          <a:p>
            <a:pPr lvl="4" rtl="0"/>
            <a:r>
              <a:rPr lang="en-US"/>
              <a:t>Fifth level</a:t>
            </a:r>
            <a:endParaRPr/>
          </a:p>
        </p:txBody>
      </p:sp>
      <p:sp>
        <p:nvSpPr>
          <p:cNvPr id="4" name="Date Placeholder 3"/>
          <p:cNvSpPr>
            <a:spLocks noGrp="1"/>
          </p:cNvSpPr>
          <p:nvPr>
            <p:ph type="dt" sz="half" idx="10"/>
          </p:nvPr>
        </p:nvSpPr>
        <p:spPr/>
        <p:txBody>
          <a:bodyPr rtlCol="0"/>
          <a:lstStyle>
            <a:lvl1pPr>
              <a:defRPr sz="1100"/>
            </a:lvl1pPr>
          </a:lstStyle>
          <a:p>
            <a:pPr rtl="0"/>
            <a:r>
              <a:rPr lang="en-US"/>
              <a:t>2/8/2016</a:t>
            </a:r>
          </a:p>
        </p:txBody>
      </p:sp>
      <p:sp>
        <p:nvSpPr>
          <p:cNvPr id="5" name="Footer Placeholder 4"/>
          <p:cNvSpPr>
            <a:spLocks noGrp="1"/>
          </p:cNvSpPr>
          <p:nvPr>
            <p:ph type="ftr" sz="quarter" idx="11"/>
          </p:nvPr>
        </p:nvSpPr>
        <p:spPr/>
        <p:txBody>
          <a:bodyPr rtlCol="0"/>
          <a:lstStyle>
            <a:lvl1pPr>
              <a:defRPr sz="1100"/>
            </a:lvl1pPr>
          </a:lstStyle>
          <a:p>
            <a:pPr rtl="0"/>
            <a:endParaRPr lang="en-US"/>
          </a:p>
        </p:txBody>
      </p:sp>
      <p:sp>
        <p:nvSpPr>
          <p:cNvPr id="6" name="Slide Number Placeholder 5"/>
          <p:cNvSpPr>
            <a:spLocks noGrp="1"/>
          </p:cNvSpPr>
          <p:nvPr>
            <p:ph type="sldNum" sz="quarter" idx="12"/>
          </p:nvPr>
        </p:nvSpPr>
        <p:spPr/>
        <p:txBody>
          <a:bodyPr rtlCol="0"/>
          <a:lstStyle>
            <a:lvl1pPr>
              <a:defRPr sz="1100"/>
            </a:lvl1pPr>
          </a:lstStyle>
          <a:p>
            <a:pPr rtl="0"/>
            <a:fld id="{81FEFA0A-2F20-4B60-98C6-5FFDA469AA1C}" type="slidenum">
              <a:rPr lang="en-US" smtClean="0"/>
              <a:pPr/>
              <a:t>‹#›</a:t>
            </a:fld>
            <a:endParaRPr lang="en-US"/>
          </a:p>
        </p:txBody>
      </p:sp>
    </p:spTree>
    <p:extLst>
      <p:ext uri="{BB962C8B-B14F-4D97-AF65-F5344CB8AC3E}">
        <p14:creationId xmlns:p14="http://schemas.microsoft.com/office/powerpoint/2010/main" val="2857575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52014" y="381000"/>
            <a:ext cx="1904998" cy="5791200"/>
          </a:xfrm>
        </p:spPr>
        <p:txBody>
          <a:bodyPr vert="eaVert" rtlCol="0"/>
          <a:lstStyle/>
          <a:p>
            <a:pPr rtl="0"/>
            <a:r>
              <a:rPr lang="en-US"/>
              <a:t>Click to edit Master title style</a:t>
            </a:r>
            <a:endParaRPr/>
          </a:p>
        </p:txBody>
      </p:sp>
      <p:sp>
        <p:nvSpPr>
          <p:cNvPr id="3" name="Vertical Text Placeholder 2"/>
          <p:cNvSpPr>
            <a:spLocks noGrp="1"/>
          </p:cNvSpPr>
          <p:nvPr>
            <p:ph type="body" orient="vert" idx="1"/>
          </p:nvPr>
        </p:nvSpPr>
        <p:spPr>
          <a:xfrm>
            <a:off x="1293814" y="381000"/>
            <a:ext cx="8305800" cy="5791200"/>
          </a:xfrm>
        </p:spPr>
        <p:txBody>
          <a:bodyPr vert="eaVert" rtlCol="0"/>
          <a:lstStyle>
            <a:lvl5pPr>
              <a:defRPr/>
            </a:lvl5pPr>
            <a:lvl6pPr>
              <a:defRPr/>
            </a:lvl6pPr>
            <a:lvl7pPr>
              <a:defRPr/>
            </a:lvl7pPr>
            <a:lvl8pPr>
              <a:defRPr/>
            </a:lvl8pPr>
            <a:lvl9pPr>
              <a:defRPr/>
            </a:lvl9pPr>
          </a:lstStyle>
          <a:p>
            <a:pPr lvl="0" rtl="0"/>
            <a:r>
              <a:rPr lang="en-US"/>
              <a:t>Click to edit Master text styles</a:t>
            </a:r>
          </a:p>
          <a:p>
            <a:pPr lvl="1" rtl="0"/>
            <a:r>
              <a:rPr lang="en-US"/>
              <a:t>Second level</a:t>
            </a:r>
          </a:p>
          <a:p>
            <a:pPr lvl="2" rtl="0"/>
            <a:r>
              <a:rPr lang="en-US"/>
              <a:t>Third level</a:t>
            </a:r>
          </a:p>
          <a:p>
            <a:pPr lvl="3" rtl="0"/>
            <a:r>
              <a:rPr lang="en-US"/>
              <a:t>Fourth level</a:t>
            </a:r>
          </a:p>
          <a:p>
            <a:pPr lvl="4" rtl="0"/>
            <a:r>
              <a:rPr lang="en-US"/>
              <a:t>Fifth level</a:t>
            </a:r>
            <a:endParaRPr/>
          </a:p>
        </p:txBody>
      </p:sp>
      <p:sp>
        <p:nvSpPr>
          <p:cNvPr id="4" name="Date Placeholder 3"/>
          <p:cNvSpPr>
            <a:spLocks noGrp="1"/>
          </p:cNvSpPr>
          <p:nvPr>
            <p:ph type="dt" sz="half" idx="10"/>
          </p:nvPr>
        </p:nvSpPr>
        <p:spPr/>
        <p:txBody>
          <a:bodyPr rtlCol="0"/>
          <a:lstStyle>
            <a:lvl1pPr>
              <a:defRPr sz="1100"/>
            </a:lvl1pPr>
          </a:lstStyle>
          <a:p>
            <a:pPr rtl="0"/>
            <a:r>
              <a:rPr lang="en-US"/>
              <a:t>2/8/2016</a:t>
            </a:r>
          </a:p>
        </p:txBody>
      </p:sp>
      <p:sp>
        <p:nvSpPr>
          <p:cNvPr id="5" name="Footer Placeholder 4"/>
          <p:cNvSpPr>
            <a:spLocks noGrp="1"/>
          </p:cNvSpPr>
          <p:nvPr>
            <p:ph type="ftr" sz="quarter" idx="11"/>
          </p:nvPr>
        </p:nvSpPr>
        <p:spPr/>
        <p:txBody>
          <a:bodyPr rtlCol="0"/>
          <a:lstStyle>
            <a:lvl1pPr>
              <a:defRPr sz="1100"/>
            </a:lvl1pPr>
          </a:lstStyle>
          <a:p>
            <a:pPr rtl="0"/>
            <a:endParaRPr lang="en-US"/>
          </a:p>
        </p:txBody>
      </p:sp>
      <p:sp>
        <p:nvSpPr>
          <p:cNvPr id="6" name="Slide Number Placeholder 5"/>
          <p:cNvSpPr>
            <a:spLocks noGrp="1"/>
          </p:cNvSpPr>
          <p:nvPr>
            <p:ph type="sldNum" sz="quarter" idx="12"/>
          </p:nvPr>
        </p:nvSpPr>
        <p:spPr/>
        <p:txBody>
          <a:bodyPr rtlCol="0"/>
          <a:lstStyle>
            <a:lvl1pPr>
              <a:defRPr sz="1100"/>
            </a:lvl1pPr>
          </a:lstStyle>
          <a:p>
            <a:pPr rtl="0"/>
            <a:fld id="{81FEFA0A-2F20-4B60-98C6-5FFDA469AA1C}" type="slidenum">
              <a:rPr lang="en-US" smtClean="0"/>
              <a:pPr/>
              <a:t>‹#›</a:t>
            </a:fld>
            <a:endParaRPr lang="en-US"/>
          </a:p>
        </p:txBody>
      </p:sp>
    </p:spTree>
    <p:extLst>
      <p:ext uri="{BB962C8B-B14F-4D97-AF65-F5344CB8AC3E}">
        <p14:creationId xmlns:p14="http://schemas.microsoft.com/office/powerpoint/2010/main" val="2132264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441" y="457200"/>
            <a:ext cx="10969943" cy="1371600"/>
          </a:xfrm>
        </p:spPr>
        <p:txBody>
          <a:bodyPr/>
          <a:lstStyle/>
          <a:p>
            <a:r>
              <a:rPr lang="en-US"/>
              <a:t>Click to edit Master title style</a:t>
            </a:r>
            <a:endParaRPr lang="sr-Latn-CS"/>
          </a:p>
        </p:txBody>
      </p:sp>
      <p:sp>
        <p:nvSpPr>
          <p:cNvPr id="3" name="Text Placeholder 2"/>
          <p:cNvSpPr>
            <a:spLocks noGrp="1"/>
          </p:cNvSpPr>
          <p:nvPr>
            <p:ph type="body" sz="half" idx="1"/>
          </p:nvPr>
        </p:nvSpPr>
        <p:spPr>
          <a:xfrm>
            <a:off x="609441" y="1981200"/>
            <a:ext cx="5383398"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Content Placeholder 3"/>
          <p:cNvSpPr>
            <a:spLocks noGrp="1"/>
          </p:cNvSpPr>
          <p:nvPr>
            <p:ph sz="half" idx="2"/>
          </p:nvPr>
        </p:nvSpPr>
        <p:spPr>
          <a:xfrm>
            <a:off x="6195986" y="1981200"/>
            <a:ext cx="5383398"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Date Placeholder 13">
            <a:extLst>
              <a:ext uri="{FF2B5EF4-FFF2-40B4-BE49-F238E27FC236}">
                <a16:creationId xmlns:a16="http://schemas.microsoft.com/office/drawing/2014/main" id="{C91D3225-7346-7400-D82D-A2365922AE94}"/>
              </a:ext>
            </a:extLst>
          </p:cNvPr>
          <p:cNvSpPr>
            <a:spLocks noGrp="1"/>
          </p:cNvSpPr>
          <p:nvPr>
            <p:ph type="dt" sz="half" idx="10"/>
          </p:nvPr>
        </p:nvSpPr>
        <p:spPr/>
        <p:txBody>
          <a:bodyPr/>
          <a:lstStyle>
            <a:lvl1pPr>
              <a:defRPr/>
            </a:lvl1pPr>
          </a:lstStyle>
          <a:p>
            <a:pPr>
              <a:defRPr/>
            </a:pPr>
            <a:fld id="{5BD08472-8E91-4B06-8FD4-8F03254E6FF3}" type="datetime1">
              <a:rPr lang="en-US"/>
              <a:pPr>
                <a:defRPr/>
              </a:pPr>
              <a:t>9/10/2023</a:t>
            </a:fld>
            <a:endParaRPr lang="en-US"/>
          </a:p>
        </p:txBody>
      </p:sp>
      <p:sp>
        <p:nvSpPr>
          <p:cNvPr id="6" name="Footer Placeholder 2">
            <a:extLst>
              <a:ext uri="{FF2B5EF4-FFF2-40B4-BE49-F238E27FC236}">
                <a16:creationId xmlns:a16="http://schemas.microsoft.com/office/drawing/2014/main" id="{A0073B0A-BFFE-4DA5-3B4B-EFC47B03841D}"/>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B912BDEE-1B57-B7D8-3DAC-391120D8669B}"/>
              </a:ext>
            </a:extLst>
          </p:cNvPr>
          <p:cNvSpPr>
            <a:spLocks noGrp="1"/>
          </p:cNvSpPr>
          <p:nvPr>
            <p:ph type="sldNum" sz="quarter" idx="12"/>
          </p:nvPr>
        </p:nvSpPr>
        <p:spPr/>
        <p:txBody>
          <a:bodyPr/>
          <a:lstStyle>
            <a:lvl1pPr>
              <a:defRPr/>
            </a:lvl1pPr>
          </a:lstStyle>
          <a:p>
            <a:fld id="{D926742D-F351-4A85-A556-AFAC37637998}" type="slidenum">
              <a:rPr lang="en-US" altLang="en-US"/>
              <a:pPr/>
              <a:t>‹#›</a:t>
            </a:fld>
            <a:endParaRPr lang="en-US" altLang="en-US"/>
          </a:p>
        </p:txBody>
      </p:sp>
    </p:spTree>
    <p:extLst>
      <p:ext uri="{BB962C8B-B14F-4D97-AF65-F5344CB8AC3E}">
        <p14:creationId xmlns:p14="http://schemas.microsoft.com/office/powerpoint/2010/main" val="3712427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n-US"/>
              <a:t>Click to edit Master title style</a:t>
            </a:r>
            <a:endParaRPr/>
          </a:p>
        </p:txBody>
      </p:sp>
      <p:sp>
        <p:nvSpPr>
          <p:cNvPr id="3" name="Content Placeholder 2"/>
          <p:cNvSpPr>
            <a:spLocks noGrp="1"/>
          </p:cNvSpPr>
          <p:nvPr>
            <p:ph idx="1"/>
          </p:nvPr>
        </p:nvSpPr>
        <p:spPr/>
        <p:txBody>
          <a:bodyPr rtlCol="0"/>
          <a:lstStyle>
            <a:lvl5pPr>
              <a:defRPr/>
            </a:lvl5pPr>
            <a:lvl6pPr>
              <a:defRPr/>
            </a:lvl6pPr>
            <a:lvl7pPr>
              <a:defRPr/>
            </a:lvl7pPr>
            <a:lvl8pPr>
              <a:defRPr/>
            </a:lvl8pPr>
            <a:lvl9pPr>
              <a:defRPr/>
            </a:lvl9pPr>
          </a:lstStyle>
          <a:p>
            <a:pPr lvl="0" rtl="0"/>
            <a:r>
              <a:rPr lang="en-US"/>
              <a:t>Click to edit Master text styles</a:t>
            </a:r>
          </a:p>
          <a:p>
            <a:pPr lvl="1" rtl="0"/>
            <a:r>
              <a:rPr lang="en-US"/>
              <a:t>Second level</a:t>
            </a:r>
          </a:p>
          <a:p>
            <a:pPr lvl="2" rtl="0"/>
            <a:r>
              <a:rPr lang="en-US"/>
              <a:t>Third level</a:t>
            </a:r>
          </a:p>
          <a:p>
            <a:pPr lvl="3" rtl="0"/>
            <a:r>
              <a:rPr lang="en-US"/>
              <a:t>Fourth level</a:t>
            </a:r>
          </a:p>
          <a:p>
            <a:pPr lvl="4" rtl="0"/>
            <a:r>
              <a:rPr lang="en-US"/>
              <a:t>Fifth level</a:t>
            </a:r>
            <a:endParaRPr/>
          </a:p>
        </p:txBody>
      </p:sp>
      <p:sp>
        <p:nvSpPr>
          <p:cNvPr id="4" name="Date Placeholder 3"/>
          <p:cNvSpPr>
            <a:spLocks noGrp="1"/>
          </p:cNvSpPr>
          <p:nvPr>
            <p:ph type="dt" sz="half" idx="10"/>
          </p:nvPr>
        </p:nvSpPr>
        <p:spPr/>
        <p:txBody>
          <a:bodyPr rtlCol="0"/>
          <a:lstStyle>
            <a:lvl1pPr>
              <a:defRPr sz="1100"/>
            </a:lvl1pPr>
          </a:lstStyle>
          <a:p>
            <a:pPr rtl="0"/>
            <a:r>
              <a:rPr lang="en-US"/>
              <a:t>2/8/2016</a:t>
            </a:r>
            <a:endParaRPr lang="en-US" dirty="0"/>
          </a:p>
        </p:txBody>
      </p:sp>
      <p:sp>
        <p:nvSpPr>
          <p:cNvPr id="5" name="Footer Placeholder 4"/>
          <p:cNvSpPr>
            <a:spLocks noGrp="1"/>
          </p:cNvSpPr>
          <p:nvPr>
            <p:ph type="ftr" sz="quarter" idx="11"/>
          </p:nvPr>
        </p:nvSpPr>
        <p:spPr/>
        <p:txBody>
          <a:bodyPr rtlCol="0"/>
          <a:lstStyle>
            <a:lvl1pPr>
              <a:defRPr sz="1100"/>
            </a:lvl1pPr>
          </a:lstStyle>
          <a:p>
            <a:pPr rtl="0"/>
            <a:endParaRPr lang="en-US"/>
          </a:p>
        </p:txBody>
      </p:sp>
      <p:sp>
        <p:nvSpPr>
          <p:cNvPr id="6" name="Slide Number Placeholder 5"/>
          <p:cNvSpPr>
            <a:spLocks noGrp="1"/>
          </p:cNvSpPr>
          <p:nvPr>
            <p:ph type="sldNum" sz="quarter" idx="12"/>
          </p:nvPr>
        </p:nvSpPr>
        <p:spPr/>
        <p:txBody>
          <a:bodyPr rtlCol="0"/>
          <a:lstStyle>
            <a:lvl1pPr>
              <a:defRPr sz="1100"/>
            </a:lvl1pPr>
          </a:lstStyle>
          <a:p>
            <a:pPr rtl="0"/>
            <a:fld id="{81FEFA0A-2F20-4B60-98C6-5FFDA469AA1C}" type="slidenum">
              <a:rPr lang="en-US" smtClean="0"/>
              <a:pPr/>
              <a:t>‹#›</a:t>
            </a:fld>
            <a:endParaRPr lang="en-US"/>
          </a:p>
        </p:txBody>
      </p:sp>
    </p:spTree>
    <p:extLst>
      <p:ext uri="{BB962C8B-B14F-4D97-AF65-F5344CB8AC3E}">
        <p14:creationId xmlns:p14="http://schemas.microsoft.com/office/powerpoint/2010/main" val="1594768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93813" y="2057400"/>
            <a:ext cx="8458201" cy="2666999"/>
          </a:xfrm>
        </p:spPr>
        <p:txBody>
          <a:bodyPr rtlCol="0" anchor="b">
            <a:normAutofit/>
          </a:bodyPr>
          <a:lstStyle>
            <a:lvl1pPr algn="l">
              <a:defRPr sz="4800" b="0" i="0" cap="none" baseline="0"/>
            </a:lvl1pPr>
          </a:lstStyle>
          <a:p>
            <a:pPr rtl="0"/>
            <a:r>
              <a:rPr lang="en-US"/>
              <a:t>Click to edit Master title style</a:t>
            </a:r>
            <a:endParaRPr/>
          </a:p>
        </p:txBody>
      </p:sp>
      <p:sp>
        <p:nvSpPr>
          <p:cNvPr id="3" name="Text Placeholder 2"/>
          <p:cNvSpPr>
            <a:spLocks noGrp="1"/>
          </p:cNvSpPr>
          <p:nvPr>
            <p:ph type="body" idx="1"/>
          </p:nvPr>
        </p:nvSpPr>
        <p:spPr>
          <a:xfrm>
            <a:off x="1293813" y="4876800"/>
            <a:ext cx="8458201" cy="1143000"/>
          </a:xfrm>
        </p:spPr>
        <p:txBody>
          <a:bodyPr rtlCol="0" anchor="t">
            <a:normAutofit/>
          </a:bodyPr>
          <a:lstStyle>
            <a:lvl1pPr marL="0" indent="0">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en-US"/>
              <a:t>Click to edit Master text styles</a:t>
            </a:r>
          </a:p>
        </p:txBody>
      </p:sp>
      <p:sp>
        <p:nvSpPr>
          <p:cNvPr id="4" name="Date Placeholder 3"/>
          <p:cNvSpPr>
            <a:spLocks noGrp="1"/>
          </p:cNvSpPr>
          <p:nvPr>
            <p:ph type="dt" sz="half" idx="10"/>
          </p:nvPr>
        </p:nvSpPr>
        <p:spPr/>
        <p:txBody>
          <a:bodyPr rtlCol="0"/>
          <a:lstStyle>
            <a:lvl1pPr>
              <a:defRPr sz="1100"/>
            </a:lvl1pPr>
          </a:lstStyle>
          <a:p>
            <a:pPr rtl="0"/>
            <a:r>
              <a:rPr lang="en-US"/>
              <a:t>2/8/2016</a:t>
            </a:r>
          </a:p>
        </p:txBody>
      </p:sp>
      <p:sp>
        <p:nvSpPr>
          <p:cNvPr id="5" name="Footer Placeholder 4"/>
          <p:cNvSpPr>
            <a:spLocks noGrp="1"/>
          </p:cNvSpPr>
          <p:nvPr>
            <p:ph type="ftr" sz="quarter" idx="11"/>
          </p:nvPr>
        </p:nvSpPr>
        <p:spPr/>
        <p:txBody>
          <a:bodyPr rtlCol="0"/>
          <a:lstStyle>
            <a:lvl1pPr>
              <a:defRPr sz="1100"/>
            </a:lvl1pPr>
          </a:lstStyle>
          <a:p>
            <a:pPr rtl="0"/>
            <a:endParaRPr lang="en-US"/>
          </a:p>
        </p:txBody>
      </p:sp>
      <p:sp>
        <p:nvSpPr>
          <p:cNvPr id="6" name="Slide Number Placeholder 5"/>
          <p:cNvSpPr>
            <a:spLocks noGrp="1"/>
          </p:cNvSpPr>
          <p:nvPr>
            <p:ph type="sldNum" sz="quarter" idx="12"/>
          </p:nvPr>
        </p:nvSpPr>
        <p:spPr/>
        <p:txBody>
          <a:bodyPr rtlCol="0"/>
          <a:lstStyle>
            <a:lvl1pPr>
              <a:defRPr sz="1100"/>
            </a:lvl1pPr>
          </a:lstStyle>
          <a:p>
            <a:pPr rtl="0"/>
            <a:fld id="{81FEFA0A-2F20-4B60-98C6-5FFDA469AA1C}" type="slidenum">
              <a:rPr lang="en-US" smtClean="0"/>
              <a:pPr/>
              <a:t>‹#›</a:t>
            </a:fld>
            <a:endParaRPr lang="en-US"/>
          </a:p>
        </p:txBody>
      </p:sp>
    </p:spTree>
    <p:extLst>
      <p:ext uri="{BB962C8B-B14F-4D97-AF65-F5344CB8AC3E}">
        <p14:creationId xmlns:p14="http://schemas.microsoft.com/office/powerpoint/2010/main" val="3378620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n-US"/>
              <a:t>Click to edit Master title style</a:t>
            </a:r>
            <a:endParaRPr/>
          </a:p>
        </p:txBody>
      </p:sp>
      <p:sp>
        <p:nvSpPr>
          <p:cNvPr id="3" name="Content Placeholder 2"/>
          <p:cNvSpPr>
            <a:spLocks noGrp="1"/>
          </p:cNvSpPr>
          <p:nvPr>
            <p:ph sz="half" idx="1"/>
          </p:nvPr>
        </p:nvSpPr>
        <p:spPr>
          <a:xfrm>
            <a:off x="1293812" y="1676400"/>
            <a:ext cx="4700016" cy="4495800"/>
          </a:xfrm>
        </p:spPr>
        <p:txBody>
          <a:bodyPr rtlCol="0">
            <a:normAutofit/>
          </a:bodyPr>
          <a:lstStyle>
            <a:lvl1pPr>
              <a:defRPr sz="2400"/>
            </a:lvl1pPr>
            <a:lvl2pPr>
              <a:defRPr sz="2000"/>
            </a:lvl2pPr>
            <a:lvl3pPr>
              <a:defRPr sz="1800"/>
            </a:lvl3pPr>
            <a:lvl4pPr>
              <a:defRPr sz="1600"/>
            </a:lvl4pPr>
            <a:lvl5pPr>
              <a:defRPr sz="1600"/>
            </a:lvl5pPr>
            <a:lvl6pPr marL="1600200">
              <a:defRPr sz="1600"/>
            </a:lvl6pPr>
            <a:lvl7pPr marL="1874520">
              <a:defRPr sz="1600"/>
            </a:lvl7pPr>
            <a:lvl8pPr marL="2148840">
              <a:defRPr sz="1600"/>
            </a:lvl8pPr>
            <a:lvl9pPr marL="2423160">
              <a:defRPr sz="1600"/>
            </a:lvl9pPr>
          </a:lstStyle>
          <a:p>
            <a:pPr lvl="0" rtl="0"/>
            <a:r>
              <a:rPr lang="en-US"/>
              <a:t>Click to edit Master text styles</a:t>
            </a:r>
          </a:p>
          <a:p>
            <a:pPr lvl="1" rtl="0"/>
            <a:r>
              <a:rPr lang="en-US"/>
              <a:t>Second level</a:t>
            </a:r>
          </a:p>
          <a:p>
            <a:pPr lvl="2" rtl="0"/>
            <a:r>
              <a:rPr lang="en-US"/>
              <a:t>Third level</a:t>
            </a:r>
          </a:p>
          <a:p>
            <a:pPr lvl="3" rtl="0"/>
            <a:r>
              <a:rPr lang="en-US"/>
              <a:t>Fourth level</a:t>
            </a:r>
          </a:p>
          <a:p>
            <a:pPr lvl="4" rtl="0"/>
            <a:r>
              <a:rPr lang="en-US"/>
              <a:t>Fifth level</a:t>
            </a:r>
            <a:endParaRPr/>
          </a:p>
        </p:txBody>
      </p:sp>
      <p:sp>
        <p:nvSpPr>
          <p:cNvPr id="4" name="Content Placeholder 3"/>
          <p:cNvSpPr>
            <a:spLocks noGrp="1"/>
          </p:cNvSpPr>
          <p:nvPr>
            <p:ph sz="half" idx="2"/>
          </p:nvPr>
        </p:nvSpPr>
        <p:spPr>
          <a:xfrm>
            <a:off x="6202035" y="1676401"/>
            <a:ext cx="4700016" cy="4495800"/>
          </a:xfrm>
        </p:spPr>
        <p:txBody>
          <a:bodyPr rtlCol="0">
            <a:normAutofit/>
          </a:bodyPr>
          <a:lstStyle>
            <a:lvl1pPr>
              <a:defRPr sz="2400"/>
            </a:lvl1pPr>
            <a:lvl2pPr>
              <a:defRPr sz="2000"/>
            </a:lvl2pPr>
            <a:lvl3pPr>
              <a:defRPr sz="1800"/>
            </a:lvl3pPr>
            <a:lvl4pPr>
              <a:defRPr sz="1600"/>
            </a:lvl4pPr>
            <a:lvl5pPr>
              <a:defRPr sz="1600"/>
            </a:lvl5pPr>
            <a:lvl6pPr marL="1600200">
              <a:defRPr sz="1600"/>
            </a:lvl6pPr>
            <a:lvl7pPr marL="1874520">
              <a:defRPr sz="1600"/>
            </a:lvl7pPr>
            <a:lvl8pPr marL="2148840">
              <a:defRPr sz="1600"/>
            </a:lvl8pPr>
            <a:lvl9pPr marL="2423160">
              <a:defRPr sz="1600"/>
            </a:lvl9pPr>
          </a:lstStyle>
          <a:p>
            <a:pPr lvl="0" rtl="0"/>
            <a:r>
              <a:rPr lang="en-US"/>
              <a:t>Click to edit Master text styles</a:t>
            </a:r>
          </a:p>
          <a:p>
            <a:pPr lvl="1" rtl="0"/>
            <a:r>
              <a:rPr lang="en-US"/>
              <a:t>Second level</a:t>
            </a:r>
          </a:p>
          <a:p>
            <a:pPr lvl="2" rtl="0"/>
            <a:r>
              <a:rPr lang="en-US"/>
              <a:t>Third level</a:t>
            </a:r>
          </a:p>
          <a:p>
            <a:pPr lvl="3" rtl="0"/>
            <a:r>
              <a:rPr lang="en-US"/>
              <a:t>Fourth level</a:t>
            </a:r>
          </a:p>
          <a:p>
            <a:pPr lvl="4" rtl="0"/>
            <a:r>
              <a:rPr lang="en-US"/>
              <a:t>Fifth level</a:t>
            </a:r>
            <a:endParaRPr/>
          </a:p>
        </p:txBody>
      </p:sp>
      <p:sp>
        <p:nvSpPr>
          <p:cNvPr id="5" name="Date Placeholder 4"/>
          <p:cNvSpPr>
            <a:spLocks noGrp="1"/>
          </p:cNvSpPr>
          <p:nvPr>
            <p:ph type="dt" sz="half" idx="10"/>
          </p:nvPr>
        </p:nvSpPr>
        <p:spPr/>
        <p:txBody>
          <a:bodyPr rtlCol="0"/>
          <a:lstStyle>
            <a:lvl1pPr>
              <a:defRPr sz="1100"/>
            </a:lvl1pPr>
          </a:lstStyle>
          <a:p>
            <a:pPr rtl="0"/>
            <a:r>
              <a:rPr lang="en-US"/>
              <a:t>2/8/2016</a:t>
            </a:r>
            <a:endParaRPr lang="en-US" dirty="0"/>
          </a:p>
        </p:txBody>
      </p:sp>
      <p:sp>
        <p:nvSpPr>
          <p:cNvPr id="6" name="Footer Placeholder 5"/>
          <p:cNvSpPr>
            <a:spLocks noGrp="1"/>
          </p:cNvSpPr>
          <p:nvPr>
            <p:ph type="ftr" sz="quarter" idx="11"/>
          </p:nvPr>
        </p:nvSpPr>
        <p:spPr/>
        <p:txBody>
          <a:bodyPr rtlCol="0"/>
          <a:lstStyle>
            <a:lvl1pPr>
              <a:defRPr sz="1100"/>
            </a:lvl1pPr>
          </a:lstStyle>
          <a:p>
            <a:pPr rtl="0"/>
            <a:endParaRPr lang="en-US"/>
          </a:p>
        </p:txBody>
      </p:sp>
      <p:sp>
        <p:nvSpPr>
          <p:cNvPr id="7" name="Slide Number Placeholder 6"/>
          <p:cNvSpPr>
            <a:spLocks noGrp="1"/>
          </p:cNvSpPr>
          <p:nvPr>
            <p:ph type="sldNum" sz="quarter" idx="12"/>
          </p:nvPr>
        </p:nvSpPr>
        <p:spPr/>
        <p:txBody>
          <a:bodyPr rtlCol="0"/>
          <a:lstStyle>
            <a:lvl1pPr>
              <a:defRPr sz="1100"/>
            </a:lvl1pPr>
          </a:lstStyle>
          <a:p>
            <a:pPr rtl="0"/>
            <a:fld id="{81FEFA0A-2F20-4B60-98C6-5FFDA469AA1C}" type="slidenum">
              <a:rPr lang="en-US" smtClean="0"/>
              <a:pPr/>
              <a:t>‹#›</a:t>
            </a:fld>
            <a:endParaRPr lang="en-US"/>
          </a:p>
        </p:txBody>
      </p:sp>
    </p:spTree>
    <p:extLst>
      <p:ext uri="{BB962C8B-B14F-4D97-AF65-F5344CB8AC3E}">
        <p14:creationId xmlns:p14="http://schemas.microsoft.com/office/powerpoint/2010/main" val="3107462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en-US"/>
              <a:t>Click to edit Master title style</a:t>
            </a:r>
            <a:endParaRPr/>
          </a:p>
        </p:txBody>
      </p:sp>
      <p:sp>
        <p:nvSpPr>
          <p:cNvPr id="3" name="Text Placeholder 2"/>
          <p:cNvSpPr>
            <a:spLocks noGrp="1"/>
          </p:cNvSpPr>
          <p:nvPr>
            <p:ph type="body" idx="1"/>
          </p:nvPr>
        </p:nvSpPr>
        <p:spPr>
          <a:xfrm>
            <a:off x="1293813" y="1676399"/>
            <a:ext cx="4701142" cy="762001"/>
          </a:xfrm>
        </p:spPr>
        <p:txBody>
          <a:bodyPr rtlCol="0" anchor="ctr">
            <a:noAutofit/>
          </a:bodyPr>
          <a:lstStyle>
            <a:lvl1pPr marL="0" indent="0">
              <a:spcBef>
                <a:spcPts val="0"/>
              </a:spcBef>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n-US"/>
              <a:t>Click to edit Master text styles</a:t>
            </a:r>
          </a:p>
        </p:txBody>
      </p:sp>
      <p:sp>
        <p:nvSpPr>
          <p:cNvPr id="4" name="Content Placeholder 3"/>
          <p:cNvSpPr>
            <a:spLocks noGrp="1"/>
          </p:cNvSpPr>
          <p:nvPr>
            <p:ph sz="half" idx="2"/>
          </p:nvPr>
        </p:nvSpPr>
        <p:spPr>
          <a:xfrm>
            <a:off x="1293813" y="2516457"/>
            <a:ext cx="4701142" cy="3655743"/>
          </a:xfrm>
        </p:spPr>
        <p:txBody>
          <a:bodyPr rtlCol="0"/>
          <a:lstStyle>
            <a:lvl1pPr>
              <a:defRPr sz="2200"/>
            </a:lvl1pPr>
            <a:lvl2pPr>
              <a:defRPr sz="2000"/>
            </a:lvl2pPr>
            <a:lvl3pPr>
              <a:defRPr sz="1800"/>
            </a:lvl3pPr>
            <a:lvl4pPr>
              <a:defRPr sz="1600"/>
            </a:lvl4pPr>
            <a:lvl5pPr>
              <a:defRPr sz="1600"/>
            </a:lvl5pPr>
            <a:lvl6pPr marL="1600200">
              <a:defRPr sz="1600"/>
            </a:lvl6pPr>
            <a:lvl7pPr marL="1874520">
              <a:defRPr sz="1600"/>
            </a:lvl7pPr>
            <a:lvl8pPr marL="2148840">
              <a:defRPr sz="1600"/>
            </a:lvl8pPr>
            <a:lvl9pPr marL="2423160">
              <a:defRPr sz="1600"/>
            </a:lvl9pPr>
          </a:lstStyle>
          <a:p>
            <a:pPr lvl="0" rtl="0"/>
            <a:r>
              <a:rPr lang="en-US"/>
              <a:t>Click to edit Master text styles</a:t>
            </a:r>
          </a:p>
          <a:p>
            <a:pPr lvl="1" rtl="0"/>
            <a:r>
              <a:rPr lang="en-US"/>
              <a:t>Second level</a:t>
            </a:r>
          </a:p>
          <a:p>
            <a:pPr lvl="2" rtl="0"/>
            <a:r>
              <a:rPr lang="en-US"/>
              <a:t>Third level</a:t>
            </a:r>
          </a:p>
          <a:p>
            <a:pPr lvl="3" rtl="0"/>
            <a:r>
              <a:rPr lang="en-US"/>
              <a:t>Fourth level</a:t>
            </a:r>
          </a:p>
          <a:p>
            <a:pPr lvl="4" rtl="0"/>
            <a:r>
              <a:rPr lang="en-US"/>
              <a:t>Fifth level</a:t>
            </a:r>
            <a:endParaRPr/>
          </a:p>
        </p:txBody>
      </p:sp>
      <p:sp>
        <p:nvSpPr>
          <p:cNvPr id="5" name="Text Placeholder 4"/>
          <p:cNvSpPr>
            <a:spLocks noGrp="1"/>
          </p:cNvSpPr>
          <p:nvPr>
            <p:ph type="body" sz="quarter" idx="3"/>
          </p:nvPr>
        </p:nvSpPr>
        <p:spPr>
          <a:xfrm>
            <a:off x="6191754" y="1676399"/>
            <a:ext cx="4703259" cy="762001"/>
          </a:xfrm>
        </p:spPr>
        <p:txBody>
          <a:bodyPr rtlCol="0" anchor="ctr">
            <a:noAutofit/>
          </a:bodyPr>
          <a:lstStyle>
            <a:lvl1pPr marL="0" indent="0">
              <a:spcBef>
                <a:spcPts val="0"/>
              </a:spcBef>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n-US"/>
              <a:t>Click to edit Master text styles</a:t>
            </a:r>
          </a:p>
        </p:txBody>
      </p:sp>
      <p:sp>
        <p:nvSpPr>
          <p:cNvPr id="6" name="Content Placeholder 5"/>
          <p:cNvSpPr>
            <a:spLocks noGrp="1"/>
          </p:cNvSpPr>
          <p:nvPr>
            <p:ph sz="quarter" idx="4"/>
          </p:nvPr>
        </p:nvSpPr>
        <p:spPr>
          <a:xfrm>
            <a:off x="6191754" y="2516457"/>
            <a:ext cx="4703259" cy="3655743"/>
          </a:xfrm>
        </p:spPr>
        <p:txBody>
          <a:bodyPr rtlCol="0"/>
          <a:lstStyle>
            <a:lvl1pPr>
              <a:defRPr sz="2200"/>
            </a:lvl1pPr>
            <a:lvl2pPr>
              <a:defRPr sz="2000"/>
            </a:lvl2pPr>
            <a:lvl3pPr>
              <a:defRPr sz="1800"/>
            </a:lvl3pPr>
            <a:lvl4pPr>
              <a:defRPr sz="1600"/>
            </a:lvl4pPr>
            <a:lvl5pPr>
              <a:defRPr sz="1600"/>
            </a:lvl5pPr>
            <a:lvl6pPr marL="1600200">
              <a:defRPr sz="1600"/>
            </a:lvl6pPr>
            <a:lvl7pPr marL="1874520">
              <a:defRPr sz="1600"/>
            </a:lvl7pPr>
            <a:lvl8pPr marL="2148840">
              <a:defRPr sz="1600"/>
            </a:lvl8pPr>
            <a:lvl9pPr marL="2423160">
              <a:defRPr sz="1600"/>
            </a:lvl9pPr>
          </a:lstStyle>
          <a:p>
            <a:pPr lvl="0" rtl="0"/>
            <a:r>
              <a:rPr lang="en-US"/>
              <a:t>Click to edit Master text styles</a:t>
            </a:r>
          </a:p>
          <a:p>
            <a:pPr lvl="1" rtl="0"/>
            <a:r>
              <a:rPr lang="en-US"/>
              <a:t>Second level</a:t>
            </a:r>
          </a:p>
          <a:p>
            <a:pPr lvl="2" rtl="0"/>
            <a:r>
              <a:rPr lang="en-US"/>
              <a:t>Third level</a:t>
            </a:r>
          </a:p>
          <a:p>
            <a:pPr lvl="3" rtl="0"/>
            <a:r>
              <a:rPr lang="en-US"/>
              <a:t>Fourth level</a:t>
            </a:r>
          </a:p>
          <a:p>
            <a:pPr lvl="4" rtl="0"/>
            <a:r>
              <a:rPr lang="en-US"/>
              <a:t>Fifth level</a:t>
            </a:r>
            <a:endParaRPr/>
          </a:p>
        </p:txBody>
      </p:sp>
      <p:sp>
        <p:nvSpPr>
          <p:cNvPr id="7" name="Date Placeholder 6"/>
          <p:cNvSpPr>
            <a:spLocks noGrp="1"/>
          </p:cNvSpPr>
          <p:nvPr>
            <p:ph type="dt" sz="half" idx="10"/>
          </p:nvPr>
        </p:nvSpPr>
        <p:spPr/>
        <p:txBody>
          <a:bodyPr rtlCol="0"/>
          <a:lstStyle>
            <a:lvl1pPr>
              <a:defRPr sz="1100"/>
            </a:lvl1pPr>
          </a:lstStyle>
          <a:p>
            <a:pPr rtl="0"/>
            <a:r>
              <a:rPr lang="en-US"/>
              <a:t>2/8/2016</a:t>
            </a:r>
            <a:endParaRPr lang="en-US" dirty="0"/>
          </a:p>
        </p:txBody>
      </p:sp>
      <p:sp>
        <p:nvSpPr>
          <p:cNvPr id="8" name="Footer Placeholder 7"/>
          <p:cNvSpPr>
            <a:spLocks noGrp="1"/>
          </p:cNvSpPr>
          <p:nvPr>
            <p:ph type="ftr" sz="quarter" idx="11"/>
          </p:nvPr>
        </p:nvSpPr>
        <p:spPr/>
        <p:txBody>
          <a:bodyPr rtlCol="0"/>
          <a:lstStyle>
            <a:lvl1pPr>
              <a:defRPr sz="1100"/>
            </a:lvl1pPr>
          </a:lstStyle>
          <a:p>
            <a:pPr rtl="0"/>
            <a:endParaRPr lang="en-US"/>
          </a:p>
        </p:txBody>
      </p:sp>
      <p:sp>
        <p:nvSpPr>
          <p:cNvPr id="9" name="Slide Number Placeholder 8"/>
          <p:cNvSpPr>
            <a:spLocks noGrp="1"/>
          </p:cNvSpPr>
          <p:nvPr>
            <p:ph type="sldNum" sz="quarter" idx="12"/>
          </p:nvPr>
        </p:nvSpPr>
        <p:spPr/>
        <p:txBody>
          <a:bodyPr rtlCol="0"/>
          <a:lstStyle>
            <a:lvl1pPr>
              <a:defRPr sz="1100"/>
            </a:lvl1pPr>
          </a:lstStyle>
          <a:p>
            <a:pPr rtl="0"/>
            <a:fld id="{81FEFA0A-2F20-4B60-98C6-5FFDA469AA1C}" type="slidenum">
              <a:rPr lang="en-US" smtClean="0"/>
              <a:pPr/>
              <a:t>‹#›</a:t>
            </a:fld>
            <a:endParaRPr lang="en-US"/>
          </a:p>
        </p:txBody>
      </p:sp>
    </p:spTree>
    <p:extLst>
      <p:ext uri="{BB962C8B-B14F-4D97-AF65-F5344CB8AC3E}">
        <p14:creationId xmlns:p14="http://schemas.microsoft.com/office/powerpoint/2010/main" val="1688552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n-US"/>
              <a:t>Click to edit Master title style</a:t>
            </a:r>
            <a:endParaRPr/>
          </a:p>
        </p:txBody>
      </p:sp>
      <p:sp>
        <p:nvSpPr>
          <p:cNvPr id="3" name="Date Placeholder 2"/>
          <p:cNvSpPr>
            <a:spLocks noGrp="1"/>
          </p:cNvSpPr>
          <p:nvPr>
            <p:ph type="dt" sz="half" idx="10"/>
          </p:nvPr>
        </p:nvSpPr>
        <p:spPr/>
        <p:txBody>
          <a:bodyPr rtlCol="0"/>
          <a:lstStyle>
            <a:lvl1pPr>
              <a:defRPr sz="1100"/>
            </a:lvl1pPr>
          </a:lstStyle>
          <a:p>
            <a:pPr rtl="0"/>
            <a:r>
              <a:rPr lang="en-US"/>
              <a:t>2/8/2016</a:t>
            </a:r>
            <a:endParaRPr lang="en-US" dirty="0"/>
          </a:p>
        </p:txBody>
      </p:sp>
      <p:sp>
        <p:nvSpPr>
          <p:cNvPr id="4" name="Footer Placeholder 3"/>
          <p:cNvSpPr>
            <a:spLocks noGrp="1"/>
          </p:cNvSpPr>
          <p:nvPr>
            <p:ph type="ftr" sz="quarter" idx="11"/>
          </p:nvPr>
        </p:nvSpPr>
        <p:spPr/>
        <p:txBody>
          <a:bodyPr rtlCol="0"/>
          <a:lstStyle>
            <a:lvl1pPr>
              <a:defRPr sz="1100"/>
            </a:lvl1pPr>
          </a:lstStyle>
          <a:p>
            <a:pPr rtl="0"/>
            <a:endParaRPr lang="en-US"/>
          </a:p>
        </p:txBody>
      </p:sp>
      <p:sp>
        <p:nvSpPr>
          <p:cNvPr id="5" name="Slide Number Placeholder 4"/>
          <p:cNvSpPr>
            <a:spLocks noGrp="1"/>
          </p:cNvSpPr>
          <p:nvPr>
            <p:ph type="sldNum" sz="quarter" idx="12"/>
          </p:nvPr>
        </p:nvSpPr>
        <p:spPr/>
        <p:txBody>
          <a:bodyPr rtlCol="0"/>
          <a:lstStyle>
            <a:lvl1pPr>
              <a:defRPr sz="1100"/>
            </a:lvl1pPr>
          </a:lstStyle>
          <a:p>
            <a:pPr rtl="0"/>
            <a:fld id="{81FEFA0A-2F20-4B60-98C6-5FFDA469AA1C}" type="slidenum">
              <a:rPr lang="en-US" smtClean="0"/>
              <a:pPr/>
              <a:t>‹#›</a:t>
            </a:fld>
            <a:endParaRPr lang="en-US"/>
          </a:p>
        </p:txBody>
      </p:sp>
    </p:spTree>
    <p:extLst>
      <p:ext uri="{BB962C8B-B14F-4D97-AF65-F5344CB8AC3E}">
        <p14:creationId xmlns:p14="http://schemas.microsoft.com/office/powerpoint/2010/main" val="3261595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sz="1100"/>
            </a:lvl1pPr>
          </a:lstStyle>
          <a:p>
            <a:pPr rtl="0"/>
            <a:r>
              <a:rPr lang="en-US"/>
              <a:t>2/8/2016</a:t>
            </a:r>
            <a:endParaRPr lang="en-US" dirty="0"/>
          </a:p>
        </p:txBody>
      </p:sp>
      <p:sp>
        <p:nvSpPr>
          <p:cNvPr id="3" name="Footer Placeholder 2"/>
          <p:cNvSpPr>
            <a:spLocks noGrp="1"/>
          </p:cNvSpPr>
          <p:nvPr>
            <p:ph type="ftr" sz="quarter" idx="11"/>
          </p:nvPr>
        </p:nvSpPr>
        <p:spPr/>
        <p:txBody>
          <a:bodyPr rtlCol="0"/>
          <a:lstStyle>
            <a:lvl1pPr>
              <a:defRPr sz="1100"/>
            </a:lvl1pPr>
          </a:lstStyle>
          <a:p>
            <a:pPr rtl="0"/>
            <a:endParaRPr lang="en-US"/>
          </a:p>
        </p:txBody>
      </p:sp>
      <p:sp>
        <p:nvSpPr>
          <p:cNvPr id="4" name="Slide Number Placeholder 3"/>
          <p:cNvSpPr>
            <a:spLocks noGrp="1"/>
          </p:cNvSpPr>
          <p:nvPr>
            <p:ph type="sldNum" sz="quarter" idx="12"/>
          </p:nvPr>
        </p:nvSpPr>
        <p:spPr/>
        <p:txBody>
          <a:bodyPr rtlCol="0"/>
          <a:lstStyle>
            <a:lvl1pPr>
              <a:defRPr sz="1100"/>
            </a:lvl1pPr>
          </a:lstStyle>
          <a:p>
            <a:pPr rtl="0"/>
            <a:fld id="{81FEFA0A-2F20-4B60-98C6-5FFDA469AA1C}" type="slidenum">
              <a:rPr lang="en-US" smtClean="0"/>
              <a:pPr/>
              <a:t>‹#›</a:t>
            </a:fld>
            <a:endParaRPr lang="en-US"/>
          </a:p>
        </p:txBody>
      </p:sp>
    </p:spTree>
    <p:extLst>
      <p:ext uri="{BB962C8B-B14F-4D97-AF65-F5344CB8AC3E}">
        <p14:creationId xmlns:p14="http://schemas.microsoft.com/office/powerpoint/2010/main" val="743399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70811" y="1676400"/>
            <a:ext cx="3810000" cy="2438400"/>
          </a:xfrm>
        </p:spPr>
        <p:txBody>
          <a:bodyPr rtlCol="0" anchor="b">
            <a:normAutofit/>
          </a:bodyPr>
          <a:lstStyle>
            <a:lvl1pPr algn="l">
              <a:defRPr sz="3200" b="0"/>
            </a:lvl1pPr>
          </a:lstStyle>
          <a:p>
            <a:pPr rtl="0"/>
            <a:r>
              <a:rPr lang="en-US"/>
              <a:t>Click to edit Master title style</a:t>
            </a:r>
            <a:endParaRPr dirty="0"/>
          </a:p>
        </p:txBody>
      </p:sp>
      <p:sp>
        <p:nvSpPr>
          <p:cNvPr id="3" name="Content Placeholder 2"/>
          <p:cNvSpPr>
            <a:spLocks noGrp="1"/>
          </p:cNvSpPr>
          <p:nvPr>
            <p:ph idx="1"/>
          </p:nvPr>
        </p:nvSpPr>
        <p:spPr>
          <a:xfrm>
            <a:off x="1293813" y="685800"/>
            <a:ext cx="6172200" cy="5486400"/>
          </a:xfrm>
        </p:spPr>
        <p:txBody>
          <a:bodyPr rtlCol="0">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en-US"/>
              <a:t>Click to edit Master text styles</a:t>
            </a:r>
          </a:p>
          <a:p>
            <a:pPr lvl="1" rtl="0"/>
            <a:r>
              <a:rPr lang="en-US"/>
              <a:t>Second level</a:t>
            </a:r>
          </a:p>
          <a:p>
            <a:pPr lvl="2" rtl="0"/>
            <a:r>
              <a:rPr lang="en-US"/>
              <a:t>Third level</a:t>
            </a:r>
          </a:p>
          <a:p>
            <a:pPr lvl="3" rtl="0"/>
            <a:r>
              <a:rPr lang="en-US"/>
              <a:t>Fourth level</a:t>
            </a:r>
          </a:p>
          <a:p>
            <a:pPr lvl="4" rtl="0"/>
            <a:r>
              <a:rPr lang="en-US"/>
              <a:t>Fifth level</a:t>
            </a:r>
            <a:endParaRPr/>
          </a:p>
        </p:txBody>
      </p:sp>
      <p:sp>
        <p:nvSpPr>
          <p:cNvPr id="4" name="Text Placeholder 3"/>
          <p:cNvSpPr>
            <a:spLocks noGrp="1"/>
          </p:cNvSpPr>
          <p:nvPr>
            <p:ph type="body" sz="half" idx="2"/>
          </p:nvPr>
        </p:nvSpPr>
        <p:spPr>
          <a:xfrm>
            <a:off x="7770811" y="4191000"/>
            <a:ext cx="3810000" cy="1524000"/>
          </a:xfrm>
        </p:spPr>
        <p:txBody>
          <a:bodyPr rtlCol="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n-US"/>
              <a:t>Click to edit Master text styles</a:t>
            </a:r>
          </a:p>
        </p:txBody>
      </p:sp>
      <p:sp>
        <p:nvSpPr>
          <p:cNvPr id="5" name="Date Placeholder 4"/>
          <p:cNvSpPr>
            <a:spLocks noGrp="1"/>
          </p:cNvSpPr>
          <p:nvPr>
            <p:ph type="dt" sz="half" idx="10"/>
          </p:nvPr>
        </p:nvSpPr>
        <p:spPr/>
        <p:txBody>
          <a:bodyPr rtlCol="0"/>
          <a:lstStyle>
            <a:lvl1pPr>
              <a:defRPr sz="1100"/>
            </a:lvl1pPr>
          </a:lstStyle>
          <a:p>
            <a:pPr rtl="0"/>
            <a:r>
              <a:rPr lang="en-US"/>
              <a:t>2/8/2016</a:t>
            </a:r>
          </a:p>
        </p:txBody>
      </p:sp>
      <p:sp>
        <p:nvSpPr>
          <p:cNvPr id="6" name="Footer Placeholder 5"/>
          <p:cNvSpPr>
            <a:spLocks noGrp="1"/>
          </p:cNvSpPr>
          <p:nvPr>
            <p:ph type="ftr" sz="quarter" idx="11"/>
          </p:nvPr>
        </p:nvSpPr>
        <p:spPr/>
        <p:txBody>
          <a:bodyPr rtlCol="0"/>
          <a:lstStyle>
            <a:lvl1pPr>
              <a:defRPr sz="1100"/>
            </a:lvl1pPr>
          </a:lstStyle>
          <a:p>
            <a:pPr rtl="0"/>
            <a:endParaRPr lang="en-US"/>
          </a:p>
        </p:txBody>
      </p:sp>
      <p:sp>
        <p:nvSpPr>
          <p:cNvPr id="7" name="Slide Number Placeholder 6"/>
          <p:cNvSpPr>
            <a:spLocks noGrp="1"/>
          </p:cNvSpPr>
          <p:nvPr>
            <p:ph type="sldNum" sz="quarter" idx="12"/>
          </p:nvPr>
        </p:nvSpPr>
        <p:spPr/>
        <p:txBody>
          <a:bodyPr rtlCol="0"/>
          <a:lstStyle>
            <a:lvl1pPr>
              <a:defRPr sz="1100"/>
            </a:lvl1pPr>
          </a:lstStyle>
          <a:p>
            <a:pPr rtl="0"/>
            <a:fld id="{81FEFA0A-2F20-4B60-98C6-5FFDA469AA1C}" type="slidenum">
              <a:rPr lang="en-US" smtClean="0"/>
              <a:pPr/>
              <a:t>‹#›</a:t>
            </a:fld>
            <a:endParaRPr lang="en-US"/>
          </a:p>
        </p:txBody>
      </p:sp>
    </p:spTree>
    <p:extLst>
      <p:ext uri="{BB962C8B-B14F-4D97-AF65-F5344CB8AC3E}">
        <p14:creationId xmlns:p14="http://schemas.microsoft.com/office/powerpoint/2010/main" val="828858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70812" y="1676400"/>
            <a:ext cx="3810000" cy="2438400"/>
          </a:xfrm>
        </p:spPr>
        <p:txBody>
          <a:bodyPr rtlCol="0" anchor="b">
            <a:noAutofit/>
          </a:bodyPr>
          <a:lstStyle>
            <a:lvl1pPr algn="l">
              <a:defRPr sz="3200" b="0"/>
            </a:lvl1pPr>
          </a:lstStyle>
          <a:p>
            <a:pPr rtl="0"/>
            <a:r>
              <a:rPr lang="en-US"/>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1522412" y="0"/>
            <a:ext cx="5943601" cy="6858000"/>
          </a:xfrm>
        </p:spPr>
        <p:txBody>
          <a:bodyPr tIns="914400" rtlCol="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en-US"/>
              <a:t>Click icon to add picture</a:t>
            </a:r>
            <a:endParaRPr/>
          </a:p>
        </p:txBody>
      </p:sp>
      <p:sp>
        <p:nvSpPr>
          <p:cNvPr id="4" name="Text Placeholder 3"/>
          <p:cNvSpPr>
            <a:spLocks noGrp="1"/>
          </p:cNvSpPr>
          <p:nvPr>
            <p:ph type="body" sz="half" idx="2"/>
          </p:nvPr>
        </p:nvSpPr>
        <p:spPr>
          <a:xfrm>
            <a:off x="7770812" y="4191000"/>
            <a:ext cx="3810000" cy="1524000"/>
          </a:xfrm>
        </p:spPr>
        <p:txBody>
          <a:bodyPr rtlCol="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n-US"/>
              <a:t>Click to edit Master text styles</a:t>
            </a:r>
          </a:p>
        </p:txBody>
      </p:sp>
    </p:spTree>
    <p:extLst>
      <p:ext uri="{BB962C8B-B14F-4D97-AF65-F5344CB8AC3E}">
        <p14:creationId xmlns:p14="http://schemas.microsoft.com/office/powerpoint/2010/main" val="3839490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836614" y="0"/>
            <a:ext cx="11352212" cy="6858000"/>
          </a:xfrm>
          <a:prstGeom prst="rect">
            <a:avLst/>
          </a:prstGeom>
          <a:gradFill>
            <a:gsLst>
              <a:gs pos="0">
                <a:schemeClr val="bg1">
                  <a:alpha val="60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a:p>
        </p:txBody>
      </p:sp>
      <p:sp>
        <p:nvSpPr>
          <p:cNvPr id="2" name="Title Placeholder 1"/>
          <p:cNvSpPr>
            <a:spLocks noGrp="1"/>
          </p:cNvSpPr>
          <p:nvPr>
            <p:ph type="title"/>
          </p:nvPr>
        </p:nvSpPr>
        <p:spPr>
          <a:xfrm>
            <a:off x="1293813" y="381000"/>
            <a:ext cx="9601200" cy="1143000"/>
          </a:xfrm>
          <a:prstGeom prst="rect">
            <a:avLst/>
          </a:prstGeom>
        </p:spPr>
        <p:txBody>
          <a:bodyPr vert="horz" lIns="91440" tIns="45720" rIns="91440" bIns="45720" rtlCol="0" anchor="b">
            <a:normAutofit/>
          </a:bodyPr>
          <a:lstStyle/>
          <a:p>
            <a:pPr rtl="0"/>
            <a:r>
              <a:rPr lang="en-US"/>
              <a:t>Click to edit Master title style</a:t>
            </a:r>
            <a:endParaRPr dirty="0"/>
          </a:p>
        </p:txBody>
      </p:sp>
      <p:sp>
        <p:nvSpPr>
          <p:cNvPr id="3" name="Text Placeholder 2"/>
          <p:cNvSpPr>
            <a:spLocks noGrp="1"/>
          </p:cNvSpPr>
          <p:nvPr>
            <p:ph type="body" idx="1"/>
          </p:nvPr>
        </p:nvSpPr>
        <p:spPr>
          <a:xfrm>
            <a:off x="1293813" y="1676400"/>
            <a:ext cx="9601200" cy="4495800"/>
          </a:xfrm>
          <a:prstGeom prst="rect">
            <a:avLst/>
          </a:prstGeom>
        </p:spPr>
        <p:txBody>
          <a:bodyPr vert="horz" lIns="91440" tIns="45720" rIns="91440" bIns="45720" rtlCol="0">
            <a:normAutofit/>
          </a:bodyPr>
          <a:lstStyle/>
          <a:p>
            <a:pPr lvl="0" rtl="0"/>
            <a:r>
              <a:rPr lang="en-US"/>
              <a:t>Click to edit Master text styles</a:t>
            </a:r>
          </a:p>
          <a:p>
            <a:pPr lvl="1" rtl="0"/>
            <a:r>
              <a:rPr lang="en-US"/>
              <a:t>Second level</a:t>
            </a:r>
          </a:p>
          <a:p>
            <a:pPr lvl="2" rtl="0"/>
            <a:r>
              <a:rPr lang="en-US"/>
              <a:t>Third level</a:t>
            </a:r>
          </a:p>
          <a:p>
            <a:pPr lvl="3" rtl="0"/>
            <a:r>
              <a:rPr lang="en-US"/>
              <a:t>Fourth level</a:t>
            </a:r>
          </a:p>
          <a:p>
            <a:pPr lvl="4" rtl="0"/>
            <a:r>
              <a:rPr lang="en-US"/>
              <a:t>Fifth level</a:t>
            </a:r>
            <a:endParaRPr/>
          </a:p>
        </p:txBody>
      </p:sp>
      <p:sp>
        <p:nvSpPr>
          <p:cNvPr id="4" name="Date Placeholder 3"/>
          <p:cNvSpPr>
            <a:spLocks noGrp="1"/>
          </p:cNvSpPr>
          <p:nvPr>
            <p:ph type="dt" sz="half" idx="2"/>
          </p:nvPr>
        </p:nvSpPr>
        <p:spPr>
          <a:xfrm>
            <a:off x="1271781" y="6356351"/>
            <a:ext cx="2844059" cy="365125"/>
          </a:xfrm>
          <a:prstGeom prst="rect">
            <a:avLst/>
          </a:prstGeom>
        </p:spPr>
        <p:txBody>
          <a:bodyPr vert="horz" lIns="91440" tIns="45720" rIns="91440" bIns="45720" rtlCol="0" anchor="ctr"/>
          <a:lstStyle>
            <a:lvl1pPr algn="l">
              <a:defRPr sz="1100">
                <a:solidFill>
                  <a:schemeClr val="tx1">
                    <a:lumMod val="90000"/>
                    <a:lumOff val="10000"/>
                  </a:schemeClr>
                </a:solidFill>
              </a:defRPr>
            </a:lvl1pPr>
          </a:lstStyle>
          <a:p>
            <a:pPr rtl="0"/>
            <a:r>
              <a:rPr lang="en-US"/>
              <a:t>2/8/2016</a:t>
            </a:r>
            <a:endParaRPr lang="en-US" dirty="0"/>
          </a:p>
        </p:txBody>
      </p:sp>
      <p:sp>
        <p:nvSpPr>
          <p:cNvPr id="5" name="Footer Placeholder 4"/>
          <p:cNvSpPr>
            <a:spLocks noGrp="1"/>
          </p:cNvSpPr>
          <p:nvPr>
            <p:ph type="ftr" sz="quarter" idx="3"/>
          </p:nvPr>
        </p:nvSpPr>
        <p:spPr>
          <a:xfrm>
            <a:off x="4164515" y="6356351"/>
            <a:ext cx="3859795" cy="365125"/>
          </a:xfrm>
          <a:prstGeom prst="rect">
            <a:avLst/>
          </a:prstGeom>
        </p:spPr>
        <p:txBody>
          <a:bodyPr vert="horz" lIns="91440" tIns="45720" rIns="91440" bIns="45720" rtlCol="0" anchor="ctr"/>
          <a:lstStyle>
            <a:lvl1pPr algn="ctr">
              <a:defRPr sz="1100">
                <a:solidFill>
                  <a:schemeClr val="tx1">
                    <a:lumMod val="90000"/>
                    <a:lumOff val="10000"/>
                  </a:schemeClr>
                </a:solidFill>
              </a:defRPr>
            </a:lvl1pPr>
          </a:lstStyle>
          <a:p>
            <a:pPr rtl="0"/>
            <a:endParaRPr lang="en-US"/>
          </a:p>
        </p:txBody>
      </p:sp>
      <p:sp>
        <p:nvSpPr>
          <p:cNvPr id="6" name="Slide Number Placeholder 5"/>
          <p:cNvSpPr>
            <a:spLocks noGrp="1"/>
          </p:cNvSpPr>
          <p:nvPr>
            <p:ph type="sldNum" sz="quarter" idx="4"/>
          </p:nvPr>
        </p:nvSpPr>
        <p:spPr>
          <a:xfrm>
            <a:off x="8051225" y="6356351"/>
            <a:ext cx="2844059" cy="365125"/>
          </a:xfrm>
          <a:prstGeom prst="rect">
            <a:avLst/>
          </a:prstGeom>
        </p:spPr>
        <p:txBody>
          <a:bodyPr vert="horz" lIns="91440" tIns="45720" rIns="91440" bIns="45720" rtlCol="0" anchor="ctr"/>
          <a:lstStyle>
            <a:lvl1pPr algn="r">
              <a:defRPr sz="1100">
                <a:solidFill>
                  <a:schemeClr val="tx1">
                    <a:lumMod val="90000"/>
                    <a:lumOff val="10000"/>
                  </a:schemeClr>
                </a:solidFill>
              </a:defRPr>
            </a:lvl1pPr>
          </a:lstStyle>
          <a:p>
            <a:pPr rtl="0"/>
            <a:fld id="{81FEFA0A-2F20-4B60-98C6-5FFDA469AA1C}" type="slidenum">
              <a:rPr lang="en-US" smtClean="0"/>
              <a:pPr/>
              <a:t>‹#›</a:t>
            </a:fld>
            <a:endParaRPr lang="en-US"/>
          </a:p>
        </p:txBody>
      </p:sp>
    </p:spTree>
    <p:extLst>
      <p:ext uri="{BB962C8B-B14F-4D97-AF65-F5344CB8AC3E}">
        <p14:creationId xmlns:p14="http://schemas.microsoft.com/office/powerpoint/2010/main" val="35287214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3838" indent="-228600" algn="l" defTabSz="914400" rtl="0" eaLnBrk="1" latinLnBrk="0" hangingPunct="1">
        <a:lnSpc>
          <a:spcPct val="90000"/>
        </a:lnSpc>
        <a:spcBef>
          <a:spcPts val="1600"/>
        </a:spcBef>
        <a:buFont typeface="Arial" pitchFamily="34" charset="0"/>
        <a:buChar char="•"/>
        <a:defRPr sz="2400" kern="1200">
          <a:solidFill>
            <a:schemeClr val="tx1"/>
          </a:solidFill>
          <a:latin typeface="+mn-lt"/>
          <a:ea typeface="+mn-ea"/>
          <a:cs typeface="+mn-cs"/>
        </a:defRPr>
      </a:lvl1pPr>
      <a:lvl2pPr marL="502920" indent="-228600" algn="l" defTabSz="914400" rtl="0" eaLnBrk="1" latinLnBrk="0" hangingPunct="1">
        <a:lnSpc>
          <a:spcPct val="90000"/>
        </a:lnSpc>
        <a:spcBef>
          <a:spcPts val="600"/>
        </a:spcBef>
        <a:buFont typeface="Euphemia" pitchFamily="34" charset="0"/>
        <a:buChar char="–"/>
        <a:defRPr sz="2000" kern="1200">
          <a:solidFill>
            <a:schemeClr val="tx1"/>
          </a:solidFill>
          <a:latin typeface="+mn-lt"/>
          <a:ea typeface="+mn-ea"/>
          <a:cs typeface="+mn-cs"/>
        </a:defRPr>
      </a:lvl2pPr>
      <a:lvl3pPr marL="777240" indent="-228600" algn="l" defTabSz="914400" rtl="0" eaLnBrk="1" latinLnBrk="0" hangingPunct="1">
        <a:lnSpc>
          <a:spcPct val="90000"/>
        </a:lnSpc>
        <a:spcBef>
          <a:spcPts val="600"/>
        </a:spcBef>
        <a:buFont typeface="Euphemia" pitchFamily="34" charset="0"/>
        <a:buChar char="–"/>
        <a:defRPr sz="1800" kern="1200">
          <a:solidFill>
            <a:schemeClr val="tx1"/>
          </a:solidFill>
          <a:latin typeface="+mn-lt"/>
          <a:ea typeface="+mn-ea"/>
          <a:cs typeface="+mn-cs"/>
        </a:defRPr>
      </a:lvl3pPr>
      <a:lvl4pPr marL="1051560" indent="-228600" algn="l" defTabSz="914400" rtl="0" eaLnBrk="1" latinLnBrk="0" hangingPunct="1">
        <a:lnSpc>
          <a:spcPct val="90000"/>
        </a:lnSpc>
        <a:spcBef>
          <a:spcPts val="600"/>
        </a:spcBef>
        <a:buFont typeface="Euphemia" pitchFamily="34" charset="0"/>
        <a:buChar char="–"/>
        <a:defRPr sz="1600" kern="1200">
          <a:solidFill>
            <a:schemeClr val="tx1"/>
          </a:solidFill>
          <a:latin typeface="+mn-lt"/>
          <a:ea typeface="+mn-ea"/>
          <a:cs typeface="+mn-cs"/>
        </a:defRPr>
      </a:lvl4pPr>
      <a:lvl5pPr marL="1325880" indent="-228600" algn="l" defTabSz="914400" rtl="0" eaLnBrk="1" latinLnBrk="0" hangingPunct="1">
        <a:lnSpc>
          <a:spcPct val="90000"/>
        </a:lnSpc>
        <a:spcBef>
          <a:spcPts val="600"/>
        </a:spcBef>
        <a:buFont typeface="Euphemia" pitchFamily="34" charset="0"/>
        <a:buChar char="–"/>
        <a:defRPr sz="1600" kern="1200">
          <a:solidFill>
            <a:schemeClr val="tx1"/>
          </a:solidFill>
          <a:latin typeface="+mn-lt"/>
          <a:ea typeface="+mn-ea"/>
          <a:cs typeface="+mn-cs"/>
        </a:defRPr>
      </a:lvl5pPr>
      <a:lvl6pPr marL="1600200" indent="-228600" algn="l" defTabSz="914400" rtl="0" eaLnBrk="1" latinLnBrk="0" hangingPunct="1">
        <a:spcBef>
          <a:spcPts val="600"/>
        </a:spcBef>
        <a:buFont typeface="Euphemia" pitchFamily="34" charset="0"/>
        <a:buChar char="–"/>
        <a:defRPr sz="1600" kern="1200">
          <a:solidFill>
            <a:schemeClr val="tx1"/>
          </a:solidFill>
          <a:latin typeface="+mn-lt"/>
          <a:ea typeface="+mn-ea"/>
          <a:cs typeface="+mn-cs"/>
        </a:defRPr>
      </a:lvl6pPr>
      <a:lvl7pPr marL="1874520" indent="-228600" algn="l" defTabSz="914400" rtl="0" eaLnBrk="1" latinLnBrk="0" hangingPunct="1">
        <a:spcBef>
          <a:spcPts val="600"/>
        </a:spcBef>
        <a:buFont typeface="Euphemia" pitchFamily="34" charset="0"/>
        <a:buChar char="–"/>
        <a:defRPr sz="1600" kern="1200">
          <a:solidFill>
            <a:schemeClr val="tx1"/>
          </a:solidFill>
          <a:latin typeface="+mn-lt"/>
          <a:ea typeface="+mn-ea"/>
          <a:cs typeface="+mn-cs"/>
        </a:defRPr>
      </a:lvl7pPr>
      <a:lvl8pPr marL="2148840" indent="-228600" algn="l" defTabSz="914400" rtl="0" eaLnBrk="1" latinLnBrk="0" hangingPunct="1">
        <a:spcBef>
          <a:spcPts val="600"/>
        </a:spcBef>
        <a:buFont typeface="Euphemia" pitchFamily="34" charset="0"/>
        <a:buChar char="–"/>
        <a:defRPr sz="1600" kern="1200">
          <a:solidFill>
            <a:schemeClr val="tx1"/>
          </a:solidFill>
          <a:latin typeface="+mn-lt"/>
          <a:ea typeface="+mn-ea"/>
          <a:cs typeface="+mn-cs"/>
        </a:defRPr>
      </a:lvl8pPr>
      <a:lvl9pPr marL="2423160" indent="-228600" algn="l" defTabSz="914400" rtl="0" eaLnBrk="1" latinLnBrk="0" hangingPunct="1">
        <a:spcBef>
          <a:spcPts val="600"/>
        </a:spcBef>
        <a:buFont typeface="Euphemia"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8" Type="http://schemas.openxmlformats.org/officeDocument/2006/relationships/image" Target="../media/image207.jpeg"/><Relationship Id="rId3" Type="http://schemas.openxmlformats.org/officeDocument/2006/relationships/image" Target="../media/image203.jpeg"/><Relationship Id="rId7" Type="http://schemas.openxmlformats.org/officeDocument/2006/relationships/hyperlink" Target="http://1.bp.blogspot.com/_ZWqgYBROGHw/TA9iXSAy-BI/AAAAAAAAA6A/k59UioGQilo/s1600/fournier-fig2_thumbnail.jpg" TargetMode="External"/><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206.jpeg"/><Relationship Id="rId5" Type="http://schemas.openxmlformats.org/officeDocument/2006/relationships/image" Target="../media/image205.jpeg"/><Relationship Id="rId4" Type="http://schemas.openxmlformats.org/officeDocument/2006/relationships/image" Target="../media/image204.jpeg"/></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208.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209.jpe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11.jpeg"/><Relationship Id="rId4" Type="http://schemas.openxmlformats.org/officeDocument/2006/relationships/image" Target="../media/image210.png"/></Relationships>
</file>

<file path=ppt/slides/_rels/slide106.xml.rels><?xml version="1.0" encoding="UTF-8" standalone="yes"?>
<Relationships xmlns="http://schemas.openxmlformats.org/package/2006/relationships"><Relationship Id="rId3" Type="http://schemas.openxmlformats.org/officeDocument/2006/relationships/image" Target="../media/image212.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214.jpeg"/><Relationship Id="rId4" Type="http://schemas.openxmlformats.org/officeDocument/2006/relationships/image" Target="../media/image213.jpeg"/></Relationships>
</file>

<file path=ppt/slides/_rels/slide107.xml.rels><?xml version="1.0" encoding="UTF-8" standalone="yes"?>
<Relationships xmlns="http://schemas.openxmlformats.org/package/2006/relationships"><Relationship Id="rId3" Type="http://schemas.openxmlformats.org/officeDocument/2006/relationships/image" Target="../media/image215.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8" Type="http://schemas.openxmlformats.org/officeDocument/2006/relationships/image" Target="../media/image220.jpeg"/><Relationship Id="rId3" Type="http://schemas.openxmlformats.org/officeDocument/2006/relationships/image" Target="../media/image216.jpeg"/><Relationship Id="rId7" Type="http://schemas.openxmlformats.org/officeDocument/2006/relationships/image" Target="../media/image219.jpe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hyperlink" Target="http://www.learningradiology.com/caseofweek/caseoftheweekpix2006/cow234arr.jpg" TargetMode="External"/><Relationship Id="rId5" Type="http://schemas.openxmlformats.org/officeDocument/2006/relationships/image" Target="../media/image218.png"/><Relationship Id="rId4" Type="http://schemas.openxmlformats.org/officeDocument/2006/relationships/image" Target="../media/image217.jpeg"/></Relationships>
</file>

<file path=ppt/slides/_rels/slide109.xml.rels><?xml version="1.0" encoding="UTF-8" standalone="yes"?>
<Relationships xmlns="http://schemas.openxmlformats.org/package/2006/relationships"><Relationship Id="rId3" Type="http://schemas.openxmlformats.org/officeDocument/2006/relationships/image" Target="../media/image221.jpe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222.jpeg"/></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3" Type="http://schemas.openxmlformats.org/officeDocument/2006/relationships/image" Target="../media/image223.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24.jpeg"/></Relationships>
</file>

<file path=ppt/slides/_rels/slide111.xml.rels><?xml version="1.0" encoding="UTF-8" standalone="yes"?>
<Relationships xmlns="http://schemas.openxmlformats.org/package/2006/relationships"><Relationship Id="rId3" Type="http://schemas.openxmlformats.org/officeDocument/2006/relationships/image" Target="../media/image225.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226.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27.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228.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229.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image" Target="../media/image230.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233.jpeg"/><Relationship Id="rId7" Type="http://schemas.openxmlformats.org/officeDocument/2006/relationships/image" Target="../media/image237.png"/><Relationship Id="rId2" Type="http://schemas.openxmlformats.org/officeDocument/2006/relationships/image" Target="../media/image232.png"/><Relationship Id="rId1" Type="http://schemas.openxmlformats.org/officeDocument/2006/relationships/slideLayout" Target="../slideLayouts/slideLayout2.xml"/><Relationship Id="rId6" Type="http://schemas.openxmlformats.org/officeDocument/2006/relationships/image" Target="../media/image236.jpeg"/><Relationship Id="rId5" Type="http://schemas.openxmlformats.org/officeDocument/2006/relationships/image" Target="../media/image235.jpeg"/><Relationship Id="rId4" Type="http://schemas.openxmlformats.org/officeDocument/2006/relationships/image" Target="../media/image234.jpe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238.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239.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240.jpeg"/><Relationship Id="rId2" Type="http://schemas.openxmlformats.org/officeDocument/2006/relationships/notesSlide" Target="../notesSlides/notesSlide41.xml"/><Relationship Id="rId1" Type="http://schemas.openxmlformats.org/officeDocument/2006/relationships/slideLayout" Target="../slideLayouts/slideLayout4.xml"/><Relationship Id="rId5" Type="http://schemas.openxmlformats.org/officeDocument/2006/relationships/image" Target="../media/image242.jpeg"/><Relationship Id="rId4" Type="http://schemas.openxmlformats.org/officeDocument/2006/relationships/image" Target="../media/image241.jpeg"/></Relationships>
</file>

<file path=ppt/slides/_rels/slide124.xml.rels><?xml version="1.0" encoding="UTF-8" standalone="yes"?>
<Relationships xmlns="http://schemas.openxmlformats.org/package/2006/relationships"><Relationship Id="rId3" Type="http://schemas.openxmlformats.org/officeDocument/2006/relationships/image" Target="../media/image243.jpe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245.jpeg"/><Relationship Id="rId4" Type="http://schemas.openxmlformats.org/officeDocument/2006/relationships/image" Target="../media/image244.jpeg"/></Relationships>
</file>

<file path=ppt/slides/_rels/slide125.xml.rels><?xml version="1.0" encoding="UTF-8" standalone="yes"?>
<Relationships xmlns="http://schemas.openxmlformats.org/package/2006/relationships"><Relationship Id="rId3" Type="http://schemas.openxmlformats.org/officeDocument/2006/relationships/image" Target="../media/image246.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247.jpe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248.jpe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8" Type="http://schemas.openxmlformats.org/officeDocument/2006/relationships/image" Target="../media/image254.jpeg"/><Relationship Id="rId3" Type="http://schemas.openxmlformats.org/officeDocument/2006/relationships/image" Target="../media/image249.jpeg"/><Relationship Id="rId7" Type="http://schemas.openxmlformats.org/officeDocument/2006/relationships/image" Target="../media/image253.jpe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252.jpeg"/><Relationship Id="rId5" Type="http://schemas.openxmlformats.org/officeDocument/2006/relationships/image" Target="../media/image251.jpeg"/><Relationship Id="rId4" Type="http://schemas.openxmlformats.org/officeDocument/2006/relationships/image" Target="../media/image250.jpeg"/></Relationships>
</file>

<file path=ppt/slides/_rels/slide132.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256.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258.jpeg"/><Relationship Id="rId2" Type="http://schemas.openxmlformats.org/officeDocument/2006/relationships/image" Target="../media/image257.jpe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259.jpe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260.jpeg"/><Relationship Id="rId2" Type="http://schemas.openxmlformats.org/officeDocument/2006/relationships/notesSlide" Target="../notesSlides/notesSlide51.xml"/><Relationship Id="rId1" Type="http://schemas.openxmlformats.org/officeDocument/2006/relationships/slideLayout" Target="../slideLayouts/slideLayout4.xml"/><Relationship Id="rId5" Type="http://schemas.openxmlformats.org/officeDocument/2006/relationships/image" Target="../media/image262.jpeg"/><Relationship Id="rId4" Type="http://schemas.openxmlformats.org/officeDocument/2006/relationships/image" Target="../media/image261.png"/></Relationships>
</file>

<file path=ppt/slides/_rels/slide14.xml.rels><?xml version="1.0" encoding="UTF-8" standalone="yes"?>
<Relationships xmlns="http://schemas.openxmlformats.org/package/2006/relationships"><Relationship Id="rId3" Type="http://schemas.openxmlformats.org/officeDocument/2006/relationships/hyperlink" Target="http://www.medicalinspection.net/wp-content/uploads/2009/12/Figure-1.-Pelvic-Sonograph.png" TargetMode="External"/><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airahospital.org/wp-content/uploads/2009/01/acute-urinary-retention-full-bladder.jpg" TargetMode="External"/><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hyperlink" Target="http://www.doereport.com/enlargeexhibit.php?ID=72443" TargetMode="External"/><Relationship Id="rId4" Type="http://schemas.openxmlformats.org/officeDocument/2006/relationships/image" Target="../media/image36.jpeg"/></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png"/><Relationship Id="rId4" Type="http://schemas.openxmlformats.org/officeDocument/2006/relationships/image" Target="../media/image40.jpe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2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 Id="rId5" Type="http://schemas.openxmlformats.org/officeDocument/2006/relationships/image" Target="../media/image58.jpeg"/><Relationship Id="rId4" Type="http://schemas.openxmlformats.org/officeDocument/2006/relationships/image" Target="../media/image57.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 Id="rId4" Type="http://schemas.openxmlformats.org/officeDocument/2006/relationships/image" Target="../media/image64.jpeg"/></Relationships>
</file>

<file path=ppt/slides/_rels/slide3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jpeg"/></Relationships>
</file>

<file path=ppt/slides/_rels/slide4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slideLayout" Target="../slideLayouts/slideLayout2.xml"/><Relationship Id="rId5" Type="http://schemas.openxmlformats.org/officeDocument/2006/relationships/image" Target="../media/image80.jpeg"/><Relationship Id="rId4" Type="http://schemas.openxmlformats.org/officeDocument/2006/relationships/image" Target="../media/image79.png"/></Relationships>
</file>

<file path=ppt/slides/_rels/slide4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83.jpeg"/><Relationship Id="rId4" Type="http://schemas.openxmlformats.org/officeDocument/2006/relationships/image" Target="../media/image8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png"/><Relationship Id="rId1" Type="http://schemas.openxmlformats.org/officeDocument/2006/relationships/slideLayout" Target="../slideLayouts/slideLayout2.xml"/><Relationship Id="rId5" Type="http://schemas.openxmlformats.org/officeDocument/2006/relationships/image" Target="../media/image88.jpeg"/><Relationship Id="rId4" Type="http://schemas.openxmlformats.org/officeDocument/2006/relationships/image" Target="../media/image87.jpeg"/></Relationships>
</file>

<file path=ppt/slides/_rels/slide49.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5.xml"/><Relationship Id="rId4" Type="http://schemas.openxmlformats.org/officeDocument/2006/relationships/image" Target="../media/image9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2.xml"/><Relationship Id="rId5" Type="http://schemas.openxmlformats.org/officeDocument/2006/relationships/image" Target="../media/image95.jpeg"/><Relationship Id="rId4" Type="http://schemas.openxmlformats.org/officeDocument/2006/relationships/image" Target="../media/image94.jpeg"/></Relationships>
</file>

<file path=ppt/slides/_rels/slide51.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98.jpeg"/><Relationship Id="rId7" Type="http://schemas.openxmlformats.org/officeDocument/2006/relationships/image" Target="../media/image102.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1.jpeg"/><Relationship Id="rId5" Type="http://schemas.openxmlformats.org/officeDocument/2006/relationships/image" Target="../media/image100.jpeg"/><Relationship Id="rId4" Type="http://schemas.openxmlformats.org/officeDocument/2006/relationships/image" Target="../media/image99.jpeg"/></Relationships>
</file>

<file path=ppt/slides/_rels/slide53.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5.jpeg"/><Relationship Id="rId4" Type="http://schemas.openxmlformats.org/officeDocument/2006/relationships/image" Target="../media/image104.jpeg"/></Relationships>
</file>

<file path=ppt/slides/_rels/slide54.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9.jpeg"/><Relationship Id="rId4" Type="http://schemas.openxmlformats.org/officeDocument/2006/relationships/image" Target="../media/image108.jpeg"/></Relationships>
</file>

<file path=ppt/slides/_rels/slide56.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emf"/></Relationships>
</file>

<file path=ppt/slides/_rels/slide57.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5.jpe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image" Target="../media/image124.jpeg"/><Relationship Id="rId1" Type="http://schemas.openxmlformats.org/officeDocument/2006/relationships/slideLayout" Target="../slideLayouts/slideLayout2.xml"/><Relationship Id="rId4" Type="http://schemas.openxmlformats.org/officeDocument/2006/relationships/image" Target="../media/image126.jpeg"/></Relationships>
</file>

<file path=ppt/slides/_rels/slide69.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image" Target="../media/image129.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image" Target="../media/image131.png"/><Relationship Id="rId1" Type="http://schemas.openxmlformats.org/officeDocument/2006/relationships/slideLayout" Target="../slideLayouts/slideLayout2.xml"/><Relationship Id="rId5" Type="http://schemas.openxmlformats.org/officeDocument/2006/relationships/image" Target="../media/image134.jpeg"/><Relationship Id="rId4" Type="http://schemas.openxmlformats.org/officeDocument/2006/relationships/image" Target="../media/image133.jpeg"/></Relationships>
</file>

<file path=ppt/slides/_rels/slide73.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image" Target="../media/image135.jpeg"/><Relationship Id="rId1" Type="http://schemas.openxmlformats.org/officeDocument/2006/relationships/slideLayout" Target="../slideLayouts/slideLayout2.xml"/><Relationship Id="rId4" Type="http://schemas.openxmlformats.org/officeDocument/2006/relationships/image" Target="../media/image137.jpeg"/></Relationships>
</file>

<file path=ppt/slides/_rels/slide74.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image" Target="../media/image138.jpeg"/><Relationship Id="rId1" Type="http://schemas.openxmlformats.org/officeDocument/2006/relationships/slideLayout" Target="../slideLayouts/slideLayout2.xml"/><Relationship Id="rId6" Type="http://schemas.openxmlformats.org/officeDocument/2006/relationships/image" Target="../media/image142.png"/><Relationship Id="rId5" Type="http://schemas.openxmlformats.org/officeDocument/2006/relationships/image" Target="../media/image141.png"/><Relationship Id="rId4" Type="http://schemas.openxmlformats.org/officeDocument/2006/relationships/image" Target="../media/image140.png"/></Relationships>
</file>

<file path=ppt/slides/_rels/slide75.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2.xml"/><Relationship Id="rId5" Type="http://schemas.openxmlformats.org/officeDocument/2006/relationships/image" Target="../media/image146.jpeg"/><Relationship Id="rId4" Type="http://schemas.openxmlformats.org/officeDocument/2006/relationships/image" Target="../media/image145.jpeg"/></Relationships>
</file>

<file path=ppt/slides/_rels/slide76.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image" Target="../media/image147.jpeg"/><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jpeg"/><Relationship Id="rId1" Type="http://schemas.openxmlformats.org/officeDocument/2006/relationships/slideLayout" Target="../slideLayouts/slideLayout2.xml"/><Relationship Id="rId4" Type="http://schemas.openxmlformats.org/officeDocument/2006/relationships/image" Target="../media/image151.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8" Type="http://schemas.openxmlformats.org/officeDocument/2006/relationships/image" Target="../media/image157.jpeg"/><Relationship Id="rId3" Type="http://schemas.openxmlformats.org/officeDocument/2006/relationships/image" Target="../media/image153.png"/><Relationship Id="rId7" Type="http://schemas.openxmlformats.org/officeDocument/2006/relationships/hyperlink" Target="http://www.ultrasoundcases.info/files/Jpg/lbox_4111.jpg" TargetMode="External"/><Relationship Id="rId2" Type="http://schemas.openxmlformats.org/officeDocument/2006/relationships/image" Target="../media/image152.jpeg"/><Relationship Id="rId1" Type="http://schemas.openxmlformats.org/officeDocument/2006/relationships/slideLayout" Target="../slideLayouts/slideLayout2.xml"/><Relationship Id="rId6" Type="http://schemas.openxmlformats.org/officeDocument/2006/relationships/image" Target="../media/image156.jpeg"/><Relationship Id="rId5" Type="http://schemas.openxmlformats.org/officeDocument/2006/relationships/image" Target="../media/image155.jpeg"/><Relationship Id="rId4" Type="http://schemas.openxmlformats.org/officeDocument/2006/relationships/image" Target="../media/image154.jpeg"/></Relationships>
</file>

<file path=ppt/slides/_rels/slide81.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160.jpeg"/><Relationship Id="rId4" Type="http://schemas.openxmlformats.org/officeDocument/2006/relationships/image" Target="../media/image159.jpeg"/></Relationships>
</file>

<file path=ppt/slides/_rels/slide82.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image" Target="../media/image161.wmf"/><Relationship Id="rId1" Type="http://schemas.openxmlformats.org/officeDocument/2006/relationships/slideLayout" Target="../slideLayouts/slideLayout2.xml"/><Relationship Id="rId4" Type="http://schemas.openxmlformats.org/officeDocument/2006/relationships/image" Target="../media/image163.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hyperlink" Target="http://www.learningradiology.com/caseofweek/caseoftheweekpix2006/cow187arr.jpg" TargetMode="External"/><Relationship Id="rId2" Type="http://schemas.openxmlformats.org/officeDocument/2006/relationships/image" Target="../media/image164.jpeg"/><Relationship Id="rId1" Type="http://schemas.openxmlformats.org/officeDocument/2006/relationships/slideLayout" Target="../slideLayouts/slideLayout2.xml"/><Relationship Id="rId6" Type="http://schemas.openxmlformats.org/officeDocument/2006/relationships/image" Target="../media/image167.jpeg"/><Relationship Id="rId5" Type="http://schemas.openxmlformats.org/officeDocument/2006/relationships/image" Target="../media/image166.jpeg"/><Relationship Id="rId4" Type="http://schemas.openxmlformats.org/officeDocument/2006/relationships/image" Target="../media/image165.jpe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image" Target="../media/image168.jpeg"/><Relationship Id="rId1" Type="http://schemas.openxmlformats.org/officeDocument/2006/relationships/slideLayout" Target="../slideLayouts/slideLayout2.xml"/><Relationship Id="rId6" Type="http://schemas.openxmlformats.org/officeDocument/2006/relationships/image" Target="../media/image172.jpeg"/><Relationship Id="rId5" Type="http://schemas.openxmlformats.org/officeDocument/2006/relationships/image" Target="../media/image171.jpeg"/><Relationship Id="rId4" Type="http://schemas.openxmlformats.org/officeDocument/2006/relationships/image" Target="../media/image170.jpeg"/></Relationships>
</file>

<file path=ppt/slides/_rels/slide88.xml.rels><?xml version="1.0" encoding="UTF-8" standalone="yes"?>
<Relationships xmlns="http://schemas.openxmlformats.org/package/2006/relationships"><Relationship Id="rId2" Type="http://schemas.openxmlformats.org/officeDocument/2006/relationships/image" Target="../media/image173.emf"/><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8" Type="http://schemas.openxmlformats.org/officeDocument/2006/relationships/image" Target="../media/image179.wmf"/><Relationship Id="rId3" Type="http://schemas.openxmlformats.org/officeDocument/2006/relationships/image" Target="../media/image174.png"/><Relationship Id="rId7" Type="http://schemas.openxmlformats.org/officeDocument/2006/relationships/image" Target="../media/image178.wmf"/><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177.jpeg"/><Relationship Id="rId5" Type="http://schemas.openxmlformats.org/officeDocument/2006/relationships/image" Target="../media/image176.jpeg"/><Relationship Id="rId4" Type="http://schemas.openxmlformats.org/officeDocument/2006/relationships/image" Target="../media/image175.png"/><Relationship Id="rId9" Type="http://schemas.openxmlformats.org/officeDocument/2006/relationships/image" Target="../media/image180.pn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image" Target="../media/image181.jpe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image" Target="../media/image183.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186.jpeg"/><Relationship Id="rId2" Type="http://schemas.openxmlformats.org/officeDocument/2006/relationships/image" Target="../media/image185.png"/><Relationship Id="rId1" Type="http://schemas.openxmlformats.org/officeDocument/2006/relationships/slideLayout" Target="../slideLayouts/slideLayout2.xml"/><Relationship Id="rId4" Type="http://schemas.openxmlformats.org/officeDocument/2006/relationships/image" Target="../media/image187.jpe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188.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90.jpeg"/><Relationship Id="rId4" Type="http://schemas.openxmlformats.org/officeDocument/2006/relationships/image" Target="../media/image189.png"/></Relationships>
</file>

<file path=ppt/slides/_rels/slide95.xml.rels><?xml version="1.0" encoding="UTF-8" standalone="yes"?>
<Relationships xmlns="http://schemas.openxmlformats.org/package/2006/relationships"><Relationship Id="rId3" Type="http://schemas.openxmlformats.org/officeDocument/2006/relationships/image" Target="../media/image191.jpe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192.jpeg"/></Relationships>
</file>

<file path=ppt/slides/_rels/slide96.xml.rels><?xml version="1.0" encoding="UTF-8" standalone="yes"?>
<Relationships xmlns="http://schemas.openxmlformats.org/package/2006/relationships"><Relationship Id="rId3" Type="http://schemas.openxmlformats.org/officeDocument/2006/relationships/image" Target="../media/image193.wmf"/><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95.wmf"/><Relationship Id="rId4" Type="http://schemas.openxmlformats.org/officeDocument/2006/relationships/image" Target="../media/image194.jpeg"/></Relationships>
</file>

<file path=ppt/slides/_rels/slide97.xml.rels><?xml version="1.0" encoding="UTF-8" standalone="yes"?>
<Relationships xmlns="http://schemas.openxmlformats.org/package/2006/relationships"><Relationship Id="rId8" Type="http://schemas.openxmlformats.org/officeDocument/2006/relationships/image" Target="../media/image200.jpeg"/><Relationship Id="rId3" Type="http://schemas.openxmlformats.org/officeDocument/2006/relationships/image" Target="../media/image196.png"/><Relationship Id="rId7" Type="http://schemas.openxmlformats.org/officeDocument/2006/relationships/image" Target="../media/image199.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98.png"/><Relationship Id="rId5" Type="http://schemas.openxmlformats.org/officeDocument/2006/relationships/hyperlink" Target="http://radiographics.rsna.org/content/27/2/357/F39.large.jpg" TargetMode="External"/><Relationship Id="rId4" Type="http://schemas.openxmlformats.org/officeDocument/2006/relationships/image" Target="../media/image197.png"/></Relationships>
</file>

<file path=ppt/slides/_rels/slide98.xml.rels><?xml version="1.0" encoding="UTF-8" standalone="yes"?>
<Relationships xmlns="http://schemas.openxmlformats.org/package/2006/relationships"><Relationship Id="rId3" Type="http://schemas.openxmlformats.org/officeDocument/2006/relationships/image" Target="../media/image201.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3" Type="http://schemas.openxmlformats.org/officeDocument/2006/relationships/image" Target="../media/image20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13CB7EE-55F3-1867-F38F-537BB8B40358}"/>
              </a:ext>
            </a:extLst>
          </p:cNvPr>
          <p:cNvSpPr>
            <a:spLocks noGrp="1"/>
          </p:cNvSpPr>
          <p:nvPr>
            <p:ph type="ctrTitle"/>
          </p:nvPr>
        </p:nvSpPr>
        <p:spPr>
          <a:xfrm>
            <a:off x="2741612" y="3138577"/>
            <a:ext cx="6858000" cy="990600"/>
          </a:xfrm>
        </p:spPr>
        <p:txBody>
          <a:bodyPr>
            <a:noAutofit/>
          </a:bodyPr>
          <a:lstStyle/>
          <a:p>
            <a:pPr marL="0" marR="0" algn="ctr">
              <a:lnSpc>
                <a:spcPct val="107000"/>
              </a:lnSpc>
              <a:spcBef>
                <a:spcPts val="0"/>
              </a:spcBef>
              <a:spcAft>
                <a:spcPts val="800"/>
              </a:spcAft>
            </a:pPr>
            <a:r>
              <a:rPr lang="en-GB" sz="4400" b="1" spc="600" dirty="0">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rPr>
              <a:t>Urology</a:t>
            </a:r>
            <a:br>
              <a:rPr lang="en-GB" sz="4400" b="1" dirty="0">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rPr>
            </a:br>
            <a:r>
              <a:rPr lang="en-GB" sz="4400" b="1" dirty="0">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rPr>
              <a:t> </a:t>
            </a:r>
            <a:br>
              <a:rPr lang="en-GB" sz="4400" b="1" dirty="0">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rPr>
            </a:br>
            <a:endParaRPr lang="en-GB" sz="4400" b="1" dirty="0">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endParaRPr>
          </a:p>
        </p:txBody>
      </p:sp>
      <p:sp>
        <p:nvSpPr>
          <p:cNvPr id="3" name="Subtitle 2">
            <a:extLst>
              <a:ext uri="{FF2B5EF4-FFF2-40B4-BE49-F238E27FC236}">
                <a16:creationId xmlns:a16="http://schemas.microsoft.com/office/drawing/2014/main" id="{7B6F8A9D-675C-94FE-33D8-82B3AC021ADC}"/>
              </a:ext>
            </a:extLst>
          </p:cNvPr>
          <p:cNvSpPr>
            <a:spLocks noGrp="1"/>
          </p:cNvSpPr>
          <p:nvPr>
            <p:ph type="subTitle" idx="1"/>
          </p:nvPr>
        </p:nvSpPr>
        <p:spPr>
          <a:xfrm>
            <a:off x="2589213" y="3733800"/>
            <a:ext cx="7010399" cy="533400"/>
          </a:xfrm>
        </p:spPr>
        <p:txBody>
          <a:bodyPr>
            <a:noAutofit/>
          </a:bodyPr>
          <a:lstStyle/>
          <a:p>
            <a:pPr>
              <a:defRPr/>
            </a:pPr>
            <a:r>
              <a:rPr lang="en-GB" sz="3200" spc="600" dirty="0">
                <a:effectLst>
                  <a:outerShdw blurRad="38100" dist="38100" dir="2700000" algn="tl">
                    <a:srgbClr val="000000">
                      <a:alpha val="43137"/>
                    </a:srgbClr>
                  </a:outerShdw>
                </a:effectLst>
              </a:rPr>
              <a:t>Semiology – the science of symptoms</a:t>
            </a:r>
          </a:p>
          <a:p>
            <a:pPr>
              <a:defRPr/>
            </a:pPr>
            <a:br>
              <a:rPr lang="en-GB" sz="3200" dirty="0"/>
            </a:br>
            <a:r>
              <a:rPr lang="en-GB" sz="2800" spc="300" dirty="0">
                <a:effectLst>
                  <a:outerShdw blurRad="38100" dist="38100" dir="2700000" algn="tl">
                    <a:srgbClr val="000000">
                      <a:alpha val="43137"/>
                    </a:srgbClr>
                  </a:outerShdw>
                </a:effectLst>
              </a:rPr>
              <a:t>Clinical examination</a:t>
            </a:r>
            <a:endParaRPr lang="sr-Latn-RS" sz="2800" spc="300" dirty="0">
              <a:effectLst>
                <a:outerShdw blurRad="38100" dist="38100" dir="2700000" algn="tl">
                  <a:srgbClr val="000000">
                    <a:alpha val="43137"/>
                  </a:srgbClr>
                </a:outerShdw>
              </a:effectLst>
            </a:endParaRPr>
          </a:p>
          <a:p>
            <a:pPr>
              <a:defRPr/>
            </a:pPr>
            <a:endParaRPr lang="en-GB" sz="2800" spc="300" dirty="0">
              <a:effectLst>
                <a:outerShdw blurRad="38100" dist="38100" dir="2700000" algn="tl">
                  <a:srgbClr val="000000">
                    <a:alpha val="43137"/>
                  </a:srgbClr>
                </a:outerShdw>
              </a:effectLst>
            </a:endParaRPr>
          </a:p>
          <a:p>
            <a:pPr>
              <a:defRPr/>
            </a:pPr>
            <a:endParaRPr lang="en-US" sz="1600" dirty="0"/>
          </a:p>
          <a:p>
            <a:pPr>
              <a:defRPr/>
            </a:pPr>
            <a:r>
              <a:rPr lang="en-US" sz="1600" dirty="0"/>
              <a:t>Assist. Prof. Mladen Pavlovic</a:t>
            </a:r>
            <a:endParaRPr lang="sr-Cyrl-CS" sz="1600" dirty="0"/>
          </a:p>
        </p:txBody>
      </p:sp>
      <p:sp>
        <p:nvSpPr>
          <p:cNvPr id="11268" name="Slide Number Placeholder 3">
            <a:extLst>
              <a:ext uri="{FF2B5EF4-FFF2-40B4-BE49-F238E27FC236}">
                <a16:creationId xmlns:a16="http://schemas.microsoft.com/office/drawing/2014/main" id="{1C439679-ADE8-208F-60DD-582C5F27F940}"/>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62CC068-0BC1-46AA-B136-874A7F0935BD}" type="slidenum">
              <a:rPr lang="en-US" altLang="en-US">
                <a:solidFill>
                  <a:schemeClr val="tx2"/>
                </a:solidFill>
                <a:latin typeface="Gill Sans MT" panose="020B0502020104020203" pitchFamily="34" charset="0"/>
              </a:rPr>
              <a:pPr eaLnBrk="1" hangingPunct="1"/>
              <a:t>1</a:t>
            </a:fld>
            <a:endParaRPr lang="en-US" altLang="en-US">
              <a:solidFill>
                <a:schemeClr val="tx2"/>
              </a:solidFill>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0B489807-04F1-A313-3EC3-9EAFD2479D16}"/>
              </a:ext>
            </a:extLst>
          </p:cNvPr>
          <p:cNvSpPr>
            <a:spLocks noGrp="1"/>
          </p:cNvSpPr>
          <p:nvPr>
            <p:ph type="title"/>
          </p:nvPr>
        </p:nvSpPr>
        <p:spPr>
          <a:xfrm>
            <a:off x="1293813" y="381000"/>
            <a:ext cx="9601200" cy="638176"/>
          </a:xfrm>
        </p:spPr>
        <p:txBody>
          <a:bodyPr/>
          <a:lstStyle/>
          <a:p>
            <a:pPr eaLnBrk="1" hangingPunct="1"/>
            <a:r>
              <a:rPr lang="en-GB" altLang="en-US" b="1" spc="600">
                <a:effectLst>
                  <a:outerShdw blurRad="38100" dist="38100" dir="2700000" algn="tl">
                    <a:srgbClr val="000000">
                      <a:alpha val="43137"/>
                    </a:srgbClr>
                  </a:outerShdw>
                </a:effectLst>
              </a:rPr>
              <a:t>Hematuria</a:t>
            </a:r>
            <a:endParaRPr lang="sr-Latn-CS" altLang="en-US" b="1" spc="600" dirty="0">
              <a:effectLst>
                <a:outerShdw blurRad="38100" dist="38100" dir="2700000" algn="tl">
                  <a:srgbClr val="000000">
                    <a:alpha val="43137"/>
                  </a:srgbClr>
                </a:outerShdw>
              </a:effectLst>
            </a:endParaRPr>
          </a:p>
        </p:txBody>
      </p:sp>
      <p:sp>
        <p:nvSpPr>
          <p:cNvPr id="19459" name="Slide Number Placeholder 3">
            <a:extLst>
              <a:ext uri="{FF2B5EF4-FFF2-40B4-BE49-F238E27FC236}">
                <a16:creationId xmlns:a16="http://schemas.microsoft.com/office/drawing/2014/main" id="{BAF1538D-ECDB-CC37-F3AA-95714624E08A}"/>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8DF1384-8F4D-4627-8D60-E06D1BFD0615}" type="slidenum">
              <a:rPr lang="en-US" altLang="en-US">
                <a:solidFill>
                  <a:schemeClr val="tx2"/>
                </a:solidFill>
                <a:latin typeface="Gill Sans MT" panose="020B0502020104020203" pitchFamily="34" charset="0"/>
              </a:rPr>
              <a:pPr eaLnBrk="1" hangingPunct="1"/>
              <a:t>10</a:t>
            </a:fld>
            <a:endParaRPr lang="en-US" altLang="en-US">
              <a:solidFill>
                <a:schemeClr val="tx2"/>
              </a:solidFill>
              <a:latin typeface="Gill Sans MT" panose="020B0502020104020203" pitchFamily="34" charset="0"/>
            </a:endParaRPr>
          </a:p>
        </p:txBody>
      </p:sp>
      <p:sp>
        <p:nvSpPr>
          <p:cNvPr id="3" name="Content Placeholder 2">
            <a:extLst>
              <a:ext uri="{FF2B5EF4-FFF2-40B4-BE49-F238E27FC236}">
                <a16:creationId xmlns:a16="http://schemas.microsoft.com/office/drawing/2014/main" id="{DB4EEC54-784E-D80A-5075-5E192860479F}"/>
              </a:ext>
            </a:extLst>
          </p:cNvPr>
          <p:cNvSpPr>
            <a:spLocks noGrp="1"/>
          </p:cNvSpPr>
          <p:nvPr>
            <p:ph sz="quarter" idx="1"/>
          </p:nvPr>
        </p:nvSpPr>
        <p:spPr>
          <a:xfrm>
            <a:off x="1979612" y="1295400"/>
            <a:ext cx="8229600" cy="4937125"/>
          </a:xfrm>
        </p:spPr>
        <p:txBody>
          <a:bodyPr>
            <a:noAutofit/>
          </a:bodyPr>
          <a:lstStyle/>
          <a:p>
            <a:pPr marL="274320" indent="-274320">
              <a:buFont typeface="Wingdings 3"/>
              <a:buChar char=""/>
              <a:defRPr/>
            </a:pPr>
            <a:r>
              <a:rPr lang="en-GB" sz="1400" dirty="0">
                <a:latin typeface="Cambria" pitchFamily="18" charset="0"/>
              </a:rPr>
              <a:t>Painful (calculus)</a:t>
            </a:r>
          </a:p>
          <a:p>
            <a:pPr marL="274320" indent="-274320">
              <a:buFont typeface="Wingdings 3"/>
              <a:buChar char=""/>
              <a:defRPr/>
            </a:pPr>
            <a:r>
              <a:rPr lang="en-GB" sz="1400" dirty="0">
                <a:latin typeface="Cambria" pitchFamily="18" charset="0"/>
              </a:rPr>
              <a:t> Painless (</a:t>
            </a:r>
            <a:r>
              <a:rPr lang="en-GB" sz="1400" dirty="0" err="1">
                <a:latin typeface="Cambria" pitchFamily="18" charset="0"/>
              </a:rPr>
              <a:t>tumor</a:t>
            </a:r>
            <a:r>
              <a:rPr lang="en-GB" sz="1400" dirty="0">
                <a:latin typeface="Cambria" pitchFamily="18" charset="0"/>
              </a:rPr>
              <a:t>)</a:t>
            </a:r>
          </a:p>
          <a:p>
            <a:pPr marL="274320" indent="-274320">
              <a:buFont typeface="Wingdings 3"/>
              <a:buChar char=""/>
              <a:defRPr/>
            </a:pPr>
            <a:endParaRPr lang="en-GB" sz="1400" dirty="0">
              <a:latin typeface="Cambria" pitchFamily="18" charset="0"/>
            </a:endParaRPr>
          </a:p>
          <a:p>
            <a:pPr marL="274320" indent="-274320">
              <a:buFont typeface="Wingdings 3"/>
              <a:buChar char=""/>
              <a:defRPr/>
            </a:pPr>
            <a:r>
              <a:rPr lang="en-GB" sz="1400" dirty="0">
                <a:latin typeface="Cambria" pitchFamily="18" charset="0"/>
              </a:rPr>
              <a:t>  Spontaneous - unprovoked (</a:t>
            </a:r>
            <a:r>
              <a:rPr lang="en-GB" sz="1400" dirty="0" err="1">
                <a:latin typeface="Cambria" pitchFamily="18" charset="0"/>
              </a:rPr>
              <a:t>tumor</a:t>
            </a:r>
            <a:r>
              <a:rPr lang="en-GB" sz="1400" dirty="0">
                <a:latin typeface="Cambria" pitchFamily="18" charset="0"/>
              </a:rPr>
              <a:t>)</a:t>
            </a:r>
          </a:p>
          <a:p>
            <a:pPr marL="274320" indent="-274320">
              <a:buFont typeface="Wingdings 3"/>
              <a:buChar char=""/>
              <a:defRPr/>
            </a:pPr>
            <a:r>
              <a:rPr lang="en-GB" sz="1400" dirty="0">
                <a:latin typeface="Cambria" pitchFamily="18" charset="0"/>
              </a:rPr>
              <a:t>  Provoked (driving a car, tinkering, work - calculus)</a:t>
            </a:r>
          </a:p>
          <a:p>
            <a:pPr marL="274320" indent="-274320">
              <a:buFont typeface="Wingdings 3"/>
              <a:buChar char=""/>
              <a:defRPr/>
            </a:pPr>
            <a:r>
              <a:rPr lang="en-GB" sz="1400" dirty="0">
                <a:latin typeface="Cambria" pitchFamily="18" charset="0"/>
              </a:rPr>
              <a:t>  Capricious (occurs spontaneously, increases with lying down, with shrinks with movement - </a:t>
            </a:r>
            <a:r>
              <a:rPr lang="en-GB" sz="1400" dirty="0" err="1">
                <a:latin typeface="Cambria" pitchFamily="18" charset="0"/>
              </a:rPr>
              <a:t>tumor</a:t>
            </a:r>
            <a:r>
              <a:rPr lang="en-GB" sz="1400" dirty="0">
                <a:latin typeface="Cambria" pitchFamily="18" charset="0"/>
              </a:rPr>
              <a:t>)</a:t>
            </a:r>
          </a:p>
          <a:p>
            <a:pPr marL="274320" indent="-274320">
              <a:buFont typeface="Wingdings 3"/>
              <a:buChar char=""/>
              <a:defRPr/>
            </a:pPr>
            <a:endParaRPr lang="en-GB" sz="1400" dirty="0">
              <a:latin typeface="Cambria" pitchFamily="18" charset="0"/>
            </a:endParaRPr>
          </a:p>
          <a:p>
            <a:pPr marL="274320" indent="-274320">
              <a:buFont typeface="Wingdings 3"/>
              <a:buChar char=""/>
              <a:defRPr/>
            </a:pPr>
            <a:r>
              <a:rPr lang="en-GB" sz="1400" dirty="0">
                <a:latin typeface="Cambria" pitchFamily="18" charset="0"/>
              </a:rPr>
              <a:t>  Abundant, small</a:t>
            </a:r>
          </a:p>
          <a:p>
            <a:pPr marL="274320" indent="-274320">
              <a:buFont typeface="Wingdings 3"/>
              <a:buChar char=""/>
              <a:defRPr/>
            </a:pPr>
            <a:r>
              <a:rPr lang="en-GB" sz="1400" dirty="0">
                <a:latin typeface="Cambria" pitchFamily="18" charset="0"/>
              </a:rPr>
              <a:t>  Occasional-episodic, permanent</a:t>
            </a:r>
          </a:p>
          <a:p>
            <a:pPr marL="274320" indent="-274320">
              <a:buFont typeface="Wingdings 3"/>
              <a:buChar char=""/>
              <a:defRPr/>
            </a:pPr>
            <a:r>
              <a:rPr lang="en-GB" sz="1400" dirty="0">
                <a:latin typeface="Cambria" pitchFamily="18" charset="0"/>
              </a:rPr>
              <a:t>  With or without coagulum</a:t>
            </a:r>
          </a:p>
          <a:p>
            <a:pPr marL="274320" indent="-274320">
              <a:buFont typeface="Wingdings 3"/>
              <a:buChar char=""/>
              <a:defRPr/>
            </a:pPr>
            <a:endParaRPr lang="en-GB" sz="1400" dirty="0">
              <a:latin typeface="Cambria" pitchFamily="18" charset="0"/>
            </a:endParaRPr>
          </a:p>
          <a:p>
            <a:pPr marL="274320" indent="-274320">
              <a:buFont typeface="Wingdings 3"/>
              <a:buChar char=""/>
              <a:defRPr/>
            </a:pPr>
            <a:r>
              <a:rPr lang="en-GB" sz="1400" dirty="0">
                <a:latin typeface="Cambria" pitchFamily="18" charset="0"/>
              </a:rPr>
              <a:t>  Neoplastic (painless, spontaneous-unprovoked)</a:t>
            </a:r>
          </a:p>
          <a:p>
            <a:pPr marL="274320" indent="-274320">
              <a:buFont typeface="Wingdings 3"/>
              <a:buChar char=""/>
              <a:defRPr/>
            </a:pPr>
            <a:r>
              <a:rPr lang="en-GB" sz="1400" dirty="0">
                <a:latin typeface="Cambria" pitchFamily="18" charset="0"/>
              </a:rPr>
              <a:t>  Calculous (painful, provoked)</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a:extLst>
              <a:ext uri="{FF2B5EF4-FFF2-40B4-BE49-F238E27FC236}">
                <a16:creationId xmlns:a16="http://schemas.microsoft.com/office/drawing/2014/main" id="{74295EEC-71B9-A35C-3668-3BF237C95F27}"/>
              </a:ext>
            </a:extLst>
          </p:cNvPr>
          <p:cNvSpPr>
            <a:spLocks noGrp="1"/>
          </p:cNvSpPr>
          <p:nvPr>
            <p:ph type="title"/>
          </p:nvPr>
        </p:nvSpPr>
        <p:spPr>
          <a:xfrm>
            <a:off x="1293813" y="381000"/>
            <a:ext cx="9601200" cy="476252"/>
          </a:xfrm>
        </p:spPr>
        <p:txBody>
          <a:bodyPr>
            <a:normAutofit fontScale="90000"/>
          </a:bodyPr>
          <a:lstStyle/>
          <a:p>
            <a:r>
              <a:rPr lang="en-GB" altLang="en-US">
                <a:solidFill>
                  <a:srgbClr val="164C6C"/>
                </a:solidFill>
              </a:rPr>
              <a:t>Open injuries</a:t>
            </a:r>
            <a:endParaRPr lang="en-US" altLang="en-US" dirty="0"/>
          </a:p>
        </p:txBody>
      </p:sp>
      <p:sp>
        <p:nvSpPr>
          <p:cNvPr id="111619" name="Content Placeholder 2">
            <a:extLst>
              <a:ext uri="{FF2B5EF4-FFF2-40B4-BE49-F238E27FC236}">
                <a16:creationId xmlns:a16="http://schemas.microsoft.com/office/drawing/2014/main" id="{4E96B34F-DAE8-1824-7FF8-00EAC382D366}"/>
              </a:ext>
            </a:extLst>
          </p:cNvPr>
          <p:cNvSpPr>
            <a:spLocks noGrp="1"/>
          </p:cNvSpPr>
          <p:nvPr>
            <p:ph sz="quarter" idx="1"/>
          </p:nvPr>
        </p:nvSpPr>
        <p:spPr>
          <a:xfrm>
            <a:off x="1979613" y="1219201"/>
            <a:ext cx="4041775" cy="4937125"/>
          </a:xfrm>
        </p:spPr>
        <p:txBody>
          <a:bodyPr/>
          <a:lstStyle/>
          <a:p>
            <a:r>
              <a:rPr lang="en-GB" altLang="en-US" dirty="0">
                <a:latin typeface="Cambria" panose="02040503050406030204" pitchFamily="18" charset="0"/>
              </a:rPr>
              <a:t>Penile amputation  </a:t>
            </a:r>
          </a:p>
          <a:p>
            <a:pPr marL="0" indent="0">
              <a:buNone/>
            </a:pPr>
            <a:r>
              <a:rPr lang="en-GB" altLang="en-US" dirty="0">
                <a:latin typeface="Cambria" panose="02040503050406030204" pitchFamily="18" charset="0"/>
              </a:rPr>
              <a:t> </a:t>
            </a:r>
          </a:p>
          <a:p>
            <a:endParaRPr lang="en-GB" altLang="en-US" dirty="0">
              <a:latin typeface="Cambria" panose="02040503050406030204" pitchFamily="18" charset="0"/>
            </a:endParaRPr>
          </a:p>
          <a:p>
            <a:endParaRPr lang="en-GB" altLang="en-US" dirty="0">
              <a:latin typeface="Cambria" panose="02040503050406030204" pitchFamily="18" charset="0"/>
            </a:endParaRPr>
          </a:p>
          <a:p>
            <a:endParaRPr lang="en-GB" altLang="en-US" dirty="0">
              <a:latin typeface="Cambria" panose="02040503050406030204" pitchFamily="18" charset="0"/>
            </a:endParaRPr>
          </a:p>
          <a:p>
            <a:r>
              <a:rPr lang="en-GB" altLang="en-US" dirty="0">
                <a:latin typeface="Cambria" panose="02040503050406030204" pitchFamily="18" charset="0"/>
              </a:rPr>
              <a:t>  Bites </a:t>
            </a:r>
            <a:endParaRPr lang="en-US" altLang="en-US" dirty="0">
              <a:latin typeface="Cambria" panose="02040503050406030204" pitchFamily="18" charset="0"/>
            </a:endParaRPr>
          </a:p>
        </p:txBody>
      </p:sp>
      <p:sp>
        <p:nvSpPr>
          <p:cNvPr id="111620" name="Content Placeholder 6">
            <a:extLst>
              <a:ext uri="{FF2B5EF4-FFF2-40B4-BE49-F238E27FC236}">
                <a16:creationId xmlns:a16="http://schemas.microsoft.com/office/drawing/2014/main" id="{C2359D87-189C-34C8-A199-8535CF348B34}"/>
              </a:ext>
            </a:extLst>
          </p:cNvPr>
          <p:cNvSpPr>
            <a:spLocks noGrp="1"/>
          </p:cNvSpPr>
          <p:nvPr>
            <p:ph sz="quarter" idx="2"/>
          </p:nvPr>
        </p:nvSpPr>
        <p:spPr>
          <a:xfrm>
            <a:off x="6154738" y="1216026"/>
            <a:ext cx="4041775" cy="4937125"/>
          </a:xfrm>
        </p:spPr>
        <p:txBody>
          <a:bodyPr/>
          <a:lstStyle/>
          <a:p>
            <a:r>
              <a:rPr lang="en-GB" altLang="en-US" dirty="0">
                <a:latin typeface="Cambria" panose="02040503050406030204" pitchFamily="18" charset="0"/>
              </a:rPr>
              <a:t>Burns </a:t>
            </a:r>
          </a:p>
          <a:p>
            <a:endParaRPr lang="en-GB" altLang="en-US" dirty="0">
              <a:latin typeface="Cambria" panose="02040503050406030204" pitchFamily="18" charset="0"/>
            </a:endParaRPr>
          </a:p>
          <a:p>
            <a:endParaRPr lang="en-GB" altLang="en-US" dirty="0">
              <a:latin typeface="Cambria" panose="02040503050406030204" pitchFamily="18" charset="0"/>
            </a:endParaRPr>
          </a:p>
          <a:p>
            <a:endParaRPr lang="en-GB" altLang="en-US" dirty="0">
              <a:latin typeface="Cambria" panose="02040503050406030204" pitchFamily="18" charset="0"/>
            </a:endParaRPr>
          </a:p>
          <a:p>
            <a:endParaRPr lang="en-GB" altLang="en-US" dirty="0">
              <a:latin typeface="Cambria" panose="02040503050406030204" pitchFamily="18" charset="0"/>
            </a:endParaRPr>
          </a:p>
          <a:p>
            <a:pPr marL="0" indent="0">
              <a:buNone/>
            </a:pPr>
            <a:endParaRPr lang="en-GB" altLang="en-US" dirty="0">
              <a:latin typeface="Cambria" panose="02040503050406030204" pitchFamily="18" charset="0"/>
            </a:endParaRPr>
          </a:p>
          <a:p>
            <a:r>
              <a:rPr lang="en-GB" altLang="en-US" dirty="0">
                <a:latin typeface="Cambria" panose="02040503050406030204" pitchFamily="18" charset="0"/>
              </a:rPr>
              <a:t>Avulsions</a:t>
            </a:r>
          </a:p>
        </p:txBody>
      </p:sp>
      <p:sp>
        <p:nvSpPr>
          <p:cNvPr id="4" name="Slide Number Placeholder 3">
            <a:extLst>
              <a:ext uri="{FF2B5EF4-FFF2-40B4-BE49-F238E27FC236}">
                <a16:creationId xmlns:a16="http://schemas.microsoft.com/office/drawing/2014/main" id="{E6A18558-1B29-AE40-ADDB-81E0B24F4CC7}"/>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06F6172-CF7D-4C4E-A834-629FE1ADB1C5}" type="slidenum">
              <a:rPr lang="en-US" altLang="en-US">
                <a:solidFill>
                  <a:schemeClr val="tx2"/>
                </a:solidFill>
                <a:latin typeface="Gill Sans MT" panose="020B0502020104020203" pitchFamily="34" charset="0"/>
              </a:rPr>
              <a:pPr eaLnBrk="1" hangingPunct="1"/>
              <a:t>100</a:t>
            </a:fld>
            <a:endParaRPr lang="en-US" altLang="en-US">
              <a:solidFill>
                <a:schemeClr val="tx2"/>
              </a:solidFill>
              <a:latin typeface="Gill Sans MT" panose="020B0502020104020203" pitchFamily="34" charset="0"/>
            </a:endParaRPr>
          </a:p>
        </p:txBody>
      </p:sp>
      <p:pic>
        <p:nvPicPr>
          <p:cNvPr id="111622" name="Picture 6" descr="Partial penile amputation.">
            <a:extLst>
              <a:ext uri="{FF2B5EF4-FFF2-40B4-BE49-F238E27FC236}">
                <a16:creationId xmlns:a16="http://schemas.microsoft.com/office/drawing/2014/main" id="{14562401-9CF1-F5DD-2CDB-E5CA5EFFEF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9212" y="1828800"/>
            <a:ext cx="2052638" cy="186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23" name="Picture 8">
            <a:extLst>
              <a:ext uri="{FF2B5EF4-FFF2-40B4-BE49-F238E27FC236}">
                <a16:creationId xmlns:a16="http://schemas.microsoft.com/office/drawing/2014/main" id="{999D6E80-2B5F-4EBD-CCC5-3C767D5CA8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0612" y="4810125"/>
            <a:ext cx="2016125"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24" name="Picture 5">
            <a:extLst>
              <a:ext uri="{FF2B5EF4-FFF2-40B4-BE49-F238E27FC236}">
                <a16:creationId xmlns:a16="http://schemas.microsoft.com/office/drawing/2014/main" id="{08770210-F49D-59F1-5AD1-84E740985F2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8212" y="1752601"/>
            <a:ext cx="2971800" cy="192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25" name="Rectangle 10">
            <a:extLst>
              <a:ext uri="{FF2B5EF4-FFF2-40B4-BE49-F238E27FC236}">
                <a16:creationId xmlns:a16="http://schemas.microsoft.com/office/drawing/2014/main" id="{99FFF40A-7957-55CB-675D-D295D856E7D4}"/>
              </a:ext>
            </a:extLst>
          </p:cNvPr>
          <p:cNvSpPr>
            <a:spLocks noChangeArrowheads="1"/>
          </p:cNvSpPr>
          <p:nvPr/>
        </p:nvSpPr>
        <p:spPr bwMode="auto">
          <a:xfrm>
            <a:off x="6772181" y="3645761"/>
            <a:ext cx="14638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CS" altLang="en-US" sz="1600" dirty="0">
                <a:latin typeface="Gill Sans MT" panose="020B0502020104020203" pitchFamily="34" charset="0"/>
              </a:rPr>
              <a:t>Electrical burns</a:t>
            </a:r>
            <a:endParaRPr lang="en-US" altLang="en-US" sz="1600" dirty="0">
              <a:latin typeface="Gill Sans MT" panose="020B0502020104020203" pitchFamily="34" charset="0"/>
            </a:endParaRPr>
          </a:p>
        </p:txBody>
      </p:sp>
      <p:pic>
        <p:nvPicPr>
          <p:cNvPr id="111626" name="Picture 4">
            <a:extLst>
              <a:ext uri="{FF2B5EF4-FFF2-40B4-BE49-F238E27FC236}">
                <a16:creationId xmlns:a16="http://schemas.microsoft.com/office/drawing/2014/main" id="{0BB44B51-FD65-D230-8088-F42EA188493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39573" y="4451955"/>
            <a:ext cx="212248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27" name="Picture 7" descr="fournier-fig2_thumbnail">
            <a:hlinkClick r:id="rId7"/>
            <a:extLst>
              <a:ext uri="{FF2B5EF4-FFF2-40B4-BE49-F238E27FC236}">
                <a16:creationId xmlns:a16="http://schemas.microsoft.com/office/drawing/2014/main" id="{0BE7A221-E520-BF0E-BB16-2217D7E0B9F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43552" y="4849434"/>
            <a:ext cx="2268537"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a:extLst>
              <a:ext uri="{FF2B5EF4-FFF2-40B4-BE49-F238E27FC236}">
                <a16:creationId xmlns:a16="http://schemas.microsoft.com/office/drawing/2014/main" id="{D26D5EF4-3809-660A-8BDD-C7A9E5B19374}"/>
              </a:ext>
            </a:extLst>
          </p:cNvPr>
          <p:cNvSpPr>
            <a:spLocks noGrp="1"/>
          </p:cNvSpPr>
          <p:nvPr>
            <p:ph type="title"/>
          </p:nvPr>
        </p:nvSpPr>
        <p:spPr/>
        <p:txBody>
          <a:bodyPr/>
          <a:lstStyle/>
          <a:p>
            <a:pPr eaLnBrk="1" hangingPunct="1"/>
            <a:r>
              <a:rPr lang="en-GB" altLang="en-US"/>
              <a:t> Obstructive uropathy</a:t>
            </a:r>
            <a:endParaRPr lang="sr-Latn-CS" altLang="en-US" dirty="0"/>
          </a:p>
        </p:txBody>
      </p:sp>
      <p:sp>
        <p:nvSpPr>
          <p:cNvPr id="4" name="Slide Number Placeholder 3">
            <a:extLst>
              <a:ext uri="{FF2B5EF4-FFF2-40B4-BE49-F238E27FC236}">
                <a16:creationId xmlns:a16="http://schemas.microsoft.com/office/drawing/2014/main" id="{11BC9F0A-16D4-E85D-5D67-F3D75EB8C495}"/>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58B83D7-1BD1-4228-B7BE-06BBC77B2E6A}" type="slidenum">
              <a:rPr lang="en-US" altLang="en-US">
                <a:solidFill>
                  <a:schemeClr val="tx2"/>
                </a:solidFill>
                <a:latin typeface="Gill Sans MT" panose="020B0502020104020203" pitchFamily="34" charset="0"/>
              </a:rPr>
              <a:pPr eaLnBrk="1" hangingPunct="1"/>
              <a:t>101</a:t>
            </a:fld>
            <a:endParaRPr lang="en-US" altLang="en-US">
              <a:solidFill>
                <a:schemeClr val="tx2"/>
              </a:solidFill>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a:extLst>
              <a:ext uri="{FF2B5EF4-FFF2-40B4-BE49-F238E27FC236}">
                <a16:creationId xmlns:a16="http://schemas.microsoft.com/office/drawing/2014/main" id="{982A9EE8-B775-C6BC-3FDD-B40B6C263AEE}"/>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t>Definitions</a:t>
            </a:r>
            <a:endParaRPr lang="sr-Latn-CS" altLang="en-US" dirty="0"/>
          </a:p>
        </p:txBody>
      </p:sp>
      <p:sp>
        <p:nvSpPr>
          <p:cNvPr id="113667" name="Content Placeholder 2">
            <a:extLst>
              <a:ext uri="{FF2B5EF4-FFF2-40B4-BE49-F238E27FC236}">
                <a16:creationId xmlns:a16="http://schemas.microsoft.com/office/drawing/2014/main" id="{DDB54D59-3D5A-6B4B-0CA0-78BE7B12387E}"/>
              </a:ext>
            </a:extLst>
          </p:cNvPr>
          <p:cNvSpPr>
            <a:spLocks noGrp="1"/>
          </p:cNvSpPr>
          <p:nvPr>
            <p:ph sz="quarter" idx="1"/>
          </p:nvPr>
        </p:nvSpPr>
        <p:spPr>
          <a:xfrm>
            <a:off x="1979612" y="1601788"/>
            <a:ext cx="8229600" cy="4937125"/>
          </a:xfrm>
        </p:spPr>
        <p:txBody>
          <a:bodyPr/>
          <a:lstStyle/>
          <a:p>
            <a:pPr eaLnBrk="1" hangingPunct="1"/>
            <a:r>
              <a:rPr lang="en-GB" altLang="en-US" sz="2800" dirty="0">
                <a:solidFill>
                  <a:schemeClr val="tx2"/>
                </a:solidFill>
                <a:latin typeface="Cambria" panose="02040503050406030204" pitchFamily="18" charset="0"/>
              </a:rPr>
              <a:t> Obstructive </a:t>
            </a:r>
            <a:r>
              <a:rPr lang="en-GB" altLang="en-US" sz="2800" b="1" dirty="0">
                <a:solidFill>
                  <a:schemeClr val="tx2"/>
                </a:solidFill>
                <a:latin typeface="Cambria" panose="02040503050406030204" pitchFamily="18" charset="0"/>
              </a:rPr>
              <a:t>Uropathy</a:t>
            </a:r>
          </a:p>
          <a:p>
            <a:pPr eaLnBrk="1" hangingPunct="1"/>
            <a:r>
              <a:rPr lang="en-GB" altLang="en-US" sz="2800" dirty="0">
                <a:solidFill>
                  <a:schemeClr val="tx2"/>
                </a:solidFill>
                <a:latin typeface="Cambria" panose="02040503050406030204" pitchFamily="18" charset="0"/>
              </a:rPr>
              <a:t>  Functional or anatomical urinary obstruction flow at any level of the </a:t>
            </a:r>
            <a:r>
              <a:rPr lang="en-GB" altLang="en-US" sz="2800" dirty="0" err="1">
                <a:solidFill>
                  <a:schemeClr val="tx2"/>
                </a:solidFill>
                <a:latin typeface="Cambria" panose="02040503050406030204" pitchFamily="18" charset="0"/>
              </a:rPr>
              <a:t>urotract</a:t>
            </a:r>
            <a:endParaRPr lang="en-GB" altLang="en-US" sz="2800" dirty="0">
              <a:solidFill>
                <a:schemeClr val="tx2"/>
              </a:solidFill>
              <a:latin typeface="Cambria" panose="02040503050406030204" pitchFamily="18" charset="0"/>
            </a:endParaRPr>
          </a:p>
          <a:p>
            <a:pPr eaLnBrk="1" hangingPunct="1"/>
            <a:endParaRPr lang="en-GB" altLang="en-US" sz="2800" dirty="0">
              <a:solidFill>
                <a:schemeClr val="tx2"/>
              </a:solidFill>
              <a:latin typeface="Cambria" panose="02040503050406030204" pitchFamily="18" charset="0"/>
            </a:endParaRPr>
          </a:p>
          <a:p>
            <a:pPr eaLnBrk="1" hangingPunct="1"/>
            <a:r>
              <a:rPr lang="en-GB" altLang="en-US" sz="2800" dirty="0">
                <a:solidFill>
                  <a:schemeClr val="tx2"/>
                </a:solidFill>
                <a:latin typeface="Cambria" panose="02040503050406030204" pitchFamily="18" charset="0"/>
              </a:rPr>
              <a:t>  Obstructive </a:t>
            </a:r>
            <a:r>
              <a:rPr lang="en-GB" altLang="en-US" sz="2800" b="1" dirty="0">
                <a:solidFill>
                  <a:schemeClr val="tx2"/>
                </a:solidFill>
                <a:latin typeface="Cambria" panose="02040503050406030204" pitchFamily="18" charset="0"/>
              </a:rPr>
              <a:t>Nephropathy</a:t>
            </a:r>
          </a:p>
          <a:p>
            <a:pPr eaLnBrk="1" hangingPunct="1"/>
            <a:r>
              <a:rPr lang="en-GB" altLang="en-US" sz="2800" dirty="0">
                <a:solidFill>
                  <a:schemeClr val="tx2"/>
                </a:solidFill>
                <a:latin typeface="Cambria" panose="02040503050406030204" pitchFamily="18" charset="0"/>
              </a:rPr>
              <a:t>  Functional or anatomical renal damage caused by obstruction</a:t>
            </a:r>
            <a:endParaRPr lang="sr-Latn-CS" altLang="en-US" sz="2800" dirty="0">
              <a:solidFill>
                <a:schemeClr val="tx2"/>
              </a:solidFill>
              <a:latin typeface="Cambria" panose="02040503050406030204" pitchFamily="18" charset="0"/>
            </a:endParaRPr>
          </a:p>
        </p:txBody>
      </p:sp>
      <p:sp>
        <p:nvSpPr>
          <p:cNvPr id="4" name="Slide Number Placeholder 3">
            <a:extLst>
              <a:ext uri="{FF2B5EF4-FFF2-40B4-BE49-F238E27FC236}">
                <a16:creationId xmlns:a16="http://schemas.microsoft.com/office/drawing/2014/main" id="{5DD4C4C0-9A26-DDD2-EF40-CA34C2FCDF1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F16AB8C-F246-4D30-B24E-3DF06D6A8A0D}" type="slidenum">
              <a:rPr lang="en-US" altLang="en-US">
                <a:solidFill>
                  <a:schemeClr val="tx2"/>
                </a:solidFill>
                <a:latin typeface="Gill Sans MT" panose="020B0502020104020203" pitchFamily="34" charset="0"/>
              </a:rPr>
              <a:pPr eaLnBrk="1" hangingPunct="1"/>
              <a:t>102</a:t>
            </a:fld>
            <a:endParaRPr lang="en-US" altLang="en-US">
              <a:solidFill>
                <a:schemeClr val="tx2"/>
              </a:solidFill>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a:extLst>
              <a:ext uri="{FF2B5EF4-FFF2-40B4-BE49-F238E27FC236}">
                <a16:creationId xmlns:a16="http://schemas.microsoft.com/office/drawing/2014/main" id="{08AE76E5-8241-F86D-1BCC-05F5924816B7}"/>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t>Etiology - classification</a:t>
            </a:r>
            <a:endParaRPr lang="sr-Latn-CS" altLang="en-US" dirty="0"/>
          </a:p>
        </p:txBody>
      </p:sp>
      <p:sp>
        <p:nvSpPr>
          <p:cNvPr id="35843" name="Content Placeholder 2">
            <a:extLst>
              <a:ext uri="{FF2B5EF4-FFF2-40B4-BE49-F238E27FC236}">
                <a16:creationId xmlns:a16="http://schemas.microsoft.com/office/drawing/2014/main" id="{7E3E631E-5C35-9317-3B90-2B7A64285CF8}"/>
              </a:ext>
            </a:extLst>
          </p:cNvPr>
          <p:cNvSpPr>
            <a:spLocks noGrp="1"/>
          </p:cNvSpPr>
          <p:nvPr>
            <p:ph sz="quarter" idx="1"/>
          </p:nvPr>
        </p:nvSpPr>
        <p:spPr>
          <a:xfrm>
            <a:off x="1979613" y="1219201"/>
            <a:ext cx="4041775" cy="4937125"/>
          </a:xfrm>
        </p:spPr>
        <p:txBody>
          <a:bodyPr>
            <a:normAutofit fontScale="77500" lnSpcReduction="20000"/>
          </a:bodyPr>
          <a:lstStyle/>
          <a:p>
            <a:pPr marL="0" indent="0">
              <a:lnSpc>
                <a:spcPct val="80000"/>
              </a:lnSpc>
              <a:buNone/>
              <a:defRPr/>
            </a:pPr>
            <a:r>
              <a:rPr lang="en-GB" sz="2800" dirty="0">
                <a:latin typeface="Cambria" pitchFamily="18" charset="0"/>
              </a:rPr>
              <a:t>Acquired   </a:t>
            </a:r>
          </a:p>
          <a:p>
            <a:pPr marL="274320" indent="-274320">
              <a:lnSpc>
                <a:spcPct val="80000"/>
              </a:lnSpc>
              <a:buFont typeface="Wingdings 3"/>
              <a:buChar char=""/>
              <a:defRPr/>
            </a:pPr>
            <a:r>
              <a:rPr lang="en-GB" sz="2800" dirty="0">
                <a:latin typeface="Cambria" pitchFamily="18" charset="0"/>
              </a:rPr>
              <a:t>  Acute   </a:t>
            </a:r>
          </a:p>
          <a:p>
            <a:pPr marL="274320" indent="-274320">
              <a:lnSpc>
                <a:spcPct val="80000"/>
              </a:lnSpc>
              <a:buFont typeface="Wingdings 3"/>
              <a:buChar char=""/>
              <a:defRPr/>
            </a:pPr>
            <a:r>
              <a:rPr lang="en-GB" sz="2800" dirty="0">
                <a:latin typeface="Cambria" pitchFamily="18" charset="0"/>
              </a:rPr>
              <a:t>  Chronic  </a:t>
            </a:r>
          </a:p>
          <a:p>
            <a:pPr marL="0" indent="0">
              <a:lnSpc>
                <a:spcPct val="80000"/>
              </a:lnSpc>
              <a:buNone/>
              <a:defRPr/>
            </a:pPr>
            <a:r>
              <a:rPr lang="en-GB" sz="2800" dirty="0">
                <a:latin typeface="Cambria" pitchFamily="18" charset="0"/>
              </a:rPr>
              <a:t> </a:t>
            </a:r>
          </a:p>
          <a:p>
            <a:pPr marL="274320" indent="-274320">
              <a:lnSpc>
                <a:spcPct val="80000"/>
              </a:lnSpc>
              <a:buFont typeface="Wingdings 3"/>
              <a:buChar char=""/>
              <a:defRPr/>
            </a:pPr>
            <a:r>
              <a:rPr lang="en-GB" sz="2800" dirty="0">
                <a:latin typeface="Cambria" pitchFamily="18" charset="0"/>
              </a:rPr>
              <a:t>  Partial   </a:t>
            </a:r>
          </a:p>
          <a:p>
            <a:pPr marL="274320" indent="-274320">
              <a:lnSpc>
                <a:spcPct val="80000"/>
              </a:lnSpc>
              <a:buFont typeface="Wingdings 3"/>
              <a:buChar char=""/>
              <a:defRPr/>
            </a:pPr>
            <a:r>
              <a:rPr lang="en-GB" sz="2800" dirty="0">
                <a:latin typeface="Cambria" pitchFamily="18" charset="0"/>
              </a:rPr>
              <a:t>  Complete   </a:t>
            </a:r>
          </a:p>
          <a:p>
            <a:pPr marL="0" indent="0">
              <a:lnSpc>
                <a:spcPct val="80000"/>
              </a:lnSpc>
              <a:buNone/>
              <a:defRPr/>
            </a:pPr>
            <a:endParaRPr lang="en-GB" sz="2800" dirty="0">
              <a:latin typeface="Cambria" pitchFamily="18" charset="0"/>
            </a:endParaRPr>
          </a:p>
          <a:p>
            <a:pPr marL="274320" indent="-274320">
              <a:lnSpc>
                <a:spcPct val="80000"/>
              </a:lnSpc>
              <a:buFont typeface="Wingdings 3"/>
              <a:buChar char=""/>
              <a:defRPr/>
            </a:pPr>
            <a:r>
              <a:rPr lang="en-GB" sz="2800" dirty="0">
                <a:latin typeface="Cambria" pitchFamily="18" charset="0"/>
              </a:rPr>
              <a:t> Upper </a:t>
            </a:r>
          </a:p>
          <a:p>
            <a:pPr marL="274320" indent="-274320">
              <a:lnSpc>
                <a:spcPct val="80000"/>
              </a:lnSpc>
              <a:buFont typeface="Wingdings 3"/>
              <a:buChar char=""/>
              <a:defRPr/>
            </a:pPr>
            <a:r>
              <a:rPr lang="en-GB" sz="2800" dirty="0">
                <a:latin typeface="Cambria" pitchFamily="18" charset="0"/>
              </a:rPr>
              <a:t>  Lower urinary tract</a:t>
            </a:r>
          </a:p>
          <a:p>
            <a:pPr marL="0" indent="0">
              <a:lnSpc>
                <a:spcPct val="80000"/>
              </a:lnSpc>
              <a:buNone/>
              <a:defRPr/>
            </a:pPr>
            <a:endParaRPr lang="en-GB" sz="2800" dirty="0">
              <a:latin typeface="Cambria" pitchFamily="18" charset="0"/>
            </a:endParaRPr>
          </a:p>
          <a:p>
            <a:pPr marL="274320" indent="-274320">
              <a:lnSpc>
                <a:spcPct val="80000"/>
              </a:lnSpc>
              <a:buFont typeface="Wingdings 3"/>
              <a:buChar char=""/>
              <a:defRPr/>
            </a:pPr>
            <a:r>
              <a:rPr lang="en-GB" sz="2800" dirty="0">
                <a:latin typeface="Cambria" pitchFamily="18" charset="0"/>
              </a:rPr>
              <a:t>  Anatomical  </a:t>
            </a:r>
          </a:p>
          <a:p>
            <a:pPr marL="274320" indent="-274320">
              <a:lnSpc>
                <a:spcPct val="80000"/>
              </a:lnSpc>
              <a:buFont typeface="Wingdings 3"/>
              <a:buChar char=""/>
              <a:defRPr/>
            </a:pPr>
            <a:r>
              <a:rPr lang="en-GB" sz="2800" dirty="0">
                <a:latin typeface="Cambria" pitchFamily="18" charset="0"/>
              </a:rPr>
              <a:t>  Functional </a:t>
            </a:r>
            <a:endParaRPr lang="sr-Cyrl-CS" sz="2800" dirty="0">
              <a:latin typeface="Cambria" pitchFamily="18" charset="0"/>
            </a:endParaRPr>
          </a:p>
        </p:txBody>
      </p:sp>
      <p:sp>
        <p:nvSpPr>
          <p:cNvPr id="35844" name="Content Placeholder 3">
            <a:extLst>
              <a:ext uri="{FF2B5EF4-FFF2-40B4-BE49-F238E27FC236}">
                <a16:creationId xmlns:a16="http://schemas.microsoft.com/office/drawing/2014/main" id="{3EC7D1DA-907E-E664-DEDE-C5E7DFD6BEFC}"/>
              </a:ext>
            </a:extLst>
          </p:cNvPr>
          <p:cNvSpPr>
            <a:spLocks noGrp="1"/>
          </p:cNvSpPr>
          <p:nvPr>
            <p:ph sz="quarter" idx="2"/>
          </p:nvPr>
        </p:nvSpPr>
        <p:spPr>
          <a:xfrm>
            <a:off x="6154738" y="1216026"/>
            <a:ext cx="4392613" cy="4937125"/>
          </a:xfrm>
        </p:spPr>
        <p:txBody>
          <a:bodyPr>
            <a:normAutofit fontScale="77500" lnSpcReduction="20000"/>
          </a:bodyPr>
          <a:lstStyle/>
          <a:p>
            <a:pPr marL="0" indent="0">
              <a:buNone/>
              <a:defRPr/>
            </a:pPr>
            <a:r>
              <a:rPr lang="en-GB" sz="2300" dirty="0">
                <a:latin typeface="+mj-lt"/>
              </a:rPr>
              <a:t>Congenital   </a:t>
            </a:r>
          </a:p>
          <a:p>
            <a:pPr marL="274320" indent="-274320">
              <a:buFont typeface="Wingdings 3"/>
              <a:buChar char=""/>
              <a:defRPr/>
            </a:pPr>
            <a:r>
              <a:rPr lang="en-GB" sz="2300" dirty="0">
                <a:latin typeface="+mj-lt"/>
              </a:rPr>
              <a:t>Meatal stenosis </a:t>
            </a:r>
          </a:p>
          <a:p>
            <a:pPr marL="274320" indent="-274320">
              <a:buFont typeface="Wingdings 3"/>
              <a:buChar char=""/>
              <a:defRPr/>
            </a:pPr>
            <a:r>
              <a:rPr lang="en-GB" sz="2300" dirty="0">
                <a:latin typeface="+mj-lt"/>
              </a:rPr>
              <a:t>Posterior urethral valves </a:t>
            </a:r>
          </a:p>
          <a:p>
            <a:pPr marL="274320" indent="-274320">
              <a:buFont typeface="Wingdings 3"/>
              <a:buChar char=""/>
              <a:defRPr/>
            </a:pPr>
            <a:r>
              <a:rPr lang="en-GB" sz="2300" dirty="0">
                <a:latin typeface="+mj-lt"/>
              </a:rPr>
              <a:t>Ectopic ureters </a:t>
            </a:r>
          </a:p>
          <a:p>
            <a:pPr marL="274320" indent="-274320">
              <a:buFont typeface="Wingdings 3"/>
              <a:buChar char=""/>
              <a:defRPr/>
            </a:pPr>
            <a:r>
              <a:rPr lang="en-GB" sz="2300" dirty="0" err="1">
                <a:latin typeface="+mj-lt"/>
              </a:rPr>
              <a:t>Ureteroceles</a:t>
            </a:r>
            <a:r>
              <a:rPr lang="en-GB" sz="2300" dirty="0">
                <a:latin typeface="+mj-lt"/>
              </a:rPr>
              <a:t>   </a:t>
            </a:r>
          </a:p>
          <a:p>
            <a:pPr marL="274320" indent="-274320">
              <a:buFont typeface="Wingdings 3"/>
              <a:buChar char=""/>
              <a:defRPr/>
            </a:pPr>
            <a:r>
              <a:rPr lang="en-GB" sz="2300" dirty="0">
                <a:latin typeface="+mj-lt"/>
              </a:rPr>
              <a:t>VUR </a:t>
            </a:r>
          </a:p>
          <a:p>
            <a:pPr marL="274320" indent="-274320">
              <a:buFont typeface="Wingdings 3"/>
              <a:buChar char=""/>
              <a:defRPr/>
            </a:pPr>
            <a:r>
              <a:rPr lang="en-GB" sz="2300" dirty="0" err="1">
                <a:latin typeface="+mj-lt"/>
              </a:rPr>
              <a:t>Uretropielic</a:t>
            </a:r>
            <a:r>
              <a:rPr lang="en-GB" sz="2300" dirty="0">
                <a:latin typeface="+mj-lt"/>
              </a:rPr>
              <a:t> obstruction – hydronephrosis </a:t>
            </a:r>
          </a:p>
          <a:p>
            <a:pPr marL="274320" indent="-274320">
              <a:buFont typeface="Wingdings 3"/>
              <a:buChar char=""/>
              <a:defRPr/>
            </a:pPr>
            <a:r>
              <a:rPr lang="en-GB" sz="2300" dirty="0">
                <a:latin typeface="+mj-lt"/>
              </a:rPr>
              <a:t>Spina bifida </a:t>
            </a:r>
          </a:p>
          <a:p>
            <a:pPr marL="274320" indent="-274320">
              <a:buFont typeface="Wingdings 3"/>
              <a:buChar char=""/>
              <a:defRPr/>
            </a:pPr>
            <a:r>
              <a:rPr lang="en-GB" sz="2300" dirty="0">
                <a:latin typeface="+mj-lt"/>
              </a:rPr>
              <a:t>Meningomyelocele</a:t>
            </a:r>
          </a:p>
        </p:txBody>
      </p:sp>
      <p:pic>
        <p:nvPicPr>
          <p:cNvPr id="114693" name="Picture 8" descr="hydronephrosis_series">
            <a:extLst>
              <a:ext uri="{FF2B5EF4-FFF2-40B4-BE49-F238E27FC236}">
                <a16:creationId xmlns:a16="http://schemas.microsoft.com/office/drawing/2014/main" id="{76E4CC6D-7FC1-4678-94AF-DF61473494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0576" y="4876800"/>
            <a:ext cx="4643437"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4" name="AutoShape 10">
            <a:extLst>
              <a:ext uri="{FF2B5EF4-FFF2-40B4-BE49-F238E27FC236}">
                <a16:creationId xmlns:a16="http://schemas.microsoft.com/office/drawing/2014/main" id="{09A3918E-862E-2E69-8028-2D5A84BA021E}"/>
              </a:ext>
            </a:extLst>
          </p:cNvPr>
          <p:cNvSpPr>
            <a:spLocks noChangeArrowheads="1"/>
          </p:cNvSpPr>
          <p:nvPr/>
        </p:nvSpPr>
        <p:spPr bwMode="auto">
          <a:xfrm>
            <a:off x="4494212" y="1295400"/>
            <a:ext cx="1143000" cy="381000"/>
          </a:xfrm>
          <a:prstGeom prst="notchedRightArrow">
            <a:avLst>
              <a:gd name="adj1" fmla="val 50000"/>
              <a:gd name="adj2" fmla="val 75000"/>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sr-Latn-CS" altLang="en-US">
              <a:latin typeface="Calibri" panose="020F0502020204030204" pitchFamily="34" charset="0"/>
            </a:endParaRPr>
          </a:p>
        </p:txBody>
      </p:sp>
      <p:sp>
        <p:nvSpPr>
          <p:cNvPr id="7" name="Slide Number Placeholder 6">
            <a:extLst>
              <a:ext uri="{FF2B5EF4-FFF2-40B4-BE49-F238E27FC236}">
                <a16:creationId xmlns:a16="http://schemas.microsoft.com/office/drawing/2014/main" id="{3363EE33-039F-3341-3290-49B538034FA9}"/>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BB36F69-ECA7-47A1-9CC3-B498055C7E7B}" type="slidenum">
              <a:rPr lang="en-US" altLang="en-US">
                <a:solidFill>
                  <a:schemeClr val="tx2"/>
                </a:solidFill>
                <a:latin typeface="Gill Sans MT" panose="020B0502020104020203" pitchFamily="34" charset="0"/>
              </a:rPr>
              <a:pPr eaLnBrk="1" hangingPunct="1"/>
              <a:t>103</a:t>
            </a:fld>
            <a:endParaRPr lang="en-US" altLang="en-US">
              <a:solidFill>
                <a:schemeClr val="tx2"/>
              </a:solidFill>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a:extLst>
              <a:ext uri="{FF2B5EF4-FFF2-40B4-BE49-F238E27FC236}">
                <a16:creationId xmlns:a16="http://schemas.microsoft.com/office/drawing/2014/main" id="{86E5D589-F021-94AD-BF47-A877DFE32CF4}"/>
              </a:ext>
            </a:extLst>
          </p:cNvPr>
          <p:cNvSpPr>
            <a:spLocks noGrp="1"/>
          </p:cNvSpPr>
          <p:nvPr>
            <p:ph type="title"/>
          </p:nvPr>
        </p:nvSpPr>
        <p:spPr>
          <a:xfrm>
            <a:off x="1293813" y="381000"/>
            <a:ext cx="9601200" cy="365125"/>
          </a:xfrm>
        </p:spPr>
        <p:txBody>
          <a:bodyPr>
            <a:normAutofit fontScale="90000"/>
          </a:bodyPr>
          <a:lstStyle/>
          <a:p>
            <a:pPr eaLnBrk="1" hangingPunct="1"/>
            <a:r>
              <a:rPr lang="en-GB" altLang="en-US"/>
              <a:t>Acquired</a:t>
            </a:r>
            <a:endParaRPr lang="sr-Latn-CS" altLang="en-US" dirty="0"/>
          </a:p>
        </p:txBody>
      </p:sp>
      <p:sp>
        <p:nvSpPr>
          <p:cNvPr id="36867" name="Content Placeholder 2">
            <a:extLst>
              <a:ext uri="{FF2B5EF4-FFF2-40B4-BE49-F238E27FC236}">
                <a16:creationId xmlns:a16="http://schemas.microsoft.com/office/drawing/2014/main" id="{72707818-5694-7B8B-BD81-5AF23D3753A5}"/>
              </a:ext>
            </a:extLst>
          </p:cNvPr>
          <p:cNvSpPr>
            <a:spLocks noGrp="1"/>
          </p:cNvSpPr>
          <p:nvPr>
            <p:ph sz="quarter" idx="1"/>
          </p:nvPr>
        </p:nvSpPr>
        <p:spPr>
          <a:xfrm>
            <a:off x="1979612" y="1219201"/>
            <a:ext cx="8229600" cy="4937125"/>
          </a:xfrm>
        </p:spPr>
        <p:txBody>
          <a:bodyPr>
            <a:normAutofit fontScale="77500" lnSpcReduction="20000"/>
          </a:bodyPr>
          <a:lstStyle/>
          <a:p>
            <a:pPr marL="0" indent="0">
              <a:buNone/>
              <a:defRPr/>
            </a:pPr>
            <a:r>
              <a:rPr lang="en-GB" sz="2800" dirty="0">
                <a:latin typeface="Cambria" pitchFamily="18" charset="0"/>
              </a:rPr>
              <a:t>Primary – in the urinary tract</a:t>
            </a:r>
          </a:p>
          <a:p>
            <a:pPr marL="274320" indent="-274320">
              <a:buFont typeface="Wingdings 3"/>
              <a:buChar char=""/>
              <a:defRPr/>
            </a:pPr>
            <a:r>
              <a:rPr lang="en-GB" sz="2800" dirty="0">
                <a:latin typeface="Cambria" pitchFamily="18" charset="0"/>
              </a:rPr>
              <a:t>  Calculus</a:t>
            </a:r>
          </a:p>
          <a:p>
            <a:pPr marL="274320" indent="-274320">
              <a:buFont typeface="Wingdings 3"/>
              <a:buChar char=""/>
              <a:defRPr/>
            </a:pPr>
            <a:r>
              <a:rPr lang="en-GB" sz="2800" dirty="0">
                <a:latin typeface="Cambria" pitchFamily="18" charset="0"/>
              </a:rPr>
              <a:t>  </a:t>
            </a:r>
            <a:r>
              <a:rPr lang="en-GB" sz="2800" dirty="0" err="1">
                <a:latin typeface="Cambria" pitchFamily="18" charset="0"/>
              </a:rPr>
              <a:t>Tumors</a:t>
            </a:r>
            <a:r>
              <a:rPr lang="en-GB" sz="2800" dirty="0">
                <a:latin typeface="Cambria" pitchFamily="18" charset="0"/>
              </a:rPr>
              <a:t> (ureter, </a:t>
            </a:r>
            <a:r>
              <a:rPr lang="en-GB" sz="2800" dirty="0" err="1">
                <a:latin typeface="Cambria" pitchFamily="18" charset="0"/>
              </a:rPr>
              <a:t>m.bladder</a:t>
            </a:r>
            <a:r>
              <a:rPr lang="en-GB" sz="2800" dirty="0">
                <a:latin typeface="Cambria" pitchFamily="18" charset="0"/>
              </a:rPr>
              <a:t>)</a:t>
            </a:r>
          </a:p>
          <a:p>
            <a:pPr marL="274320" indent="-274320">
              <a:buFont typeface="Wingdings 3"/>
              <a:buChar char=""/>
              <a:defRPr/>
            </a:pPr>
            <a:r>
              <a:rPr lang="en-GB" sz="2800" dirty="0">
                <a:latin typeface="Cambria" pitchFamily="18" charset="0"/>
              </a:rPr>
              <a:t>  Inflammatory stricture (urethra)</a:t>
            </a:r>
          </a:p>
          <a:p>
            <a:pPr marL="274320" indent="-274320">
              <a:buFont typeface="Wingdings 3"/>
              <a:buChar char=""/>
              <a:defRPr/>
            </a:pPr>
            <a:endParaRPr lang="en-GB" sz="2800" dirty="0">
              <a:latin typeface="Cambria" pitchFamily="18" charset="0"/>
            </a:endParaRPr>
          </a:p>
          <a:p>
            <a:pPr marL="0" indent="0">
              <a:buNone/>
              <a:defRPr/>
            </a:pPr>
            <a:r>
              <a:rPr lang="en-GB" sz="2800" dirty="0">
                <a:latin typeface="Cambria" pitchFamily="18" charset="0"/>
              </a:rPr>
              <a:t>Secondary - external obstructions</a:t>
            </a:r>
          </a:p>
          <a:p>
            <a:pPr marL="274320" indent="-274320">
              <a:buFont typeface="Wingdings 3"/>
              <a:buChar char=""/>
              <a:defRPr/>
            </a:pPr>
            <a:r>
              <a:rPr lang="en-GB" sz="2800" dirty="0">
                <a:latin typeface="Cambria" pitchFamily="18" charset="0"/>
              </a:rPr>
              <a:t>  Adenoma and prostate cancer</a:t>
            </a:r>
          </a:p>
          <a:p>
            <a:pPr marL="274320" indent="-274320">
              <a:buFont typeface="Wingdings 3"/>
              <a:buChar char=""/>
              <a:defRPr/>
            </a:pPr>
            <a:r>
              <a:rPr lang="en-GB" sz="2800" dirty="0">
                <a:latin typeface="Cambria" pitchFamily="18" charset="0"/>
              </a:rPr>
              <a:t>  </a:t>
            </a:r>
            <a:r>
              <a:rPr lang="en-GB" sz="2800" dirty="0" err="1">
                <a:latin typeface="Cambria" pitchFamily="18" charset="0"/>
              </a:rPr>
              <a:t>Tumors</a:t>
            </a:r>
            <a:r>
              <a:rPr lang="en-GB" sz="2800" dirty="0">
                <a:latin typeface="Cambria" pitchFamily="18" charset="0"/>
              </a:rPr>
              <a:t> ( pelvis [ CA PVU], retroperitoneum, lymph nodes)</a:t>
            </a:r>
          </a:p>
          <a:p>
            <a:pPr marL="274320" indent="-274320">
              <a:buFont typeface="Wingdings 3"/>
              <a:buChar char=""/>
              <a:defRPr/>
            </a:pPr>
            <a:r>
              <a:rPr lang="en-GB" sz="2800" dirty="0">
                <a:latin typeface="Cambria" pitchFamily="18" charset="0"/>
              </a:rPr>
              <a:t>  Fibrosis (idiopathic, malignant, trauma)</a:t>
            </a:r>
          </a:p>
          <a:p>
            <a:pPr marL="274320" indent="-274320">
              <a:buFont typeface="Wingdings 3"/>
              <a:buChar char=""/>
              <a:defRPr/>
            </a:pPr>
            <a:r>
              <a:rPr lang="en-GB" sz="2800" dirty="0">
                <a:latin typeface="Cambria" pitchFamily="18" charset="0"/>
              </a:rPr>
              <a:t>  Functional: Neurogenic dysfunction of the bladder muscles</a:t>
            </a:r>
          </a:p>
          <a:p>
            <a:pPr marL="274320" indent="-274320">
              <a:buFont typeface="Wingdings 3"/>
              <a:buChar char=""/>
              <a:defRPr/>
            </a:pPr>
            <a:r>
              <a:rPr lang="en-GB" sz="2800" dirty="0">
                <a:latin typeface="Cambria" pitchFamily="18" charset="0"/>
              </a:rPr>
              <a:t>  Physiological (pregnancy)</a:t>
            </a:r>
            <a:endParaRPr lang="sr-Cyrl-CS" sz="2800" dirty="0">
              <a:latin typeface="Cambria" pitchFamily="18" charset="0"/>
            </a:endParaRPr>
          </a:p>
        </p:txBody>
      </p:sp>
      <p:sp>
        <p:nvSpPr>
          <p:cNvPr id="4" name="Slide Number Placeholder 3">
            <a:extLst>
              <a:ext uri="{FF2B5EF4-FFF2-40B4-BE49-F238E27FC236}">
                <a16:creationId xmlns:a16="http://schemas.microsoft.com/office/drawing/2014/main" id="{14EA00AE-519F-CCD0-8AC7-8B4A3327179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5E71D9F-27E8-4D56-ADDA-9D5855C0CF89}" type="slidenum">
              <a:rPr lang="en-US" altLang="en-US">
                <a:solidFill>
                  <a:schemeClr val="tx2"/>
                </a:solidFill>
                <a:latin typeface="Gill Sans MT" panose="020B0502020104020203" pitchFamily="34" charset="0"/>
              </a:rPr>
              <a:pPr eaLnBrk="1" hangingPunct="1"/>
              <a:t>104</a:t>
            </a:fld>
            <a:endParaRPr lang="en-US" altLang="en-US">
              <a:solidFill>
                <a:schemeClr val="tx2"/>
              </a:solidFill>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a:extLst>
              <a:ext uri="{FF2B5EF4-FFF2-40B4-BE49-F238E27FC236}">
                <a16:creationId xmlns:a16="http://schemas.microsoft.com/office/drawing/2014/main" id="{5ED4F273-BDCD-BD14-5405-B7F9803A5124}"/>
              </a:ext>
            </a:extLst>
          </p:cNvPr>
          <p:cNvSpPr>
            <a:spLocks noGrp="1"/>
          </p:cNvSpPr>
          <p:nvPr>
            <p:ph type="title"/>
          </p:nvPr>
        </p:nvSpPr>
        <p:spPr>
          <a:xfrm>
            <a:off x="1293813" y="381000"/>
            <a:ext cx="9601200" cy="587375"/>
          </a:xfrm>
        </p:spPr>
        <p:txBody>
          <a:bodyPr/>
          <a:lstStyle/>
          <a:p>
            <a:pPr eaLnBrk="1" hangingPunct="1"/>
            <a:r>
              <a:rPr lang="en-GB" altLang="en-US"/>
              <a:t>Pathogenesis of obstruction</a:t>
            </a:r>
            <a:endParaRPr lang="sr-Latn-CS" altLang="en-US" dirty="0"/>
          </a:p>
        </p:txBody>
      </p:sp>
      <p:sp>
        <p:nvSpPr>
          <p:cNvPr id="133123" name="Slide Number Placeholder 2">
            <a:extLst>
              <a:ext uri="{FF2B5EF4-FFF2-40B4-BE49-F238E27FC236}">
                <a16:creationId xmlns:a16="http://schemas.microsoft.com/office/drawing/2014/main" id="{06265E36-E3FF-431A-CFF5-195DCE153D6C}"/>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D59359C-586B-4612-801F-49B6969F611D}" type="slidenum">
              <a:rPr lang="en-US" altLang="en-US">
                <a:solidFill>
                  <a:schemeClr val="tx2"/>
                </a:solidFill>
                <a:latin typeface="Gill Sans MT" panose="020B0502020104020203" pitchFamily="34" charset="0"/>
              </a:rPr>
              <a:pPr eaLnBrk="1" hangingPunct="1"/>
              <a:t>105</a:t>
            </a:fld>
            <a:endParaRPr lang="en-US" altLang="en-US">
              <a:solidFill>
                <a:schemeClr val="tx2"/>
              </a:solidFill>
              <a:latin typeface="Gill Sans MT" panose="020B0502020104020203" pitchFamily="34" charset="0"/>
            </a:endParaRPr>
          </a:p>
        </p:txBody>
      </p:sp>
      <p:sp>
        <p:nvSpPr>
          <p:cNvPr id="116740" name="Content Placeholder 3">
            <a:extLst>
              <a:ext uri="{FF2B5EF4-FFF2-40B4-BE49-F238E27FC236}">
                <a16:creationId xmlns:a16="http://schemas.microsoft.com/office/drawing/2014/main" id="{E8528D38-6FE3-F0BE-1383-3506807A5B37}"/>
              </a:ext>
            </a:extLst>
          </p:cNvPr>
          <p:cNvSpPr>
            <a:spLocks noGrp="1"/>
          </p:cNvSpPr>
          <p:nvPr>
            <p:ph sz="quarter" idx="1"/>
          </p:nvPr>
        </p:nvSpPr>
        <p:spPr>
          <a:xfrm>
            <a:off x="1979612" y="1336676"/>
            <a:ext cx="5435600" cy="5292725"/>
          </a:xfrm>
        </p:spPr>
        <p:txBody>
          <a:bodyPr>
            <a:normAutofit lnSpcReduction="10000"/>
          </a:bodyPr>
          <a:lstStyle/>
          <a:p>
            <a:pPr marL="0" indent="0" eaLnBrk="1" hangingPunct="1">
              <a:spcBef>
                <a:spcPct val="0"/>
              </a:spcBef>
              <a:buNone/>
            </a:pPr>
            <a:r>
              <a:rPr lang="en-GB" altLang="en-US" dirty="0">
                <a:latin typeface="Cambria" panose="02040503050406030204" pitchFamily="18" charset="0"/>
              </a:rPr>
              <a:t>Proximal to the obstruction</a:t>
            </a:r>
          </a:p>
          <a:p>
            <a:pPr marL="0" indent="0" eaLnBrk="1" hangingPunct="1">
              <a:spcBef>
                <a:spcPct val="0"/>
              </a:spcBef>
              <a:buNone/>
            </a:pPr>
            <a:endParaRPr lang="en-GB" altLang="en-US" dirty="0">
              <a:latin typeface="Cambria" panose="02040503050406030204" pitchFamily="18" charset="0"/>
            </a:endParaRPr>
          </a:p>
          <a:p>
            <a:pPr marL="0" indent="0" eaLnBrk="1" hangingPunct="1">
              <a:spcBef>
                <a:spcPct val="0"/>
              </a:spcBef>
              <a:buNone/>
            </a:pPr>
            <a:r>
              <a:rPr lang="en-GB" altLang="en-US" b="1" dirty="0">
                <a:latin typeface="Cambria" panose="02040503050406030204" pitchFamily="18" charset="0"/>
              </a:rPr>
              <a:t>Bladder  </a:t>
            </a:r>
          </a:p>
          <a:p>
            <a:pPr eaLnBrk="1" hangingPunct="1">
              <a:spcBef>
                <a:spcPct val="0"/>
              </a:spcBef>
            </a:pPr>
            <a:r>
              <a:rPr lang="en-GB" altLang="en-US" dirty="0">
                <a:latin typeface="Cambria" panose="02040503050406030204" pitchFamily="18" charset="0"/>
              </a:rPr>
              <a:t>  Prostate adenoma, urethral stricture</a:t>
            </a:r>
          </a:p>
          <a:p>
            <a:pPr eaLnBrk="1" hangingPunct="1">
              <a:spcBef>
                <a:spcPct val="0"/>
              </a:spcBef>
            </a:pPr>
            <a:r>
              <a:rPr lang="en-GB" altLang="en-US" dirty="0">
                <a:latin typeface="Cambria" panose="02040503050406030204" pitchFamily="18" charset="0"/>
              </a:rPr>
              <a:t>  Compensatory phase</a:t>
            </a:r>
          </a:p>
          <a:p>
            <a:pPr eaLnBrk="1" hangingPunct="1">
              <a:spcBef>
                <a:spcPct val="0"/>
              </a:spcBef>
            </a:pPr>
            <a:r>
              <a:rPr lang="en-GB" altLang="en-US" dirty="0">
                <a:latin typeface="Cambria" panose="02040503050406030204" pitchFamily="18" charset="0"/>
              </a:rPr>
              <a:t>  Detrusor hypertrophy</a:t>
            </a:r>
          </a:p>
          <a:p>
            <a:pPr eaLnBrk="1" hangingPunct="1">
              <a:spcBef>
                <a:spcPct val="0"/>
              </a:spcBef>
            </a:pPr>
            <a:r>
              <a:rPr lang="en-GB" altLang="en-US" dirty="0">
                <a:latin typeface="Cambria" panose="02040503050406030204" pitchFamily="18" charset="0"/>
              </a:rPr>
              <a:t>  Decompensation</a:t>
            </a:r>
          </a:p>
          <a:p>
            <a:pPr eaLnBrk="1" hangingPunct="1">
              <a:spcBef>
                <a:spcPct val="0"/>
              </a:spcBef>
            </a:pPr>
            <a:r>
              <a:rPr lang="en-GB" altLang="en-US" dirty="0">
                <a:latin typeface="Cambria" panose="02040503050406030204" pitchFamily="18" charset="0"/>
              </a:rPr>
              <a:t>  Incomplete, complete retention</a:t>
            </a:r>
          </a:p>
          <a:p>
            <a:pPr eaLnBrk="1" hangingPunct="1">
              <a:spcBef>
                <a:spcPct val="0"/>
              </a:spcBef>
            </a:pPr>
            <a:r>
              <a:rPr lang="en-GB" altLang="en-US" dirty="0">
                <a:latin typeface="Cambria" panose="02040503050406030204" pitchFamily="18" charset="0"/>
              </a:rPr>
              <a:t>  Trabeculae, cells, </a:t>
            </a:r>
            <a:r>
              <a:rPr lang="en-GB" altLang="en-US" dirty="0" err="1">
                <a:latin typeface="Cambria" panose="02040503050406030204" pitchFamily="18" charset="0"/>
              </a:rPr>
              <a:t>diverticulums</a:t>
            </a:r>
            <a:endParaRPr lang="en-GB" altLang="en-US" dirty="0">
              <a:latin typeface="Cambria" panose="02040503050406030204" pitchFamily="18" charset="0"/>
            </a:endParaRPr>
          </a:p>
          <a:p>
            <a:pPr eaLnBrk="1" hangingPunct="1">
              <a:spcBef>
                <a:spcPct val="0"/>
              </a:spcBef>
            </a:pPr>
            <a:endParaRPr lang="en-GB" altLang="en-US" dirty="0">
              <a:latin typeface="Cambria" panose="02040503050406030204" pitchFamily="18" charset="0"/>
            </a:endParaRPr>
          </a:p>
          <a:p>
            <a:pPr marL="0" indent="0" eaLnBrk="1" hangingPunct="1">
              <a:spcBef>
                <a:spcPct val="0"/>
              </a:spcBef>
              <a:buNone/>
            </a:pPr>
            <a:r>
              <a:rPr lang="en-GB" altLang="en-US" b="1" dirty="0">
                <a:latin typeface="Cambria" panose="02040503050406030204" pitchFamily="18" charset="0"/>
              </a:rPr>
              <a:t>Ureter and </a:t>
            </a:r>
            <a:r>
              <a:rPr lang="en-GB" altLang="en-US" b="1" dirty="0" err="1">
                <a:latin typeface="Cambria" panose="02040503050406030204" pitchFamily="18" charset="0"/>
              </a:rPr>
              <a:t>Pyelon</a:t>
            </a:r>
            <a:endParaRPr lang="en-GB" altLang="en-US" b="1" dirty="0">
              <a:latin typeface="Cambria" panose="02040503050406030204" pitchFamily="18" charset="0"/>
            </a:endParaRPr>
          </a:p>
          <a:p>
            <a:pPr eaLnBrk="1" hangingPunct="1">
              <a:spcBef>
                <a:spcPct val="0"/>
              </a:spcBef>
            </a:pPr>
            <a:r>
              <a:rPr lang="en-GB" altLang="en-US" dirty="0">
                <a:latin typeface="Cambria" panose="02040503050406030204" pitchFamily="18" charset="0"/>
              </a:rPr>
              <a:t>  Obstruction of the ureter, VUR</a:t>
            </a:r>
          </a:p>
          <a:p>
            <a:pPr eaLnBrk="1" hangingPunct="1">
              <a:spcBef>
                <a:spcPct val="0"/>
              </a:spcBef>
            </a:pPr>
            <a:r>
              <a:rPr lang="en-GB" altLang="en-US" dirty="0">
                <a:latin typeface="Cambria" panose="02040503050406030204" pitchFamily="18" charset="0"/>
              </a:rPr>
              <a:t>  Compensation</a:t>
            </a:r>
          </a:p>
          <a:p>
            <a:pPr eaLnBrk="1" hangingPunct="1">
              <a:spcBef>
                <a:spcPct val="0"/>
              </a:spcBef>
            </a:pPr>
            <a:r>
              <a:rPr lang="en-GB" altLang="en-US" dirty="0">
                <a:latin typeface="Cambria" panose="02040503050406030204" pitchFamily="18" charset="0"/>
              </a:rPr>
              <a:t>  Hypertrophy of the ureter, Dilatation, elongation and tortuosity </a:t>
            </a:r>
          </a:p>
          <a:p>
            <a:pPr eaLnBrk="1" hangingPunct="1">
              <a:spcBef>
                <a:spcPct val="0"/>
              </a:spcBef>
            </a:pPr>
            <a:r>
              <a:rPr lang="en-GB" altLang="en-US" dirty="0">
                <a:latin typeface="Cambria" panose="02040503050406030204" pitchFamily="18" charset="0"/>
              </a:rPr>
              <a:t>  Decompensation </a:t>
            </a:r>
          </a:p>
          <a:p>
            <a:pPr eaLnBrk="1" hangingPunct="1">
              <a:spcBef>
                <a:spcPct val="0"/>
              </a:spcBef>
            </a:pPr>
            <a:r>
              <a:rPr lang="en-GB" altLang="en-US" dirty="0">
                <a:latin typeface="Cambria" panose="02040503050406030204" pitchFamily="18" charset="0"/>
              </a:rPr>
              <a:t>  Dilatation of </a:t>
            </a:r>
            <a:r>
              <a:rPr lang="en-GB" altLang="en-US" dirty="0" err="1">
                <a:latin typeface="Cambria" panose="02040503050406030204" pitchFamily="18" charset="0"/>
              </a:rPr>
              <a:t>pyelon</a:t>
            </a:r>
            <a:r>
              <a:rPr lang="en-GB" altLang="en-US" dirty="0">
                <a:latin typeface="Cambria" panose="02040503050406030204" pitchFamily="18" charset="0"/>
              </a:rPr>
              <a:t> and calyx</a:t>
            </a:r>
          </a:p>
        </p:txBody>
      </p:sp>
      <p:sp>
        <p:nvSpPr>
          <p:cNvPr id="5" name="Rectangle 4">
            <a:extLst>
              <a:ext uri="{FF2B5EF4-FFF2-40B4-BE49-F238E27FC236}">
                <a16:creationId xmlns:a16="http://schemas.microsoft.com/office/drawing/2014/main" id="{3BBE8657-D9BC-5CCA-043A-FA66B1AD0AD2}"/>
              </a:ext>
            </a:extLst>
          </p:cNvPr>
          <p:cNvSpPr/>
          <p:nvPr/>
        </p:nvSpPr>
        <p:spPr>
          <a:xfrm>
            <a:off x="7023100" y="5166519"/>
            <a:ext cx="3959225" cy="1138773"/>
          </a:xfrm>
          <a:prstGeom prst="rect">
            <a:avLst/>
          </a:prstGeom>
        </p:spPr>
        <p:txBody>
          <a:bodyPr>
            <a:spAutoFit/>
          </a:bodyPr>
          <a:lstStyle/>
          <a:p>
            <a:pPr algn="ctr">
              <a:defRPr/>
            </a:pPr>
            <a:r>
              <a:rPr lang="en-GB" sz="2400" dirty="0">
                <a:latin typeface="Cambria" pitchFamily="18" charset="0"/>
                <a:cs typeface="Arial"/>
              </a:rPr>
              <a:t>Kidney </a:t>
            </a:r>
          </a:p>
          <a:p>
            <a:pPr algn="ctr">
              <a:defRPr/>
            </a:pPr>
            <a:r>
              <a:rPr lang="en-GB" sz="2400" dirty="0">
                <a:latin typeface="Cambria" pitchFamily="18" charset="0"/>
                <a:cs typeface="Arial"/>
              </a:rPr>
              <a:t>Parenchyma atrophy </a:t>
            </a:r>
            <a:r>
              <a:rPr lang="en-GB" sz="2000" dirty="0">
                <a:latin typeface="Cambria" pitchFamily="18" charset="0"/>
                <a:cs typeface="Arial"/>
              </a:rPr>
              <a:t>Ischemic, compressive</a:t>
            </a:r>
            <a:endParaRPr lang="en-US" sz="2000" b="1" dirty="0">
              <a:effectLst>
                <a:outerShdw blurRad="38100" dist="38100" dir="2700000" algn="tl">
                  <a:srgbClr val="000000"/>
                </a:outerShdw>
              </a:effectLst>
              <a:latin typeface="Cambria" pitchFamily="18" charset="0"/>
            </a:endParaRPr>
          </a:p>
        </p:txBody>
      </p:sp>
      <p:pic>
        <p:nvPicPr>
          <p:cNvPr id="116742" name="Picture 8" descr="U46a">
            <a:extLst>
              <a:ext uri="{FF2B5EF4-FFF2-40B4-BE49-F238E27FC236}">
                <a16:creationId xmlns:a16="http://schemas.microsoft.com/office/drawing/2014/main" id="{90D2DBF0-93D2-5F8F-710B-739EACCCB1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1213" y="2895600"/>
            <a:ext cx="1598613"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743" name="Picture 10" descr="hydro1qm7">
            <a:extLst>
              <a:ext uri="{FF2B5EF4-FFF2-40B4-BE49-F238E27FC236}">
                <a16:creationId xmlns:a16="http://schemas.microsoft.com/office/drawing/2014/main" id="{459947E5-BB83-8DE7-DFA9-92583688C0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13813" y="2743200"/>
            <a:ext cx="169386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744" name="Picture 2">
            <a:extLst>
              <a:ext uri="{FF2B5EF4-FFF2-40B4-BE49-F238E27FC236}">
                <a16:creationId xmlns:a16="http://schemas.microsoft.com/office/drawing/2014/main" id="{E64D6B0D-3739-B942-2168-75ED27CA59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b="34782"/>
          <a:stretch>
            <a:fillRect/>
          </a:stretch>
        </p:blipFill>
        <p:spPr bwMode="auto">
          <a:xfrm>
            <a:off x="7242176" y="1233488"/>
            <a:ext cx="3348037"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a:extLst>
              <a:ext uri="{FF2B5EF4-FFF2-40B4-BE49-F238E27FC236}">
                <a16:creationId xmlns:a16="http://schemas.microsoft.com/office/drawing/2014/main" id="{12F4901A-52E0-186D-0718-13ACC5A75ACF}"/>
              </a:ext>
            </a:extLst>
          </p:cNvPr>
          <p:cNvSpPr>
            <a:spLocks noGrp="1"/>
          </p:cNvSpPr>
          <p:nvPr>
            <p:ph type="title"/>
          </p:nvPr>
        </p:nvSpPr>
        <p:spPr>
          <a:xfrm>
            <a:off x="1293813" y="381000"/>
            <a:ext cx="9601200" cy="457200"/>
          </a:xfrm>
        </p:spPr>
        <p:txBody>
          <a:bodyPr>
            <a:normAutofit fontScale="90000"/>
          </a:bodyPr>
          <a:lstStyle/>
          <a:p>
            <a:pPr eaLnBrk="1" hangingPunct="1"/>
            <a:r>
              <a:rPr lang="en-GB" altLang="en-US"/>
              <a:t>Diagnosis</a:t>
            </a:r>
            <a:endParaRPr lang="sr-Latn-CS" altLang="en-US" dirty="0"/>
          </a:p>
        </p:txBody>
      </p:sp>
      <p:sp>
        <p:nvSpPr>
          <p:cNvPr id="134147" name="Slide Number Placeholder 2">
            <a:extLst>
              <a:ext uri="{FF2B5EF4-FFF2-40B4-BE49-F238E27FC236}">
                <a16:creationId xmlns:a16="http://schemas.microsoft.com/office/drawing/2014/main" id="{09E485D1-015F-25D4-AB56-C58E9A403ACB}"/>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D2A7E08-F127-4249-85FF-CFA9E529D7FD}" type="slidenum">
              <a:rPr lang="en-US" altLang="en-US">
                <a:solidFill>
                  <a:schemeClr val="tx2"/>
                </a:solidFill>
                <a:latin typeface="Gill Sans MT" panose="020B0502020104020203" pitchFamily="34" charset="0"/>
              </a:rPr>
              <a:pPr eaLnBrk="1" hangingPunct="1"/>
              <a:t>106</a:t>
            </a:fld>
            <a:endParaRPr lang="en-US" altLang="en-US">
              <a:solidFill>
                <a:schemeClr val="tx2"/>
              </a:solidFill>
              <a:latin typeface="Gill Sans MT" panose="020B0502020104020203" pitchFamily="34" charset="0"/>
            </a:endParaRPr>
          </a:p>
        </p:txBody>
      </p:sp>
      <p:sp>
        <p:nvSpPr>
          <p:cNvPr id="117764" name="Content Placeholder 3">
            <a:extLst>
              <a:ext uri="{FF2B5EF4-FFF2-40B4-BE49-F238E27FC236}">
                <a16:creationId xmlns:a16="http://schemas.microsoft.com/office/drawing/2014/main" id="{2459227E-3B99-31F6-8483-8239CAFB7949}"/>
              </a:ext>
            </a:extLst>
          </p:cNvPr>
          <p:cNvSpPr>
            <a:spLocks noGrp="1"/>
          </p:cNvSpPr>
          <p:nvPr>
            <p:ph sz="quarter" idx="1"/>
          </p:nvPr>
        </p:nvSpPr>
        <p:spPr>
          <a:xfrm>
            <a:off x="1979612" y="1219201"/>
            <a:ext cx="8229600" cy="4937125"/>
          </a:xfrm>
        </p:spPr>
        <p:txBody>
          <a:bodyPr/>
          <a:lstStyle/>
          <a:p>
            <a:pPr eaLnBrk="1" hangingPunct="1"/>
            <a:r>
              <a:rPr lang="en-GB" altLang="en-US">
                <a:latin typeface="Cambria" panose="02040503050406030204" pitchFamily="18" charset="0"/>
              </a:rPr>
              <a:t>Physical examination</a:t>
            </a:r>
          </a:p>
          <a:p>
            <a:pPr eaLnBrk="1" hangingPunct="1"/>
            <a:r>
              <a:rPr lang="en-GB" altLang="en-US">
                <a:latin typeface="Cambria" panose="02040503050406030204" pitchFamily="18" charset="0"/>
              </a:rPr>
              <a:t>  Laboratory findings</a:t>
            </a:r>
          </a:p>
          <a:p>
            <a:pPr eaLnBrk="1" hangingPunct="1"/>
            <a:r>
              <a:rPr lang="en-GB" altLang="en-US">
                <a:latin typeface="Cambria" panose="02040503050406030204" pitchFamily="18" charset="0"/>
              </a:rPr>
              <a:t>  Ultrasonography  </a:t>
            </a:r>
          </a:p>
          <a:p>
            <a:pPr eaLnBrk="1" hangingPunct="1"/>
            <a:r>
              <a:rPr lang="en-GB" altLang="en-US">
                <a:latin typeface="Cambria" panose="02040503050406030204" pitchFamily="18" charset="0"/>
              </a:rPr>
              <a:t>  Radiographic findings</a:t>
            </a:r>
          </a:p>
          <a:p>
            <a:pPr eaLnBrk="1" hangingPunct="1"/>
            <a:r>
              <a:rPr lang="en-GB" altLang="en-US">
                <a:latin typeface="Cambria" panose="02040503050406030204" pitchFamily="18" charset="0"/>
              </a:rPr>
              <a:t>  Radionuclide tests</a:t>
            </a:r>
          </a:p>
          <a:p>
            <a:pPr eaLnBrk="1" hangingPunct="1"/>
            <a:r>
              <a:rPr lang="en-GB" altLang="en-US">
                <a:latin typeface="Cambria" panose="02040503050406030204" pitchFamily="18" charset="0"/>
              </a:rPr>
              <a:t>  Endoscopic examination</a:t>
            </a:r>
            <a:endParaRPr lang="en-GB" altLang="en-US" dirty="0">
              <a:latin typeface="Cambria" panose="02040503050406030204" pitchFamily="18" charset="0"/>
            </a:endParaRPr>
          </a:p>
        </p:txBody>
      </p:sp>
      <p:pic>
        <p:nvPicPr>
          <p:cNvPr id="117765" name="Picture 5" descr="e1a">
            <a:extLst>
              <a:ext uri="{FF2B5EF4-FFF2-40B4-BE49-F238E27FC236}">
                <a16:creationId xmlns:a16="http://schemas.microsoft.com/office/drawing/2014/main" id="{D484A7D7-F805-EBDC-DA6F-D29871C383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5993" y="4412353"/>
            <a:ext cx="284321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766" name="Picture 7" descr="Figure 11-13">
            <a:extLst>
              <a:ext uri="{FF2B5EF4-FFF2-40B4-BE49-F238E27FC236}">
                <a16:creationId xmlns:a16="http://schemas.microsoft.com/office/drawing/2014/main" id="{35514630-0704-E0C4-B0EA-C9587CC777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1212" y="1295400"/>
            <a:ext cx="3132138" cy="230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767" name="Picture 9" descr="lrngmupj">
            <a:extLst>
              <a:ext uri="{FF2B5EF4-FFF2-40B4-BE49-F238E27FC236}">
                <a16:creationId xmlns:a16="http://schemas.microsoft.com/office/drawing/2014/main" id="{B52D1205-DB9F-CEF2-1A2F-BEE82136021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47012" y="3733800"/>
            <a:ext cx="1944688" cy="249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6">
            <a:extLst>
              <a:ext uri="{FF2B5EF4-FFF2-40B4-BE49-F238E27FC236}">
                <a16:creationId xmlns:a16="http://schemas.microsoft.com/office/drawing/2014/main" id="{36F04965-8C82-4363-1045-097EDB6B2360}"/>
              </a:ext>
            </a:extLst>
          </p:cNvPr>
          <p:cNvSpPr>
            <a:spLocks noGrp="1"/>
          </p:cNvSpPr>
          <p:nvPr>
            <p:ph type="title"/>
          </p:nvPr>
        </p:nvSpPr>
        <p:spPr>
          <a:xfrm>
            <a:off x="1293813" y="381000"/>
            <a:ext cx="9601200" cy="685800"/>
          </a:xfrm>
        </p:spPr>
        <p:txBody>
          <a:bodyPr/>
          <a:lstStyle/>
          <a:p>
            <a:pPr eaLnBrk="1" hangingPunct="1"/>
            <a:r>
              <a:rPr lang="en-GB" altLang="en-US"/>
              <a:t>Complications</a:t>
            </a:r>
            <a:endParaRPr lang="sr-Latn-CS" altLang="en-US" dirty="0"/>
          </a:p>
        </p:txBody>
      </p:sp>
      <p:sp>
        <p:nvSpPr>
          <p:cNvPr id="118787" name="Content Placeholder 7">
            <a:extLst>
              <a:ext uri="{FF2B5EF4-FFF2-40B4-BE49-F238E27FC236}">
                <a16:creationId xmlns:a16="http://schemas.microsoft.com/office/drawing/2014/main" id="{11C88722-DC33-B857-390B-C8369A86AEAD}"/>
              </a:ext>
            </a:extLst>
          </p:cNvPr>
          <p:cNvSpPr>
            <a:spLocks noGrp="1"/>
          </p:cNvSpPr>
          <p:nvPr>
            <p:ph sz="quarter" idx="1"/>
          </p:nvPr>
        </p:nvSpPr>
        <p:spPr>
          <a:xfrm>
            <a:off x="1979612" y="1828800"/>
            <a:ext cx="8229600" cy="4327526"/>
          </a:xfrm>
        </p:spPr>
        <p:txBody>
          <a:bodyPr/>
          <a:lstStyle/>
          <a:p>
            <a:pPr eaLnBrk="1" hangingPunct="1">
              <a:lnSpc>
                <a:spcPct val="90000"/>
              </a:lnSpc>
            </a:pPr>
            <a:r>
              <a:rPr lang="en-GB" altLang="en-US" sz="3000" dirty="0">
                <a:solidFill>
                  <a:schemeClr val="tx2"/>
                </a:solidFill>
                <a:latin typeface="Cambria" panose="02040503050406030204" pitchFamily="18" charset="0"/>
              </a:rPr>
              <a:t> Infections  </a:t>
            </a:r>
          </a:p>
          <a:p>
            <a:pPr eaLnBrk="1" hangingPunct="1">
              <a:lnSpc>
                <a:spcPct val="90000"/>
              </a:lnSpc>
            </a:pPr>
            <a:endParaRPr lang="en-GB" altLang="en-US" sz="3000" dirty="0">
              <a:solidFill>
                <a:schemeClr val="tx2"/>
              </a:solidFill>
              <a:latin typeface="Cambria" panose="02040503050406030204" pitchFamily="18" charset="0"/>
            </a:endParaRPr>
          </a:p>
          <a:p>
            <a:pPr eaLnBrk="1" hangingPunct="1">
              <a:lnSpc>
                <a:spcPct val="90000"/>
              </a:lnSpc>
            </a:pPr>
            <a:r>
              <a:rPr lang="en-GB" altLang="en-US" sz="3000" dirty="0">
                <a:solidFill>
                  <a:schemeClr val="tx2"/>
                </a:solidFill>
                <a:latin typeface="Cambria" panose="02040503050406030204" pitchFamily="18" charset="0"/>
              </a:rPr>
              <a:t>  Calculus  </a:t>
            </a:r>
          </a:p>
          <a:p>
            <a:pPr eaLnBrk="1" hangingPunct="1">
              <a:lnSpc>
                <a:spcPct val="90000"/>
              </a:lnSpc>
            </a:pPr>
            <a:endParaRPr lang="en-GB" altLang="en-US" sz="3000" dirty="0">
              <a:solidFill>
                <a:schemeClr val="tx2"/>
              </a:solidFill>
              <a:latin typeface="Cambria" panose="02040503050406030204" pitchFamily="18" charset="0"/>
            </a:endParaRPr>
          </a:p>
          <a:p>
            <a:pPr eaLnBrk="1" hangingPunct="1">
              <a:lnSpc>
                <a:spcPct val="90000"/>
              </a:lnSpc>
            </a:pPr>
            <a:r>
              <a:rPr lang="en-GB" altLang="en-US" sz="3000" dirty="0">
                <a:solidFill>
                  <a:schemeClr val="tx2"/>
                </a:solidFill>
                <a:latin typeface="Cambria" panose="02040503050406030204" pitchFamily="18" charset="0"/>
              </a:rPr>
              <a:t>  Renal insufficiency</a:t>
            </a:r>
            <a:endParaRPr lang="sr-Latn-CS" altLang="en-US" dirty="0">
              <a:solidFill>
                <a:schemeClr val="tx2"/>
              </a:solidFill>
              <a:latin typeface="Cambria" panose="02040503050406030204" pitchFamily="18" charset="0"/>
            </a:endParaRPr>
          </a:p>
        </p:txBody>
      </p:sp>
      <p:pic>
        <p:nvPicPr>
          <p:cNvPr id="118788" name="Picture 5" descr="http://akramania.byethost11.com/Robbins/f4-u1.0-b978-1-4377-0792-2..50025-0..gr50.jpg">
            <a:extLst>
              <a:ext uri="{FF2B5EF4-FFF2-40B4-BE49-F238E27FC236}">
                <a16:creationId xmlns:a16="http://schemas.microsoft.com/office/drawing/2014/main" id="{0BD3DEE3-FB6F-CD57-57B9-7572F5532D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3612" y="1600201"/>
            <a:ext cx="2592388" cy="329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a:extLst>
              <a:ext uri="{FF2B5EF4-FFF2-40B4-BE49-F238E27FC236}">
                <a16:creationId xmlns:a16="http://schemas.microsoft.com/office/drawing/2014/main" id="{495C88B0-826A-9F2B-0359-E58E63974C1F}"/>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E457FFD-DF74-4779-8C77-388D6D078553}" type="slidenum">
              <a:rPr lang="en-US" altLang="en-US">
                <a:solidFill>
                  <a:schemeClr val="tx2"/>
                </a:solidFill>
                <a:latin typeface="Gill Sans MT" panose="020B0502020104020203" pitchFamily="34" charset="0"/>
              </a:rPr>
              <a:pPr eaLnBrk="1" hangingPunct="1"/>
              <a:t>107</a:t>
            </a:fld>
            <a:endParaRPr lang="en-US" altLang="en-US">
              <a:solidFill>
                <a:schemeClr val="tx2"/>
              </a:solidFill>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a:extLst>
              <a:ext uri="{FF2B5EF4-FFF2-40B4-BE49-F238E27FC236}">
                <a16:creationId xmlns:a16="http://schemas.microsoft.com/office/drawing/2014/main" id="{A8B6F133-6DCC-23A0-BA1A-5F885C955F00}"/>
              </a:ext>
            </a:extLst>
          </p:cNvPr>
          <p:cNvSpPr>
            <a:spLocks noGrp="1"/>
          </p:cNvSpPr>
          <p:nvPr>
            <p:ph type="title"/>
          </p:nvPr>
        </p:nvSpPr>
        <p:spPr>
          <a:xfrm>
            <a:off x="1293813" y="381000"/>
            <a:ext cx="9601200" cy="485776"/>
          </a:xfrm>
        </p:spPr>
        <p:txBody>
          <a:bodyPr>
            <a:normAutofit fontScale="90000"/>
          </a:bodyPr>
          <a:lstStyle/>
          <a:p>
            <a:pPr eaLnBrk="1" hangingPunct="1"/>
            <a:r>
              <a:rPr lang="en-GB" altLang="en-US" dirty="0"/>
              <a:t>Treatment</a:t>
            </a:r>
            <a:endParaRPr lang="sr-Latn-CS" altLang="en-US" dirty="0"/>
          </a:p>
        </p:txBody>
      </p:sp>
      <p:sp>
        <p:nvSpPr>
          <p:cNvPr id="136195" name="Slide Number Placeholder 2">
            <a:extLst>
              <a:ext uri="{FF2B5EF4-FFF2-40B4-BE49-F238E27FC236}">
                <a16:creationId xmlns:a16="http://schemas.microsoft.com/office/drawing/2014/main" id="{5E188C97-CAC9-5254-9A09-B253FFB458A4}"/>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BBE49AD-6588-40B5-A12D-77856C1D9951}" type="slidenum">
              <a:rPr lang="en-US" altLang="en-US">
                <a:solidFill>
                  <a:schemeClr val="tx2"/>
                </a:solidFill>
                <a:latin typeface="Gill Sans MT" panose="020B0502020104020203" pitchFamily="34" charset="0"/>
              </a:rPr>
              <a:pPr eaLnBrk="1" hangingPunct="1"/>
              <a:t>108</a:t>
            </a:fld>
            <a:endParaRPr lang="en-US" altLang="en-US">
              <a:solidFill>
                <a:schemeClr val="tx2"/>
              </a:solidFill>
              <a:latin typeface="Gill Sans MT" panose="020B0502020104020203" pitchFamily="34" charset="0"/>
            </a:endParaRPr>
          </a:p>
        </p:txBody>
      </p:sp>
      <p:sp>
        <p:nvSpPr>
          <p:cNvPr id="119812" name="Content Placeholder 3">
            <a:extLst>
              <a:ext uri="{FF2B5EF4-FFF2-40B4-BE49-F238E27FC236}">
                <a16:creationId xmlns:a16="http://schemas.microsoft.com/office/drawing/2014/main" id="{B5FE1C90-805C-3AD0-A525-7411CA79E8FA}"/>
              </a:ext>
            </a:extLst>
          </p:cNvPr>
          <p:cNvSpPr>
            <a:spLocks noGrp="1"/>
          </p:cNvSpPr>
          <p:nvPr>
            <p:ph sz="quarter" idx="1"/>
          </p:nvPr>
        </p:nvSpPr>
        <p:spPr>
          <a:xfrm>
            <a:off x="2208212" y="1219201"/>
            <a:ext cx="8351838" cy="5502276"/>
          </a:xfrm>
        </p:spPr>
        <p:txBody>
          <a:bodyPr>
            <a:normAutofit fontScale="77500" lnSpcReduction="20000"/>
          </a:bodyPr>
          <a:lstStyle/>
          <a:p>
            <a:pPr marL="0" indent="0" eaLnBrk="1" hangingPunct="1">
              <a:buNone/>
            </a:pPr>
            <a:r>
              <a:rPr lang="en-GB" altLang="en-US" sz="2900" dirty="0">
                <a:latin typeface="Cambria" panose="02040503050406030204" pitchFamily="18" charset="0"/>
              </a:rPr>
              <a:t>Immediate treatment</a:t>
            </a:r>
          </a:p>
          <a:p>
            <a:pPr eaLnBrk="1" hangingPunct="1"/>
            <a:r>
              <a:rPr lang="en-GB" altLang="en-US" sz="2900" dirty="0">
                <a:latin typeface="Cambria" panose="02040503050406030204" pitchFamily="18" charset="0"/>
              </a:rPr>
              <a:t>  </a:t>
            </a:r>
            <a:r>
              <a:rPr lang="en-GB" altLang="en-US" sz="2600" dirty="0">
                <a:latin typeface="Cambria" panose="02040503050406030204" pitchFamily="18" charset="0"/>
              </a:rPr>
              <a:t>Bladder : catheter or suprapubic cystostomy</a:t>
            </a:r>
          </a:p>
          <a:p>
            <a:pPr eaLnBrk="1" hangingPunct="1"/>
            <a:r>
              <a:rPr lang="en-GB" altLang="en-US" sz="2600" dirty="0">
                <a:latin typeface="Cambria" panose="02040503050406030204" pitchFamily="18" charset="0"/>
              </a:rPr>
              <a:t>  Ureter: stenting, percutaneous nephrostomy</a:t>
            </a:r>
          </a:p>
          <a:p>
            <a:pPr eaLnBrk="1" hangingPunct="1"/>
            <a:r>
              <a:rPr lang="en-GB" altLang="en-US" sz="2600" dirty="0">
                <a:latin typeface="Cambria" panose="02040503050406030204" pitchFamily="18" charset="0"/>
              </a:rPr>
              <a:t>  Operative </a:t>
            </a:r>
            <a:r>
              <a:rPr lang="en-GB" altLang="en-US" sz="2600" dirty="0" err="1">
                <a:latin typeface="Cambria" panose="02040503050406030204" pitchFamily="18" charset="0"/>
              </a:rPr>
              <a:t>ureterocutaneous</a:t>
            </a:r>
            <a:r>
              <a:rPr lang="en-GB" altLang="en-US" sz="2600" dirty="0">
                <a:latin typeface="Cambria" panose="02040503050406030204" pitchFamily="18" charset="0"/>
              </a:rPr>
              <a:t> ostomy – children</a:t>
            </a:r>
          </a:p>
          <a:p>
            <a:pPr marL="0" indent="0" eaLnBrk="1" hangingPunct="1">
              <a:buNone/>
            </a:pPr>
            <a:endParaRPr lang="en-GB" altLang="en-US" sz="2000" dirty="0">
              <a:latin typeface="Cambria" panose="02040503050406030204" pitchFamily="18" charset="0"/>
            </a:endParaRPr>
          </a:p>
          <a:p>
            <a:pPr eaLnBrk="1" hangingPunct="1"/>
            <a:endParaRPr lang="en-GB" altLang="en-US" dirty="0">
              <a:latin typeface="Cambria" panose="02040503050406030204" pitchFamily="18" charset="0"/>
            </a:endParaRPr>
          </a:p>
          <a:p>
            <a:pPr eaLnBrk="1" hangingPunct="1"/>
            <a:endParaRPr lang="en-GB" altLang="en-US" dirty="0">
              <a:latin typeface="Cambria" panose="02040503050406030204" pitchFamily="18" charset="0"/>
            </a:endParaRPr>
          </a:p>
          <a:p>
            <a:pPr eaLnBrk="1" hangingPunct="1"/>
            <a:endParaRPr lang="en-GB" altLang="en-US" dirty="0">
              <a:latin typeface="Cambria" panose="02040503050406030204" pitchFamily="18" charset="0"/>
            </a:endParaRPr>
          </a:p>
          <a:p>
            <a:pPr eaLnBrk="1" hangingPunct="1"/>
            <a:endParaRPr lang="en-GB" altLang="en-US" dirty="0">
              <a:latin typeface="Cambria" panose="02040503050406030204" pitchFamily="18" charset="0"/>
            </a:endParaRPr>
          </a:p>
          <a:p>
            <a:pPr marL="0" indent="0" eaLnBrk="1" hangingPunct="1">
              <a:buNone/>
            </a:pPr>
            <a:r>
              <a:rPr lang="en-GB" altLang="en-US" sz="2600" dirty="0">
                <a:latin typeface="Cambria" panose="02040503050406030204" pitchFamily="18" charset="0"/>
              </a:rPr>
              <a:t>Treatment of infection</a:t>
            </a:r>
          </a:p>
          <a:p>
            <a:pPr eaLnBrk="1" hangingPunct="1"/>
            <a:r>
              <a:rPr lang="en-GB" altLang="en-US" sz="2600" dirty="0">
                <a:latin typeface="Cambria" panose="02040503050406030204" pitchFamily="18" charset="0"/>
              </a:rPr>
              <a:t>  Surgical - definitive treatment</a:t>
            </a:r>
          </a:p>
          <a:p>
            <a:pPr eaLnBrk="1" hangingPunct="1"/>
            <a:r>
              <a:rPr lang="en-GB" altLang="en-US" sz="2600" dirty="0">
                <a:latin typeface="Cambria" panose="02040503050406030204" pitchFamily="18" charset="0"/>
              </a:rPr>
              <a:t>  Removal of the cause - correction</a:t>
            </a:r>
          </a:p>
          <a:p>
            <a:pPr eaLnBrk="1" hangingPunct="1"/>
            <a:r>
              <a:rPr lang="en-GB" altLang="en-US" sz="2600" dirty="0">
                <a:latin typeface="Cambria" panose="02040503050406030204" pitchFamily="18" charset="0"/>
              </a:rPr>
              <a:t>   Nephrectomy </a:t>
            </a:r>
            <a:endParaRPr lang="sr-Latn-CS" altLang="en-US" sz="2600" dirty="0">
              <a:latin typeface="Cambria" panose="02040503050406030204" pitchFamily="18" charset="0"/>
            </a:endParaRPr>
          </a:p>
        </p:txBody>
      </p:sp>
      <p:pic>
        <p:nvPicPr>
          <p:cNvPr id="119813" name="Picture 6">
            <a:extLst>
              <a:ext uri="{FF2B5EF4-FFF2-40B4-BE49-F238E27FC236}">
                <a16:creationId xmlns:a16="http://schemas.microsoft.com/office/drawing/2014/main" id="{457480FE-1C21-313A-4787-055D471B63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9213" y="2819401"/>
            <a:ext cx="1763713" cy="188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814" name="Picture 7">
            <a:extLst>
              <a:ext uri="{FF2B5EF4-FFF2-40B4-BE49-F238E27FC236}">
                <a16:creationId xmlns:a16="http://schemas.microsoft.com/office/drawing/2014/main" id="{83F1E610-3EA4-CE49-F02C-DCEE4D21401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4212" y="2895601"/>
            <a:ext cx="1836738" cy="182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815" name="Picture 8">
            <a:extLst>
              <a:ext uri="{FF2B5EF4-FFF2-40B4-BE49-F238E27FC236}">
                <a16:creationId xmlns:a16="http://schemas.microsoft.com/office/drawing/2014/main" id="{ED258DE4-AECD-67AA-CC7B-E80E9B40BAA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5412" y="2895601"/>
            <a:ext cx="2052638"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816" name="Picture 9" descr="cow234arr">
            <a:hlinkClick r:id="rId6"/>
            <a:extLst>
              <a:ext uri="{FF2B5EF4-FFF2-40B4-BE49-F238E27FC236}">
                <a16:creationId xmlns:a16="http://schemas.microsoft.com/office/drawing/2014/main" id="{C2DDD562-9A41-E6E8-691B-09FCBF5AAF7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72488" y="2819400"/>
            <a:ext cx="1584325" cy="193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817" name="Picture 11" descr="gr5">
            <a:extLst>
              <a:ext uri="{FF2B5EF4-FFF2-40B4-BE49-F238E27FC236}">
                <a16:creationId xmlns:a16="http://schemas.microsoft.com/office/drawing/2014/main" id="{1386BF5F-0BE3-9F71-CF25-706BB5771A6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66013" y="4800600"/>
            <a:ext cx="2627313"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605D6-412A-498E-C47F-6A9335B18850}"/>
              </a:ext>
            </a:extLst>
          </p:cNvPr>
          <p:cNvSpPr>
            <a:spLocks noGrp="1"/>
          </p:cNvSpPr>
          <p:nvPr>
            <p:ph type="title"/>
          </p:nvPr>
        </p:nvSpPr>
        <p:spPr>
          <a:xfrm>
            <a:off x="684212" y="3429000"/>
            <a:ext cx="7545388" cy="1066800"/>
          </a:xfrm>
        </p:spPr>
        <p:txBody>
          <a:bodyPr>
            <a:normAutofit fontScale="90000"/>
          </a:bodyPr>
          <a:lstStyle/>
          <a:p>
            <a:pPr>
              <a:defRPr/>
            </a:pPr>
            <a:r>
              <a:rPr lang="en-GB" sz="4000" dirty="0"/>
              <a:t>Prostate adenoma</a:t>
            </a:r>
            <a:br>
              <a:rPr lang="en-GB" sz="4000" dirty="0"/>
            </a:br>
            <a:r>
              <a:rPr lang="en-GB" sz="4000" dirty="0"/>
              <a:t>Benign prostate hyperplasia</a:t>
            </a:r>
            <a:br>
              <a:rPr lang="en-GB" sz="4000" dirty="0"/>
            </a:br>
            <a:r>
              <a:rPr lang="en-GB" sz="4000" dirty="0"/>
              <a:t>Benign prostate enlargement</a:t>
            </a:r>
            <a:br>
              <a:rPr lang="en-GB" sz="4000" dirty="0"/>
            </a:br>
            <a:r>
              <a:rPr lang="en-GB" sz="4000" dirty="0"/>
              <a:t>Benign prostatic obstruction</a:t>
            </a:r>
          </a:p>
        </p:txBody>
      </p:sp>
      <p:sp>
        <p:nvSpPr>
          <p:cNvPr id="137219" name="Slide Number Placeholder 5">
            <a:extLst>
              <a:ext uri="{FF2B5EF4-FFF2-40B4-BE49-F238E27FC236}">
                <a16:creationId xmlns:a16="http://schemas.microsoft.com/office/drawing/2014/main" id="{E7096E59-7863-620F-A8E5-95F3CD2D6EC7}"/>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C99B158-4EB2-4777-9FBF-79274A648840}" type="slidenum">
              <a:rPr lang="en-US" altLang="en-US">
                <a:solidFill>
                  <a:schemeClr val="tx2"/>
                </a:solidFill>
                <a:latin typeface="Gill Sans MT" panose="020B0502020104020203" pitchFamily="34" charset="0"/>
              </a:rPr>
              <a:pPr eaLnBrk="1" hangingPunct="1"/>
              <a:t>109</a:t>
            </a:fld>
            <a:endParaRPr lang="en-US" altLang="en-US">
              <a:solidFill>
                <a:schemeClr val="tx2"/>
              </a:solidFill>
              <a:latin typeface="Gill Sans MT" panose="020B0502020104020203" pitchFamily="34" charset="0"/>
            </a:endParaRPr>
          </a:p>
        </p:txBody>
      </p:sp>
      <p:pic>
        <p:nvPicPr>
          <p:cNvPr id="120836" name="Picture 12" descr="C:\WINDOWS\Desktop\jpegs\bladderprostate.jpg">
            <a:extLst>
              <a:ext uri="{FF2B5EF4-FFF2-40B4-BE49-F238E27FC236}">
                <a16:creationId xmlns:a16="http://schemas.microsoft.com/office/drawing/2014/main" id="{5F500E76-65F9-6DC5-AA72-0CE3BE7137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9194" y="2286000"/>
            <a:ext cx="2663825"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37" name="Picture 33" descr="C:\WINDOWS\Desktop\jpegs\prostate.jpg">
            <a:extLst>
              <a:ext uri="{FF2B5EF4-FFF2-40B4-BE49-F238E27FC236}">
                <a16:creationId xmlns:a16="http://schemas.microsoft.com/office/drawing/2014/main" id="{350304F8-33D1-2665-42E7-EEFF6281FD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61612" y="2209800"/>
            <a:ext cx="1728788" cy="240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1B321805-22AE-402A-A7FE-AC26EF5942A8}"/>
              </a:ext>
            </a:extLst>
          </p:cNvPr>
          <p:cNvSpPr>
            <a:spLocks noGrp="1"/>
          </p:cNvSpPr>
          <p:nvPr>
            <p:ph type="title"/>
          </p:nvPr>
        </p:nvSpPr>
        <p:spPr>
          <a:xfrm>
            <a:off x="1293812" y="209219"/>
            <a:ext cx="9601200" cy="631826"/>
          </a:xfrm>
        </p:spPr>
        <p:txBody>
          <a:bodyPr/>
          <a:lstStyle/>
          <a:p>
            <a:pPr eaLnBrk="1" hangingPunct="1"/>
            <a:r>
              <a:rPr lang="en-GB" altLang="en-US" b="1" spc="600" dirty="0">
                <a:effectLst>
                  <a:outerShdw blurRad="38100" dist="38100" dir="2700000" algn="tl">
                    <a:srgbClr val="000000">
                      <a:alpha val="43137"/>
                    </a:srgbClr>
                  </a:outerShdw>
                </a:effectLst>
              </a:rPr>
              <a:t> Causes of </a:t>
            </a:r>
            <a:r>
              <a:rPr lang="en-GB" altLang="en-US" b="1" spc="600" dirty="0" err="1">
                <a:effectLst>
                  <a:outerShdw blurRad="38100" dist="38100" dir="2700000" algn="tl">
                    <a:srgbClr val="000000">
                      <a:alpha val="43137"/>
                    </a:srgbClr>
                  </a:outerShdw>
                </a:effectLst>
              </a:rPr>
              <a:t>hematuria</a:t>
            </a:r>
            <a:endParaRPr lang="sr-Latn-CS" altLang="en-US" b="1" spc="600" dirty="0">
              <a:effectLst>
                <a:outerShdw blurRad="38100" dist="38100" dir="2700000" algn="tl">
                  <a:srgbClr val="000000">
                    <a:alpha val="43137"/>
                  </a:srgbClr>
                </a:outerShdw>
              </a:effectLst>
            </a:endParaRPr>
          </a:p>
        </p:txBody>
      </p:sp>
      <p:sp>
        <p:nvSpPr>
          <p:cNvPr id="20483" name="Slide Number Placeholder 5">
            <a:extLst>
              <a:ext uri="{FF2B5EF4-FFF2-40B4-BE49-F238E27FC236}">
                <a16:creationId xmlns:a16="http://schemas.microsoft.com/office/drawing/2014/main" id="{AC689B6A-52ED-A6F0-960A-2055EA3020DC}"/>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35E6D77-D235-450F-93F5-45F5539875F3}" type="slidenum">
              <a:rPr lang="en-US" altLang="en-US">
                <a:solidFill>
                  <a:schemeClr val="tx2"/>
                </a:solidFill>
                <a:latin typeface="Gill Sans MT" panose="020B0502020104020203" pitchFamily="34" charset="0"/>
              </a:rPr>
              <a:pPr eaLnBrk="1" hangingPunct="1"/>
              <a:t>11</a:t>
            </a:fld>
            <a:endParaRPr lang="en-US" altLang="en-US">
              <a:solidFill>
                <a:schemeClr val="tx2"/>
              </a:solidFill>
              <a:latin typeface="Gill Sans MT" panose="020B0502020104020203" pitchFamily="34" charset="0"/>
            </a:endParaRPr>
          </a:p>
        </p:txBody>
      </p:sp>
      <p:sp>
        <p:nvSpPr>
          <p:cNvPr id="20484" name="Content Placeholder 2">
            <a:extLst>
              <a:ext uri="{FF2B5EF4-FFF2-40B4-BE49-F238E27FC236}">
                <a16:creationId xmlns:a16="http://schemas.microsoft.com/office/drawing/2014/main" id="{B63EFBE6-BE7C-95C0-B620-C8456448A91E}"/>
              </a:ext>
            </a:extLst>
          </p:cNvPr>
          <p:cNvSpPr>
            <a:spLocks noGrp="1"/>
          </p:cNvSpPr>
          <p:nvPr>
            <p:ph sz="quarter" idx="1"/>
          </p:nvPr>
        </p:nvSpPr>
        <p:spPr>
          <a:xfrm>
            <a:off x="1827212" y="1219201"/>
            <a:ext cx="4679950" cy="4937125"/>
          </a:xfrm>
        </p:spPr>
        <p:txBody>
          <a:bodyPr>
            <a:normAutofit fontScale="92500" lnSpcReduction="10000"/>
          </a:bodyPr>
          <a:lstStyle/>
          <a:p>
            <a:pPr marL="342900" indent="-342900"/>
            <a:r>
              <a:rPr lang="en-GB" altLang="en-US" b="1" dirty="0"/>
              <a:t>Kidney, ureter, bladder        </a:t>
            </a:r>
          </a:p>
          <a:p>
            <a:pPr marL="342900" indent="-342900" eaLnBrk="1" hangingPunct="1">
              <a:buFont typeface="Wingdings" panose="05000000000000000000" pitchFamily="2" charset="2"/>
              <a:buChar char="ü"/>
            </a:pPr>
            <a:r>
              <a:rPr lang="en-GB" altLang="en-US" dirty="0"/>
              <a:t>      </a:t>
            </a:r>
            <a:r>
              <a:rPr lang="en-GB" altLang="en-US" dirty="0" err="1"/>
              <a:t>Tumor</a:t>
            </a:r>
            <a:r>
              <a:rPr lang="en-GB" altLang="en-US" dirty="0"/>
              <a:t> </a:t>
            </a:r>
          </a:p>
          <a:p>
            <a:pPr marL="342900" indent="-342900" eaLnBrk="1" hangingPunct="1">
              <a:buFont typeface="Wingdings" panose="05000000000000000000" pitchFamily="2" charset="2"/>
              <a:buChar char="ü"/>
            </a:pPr>
            <a:r>
              <a:rPr lang="en-GB" altLang="en-US" dirty="0"/>
              <a:t>      </a:t>
            </a:r>
            <a:r>
              <a:rPr lang="en-GB" altLang="en-US" dirty="0" err="1"/>
              <a:t>Calculosis</a:t>
            </a:r>
            <a:r>
              <a:rPr lang="en-GB" altLang="en-US" dirty="0"/>
              <a:t>   </a:t>
            </a:r>
          </a:p>
          <a:p>
            <a:pPr marL="342900" indent="-342900" eaLnBrk="1" hangingPunct="1">
              <a:buFont typeface="Wingdings" panose="05000000000000000000" pitchFamily="2" charset="2"/>
              <a:buChar char="ü"/>
            </a:pPr>
            <a:r>
              <a:rPr lang="en-GB" altLang="en-US" dirty="0"/>
              <a:t>      Injuries   </a:t>
            </a:r>
          </a:p>
          <a:p>
            <a:pPr marL="342900" indent="-342900" eaLnBrk="1" hangingPunct="1">
              <a:buFont typeface="Wingdings" panose="05000000000000000000" pitchFamily="2" charset="2"/>
              <a:buChar char="ü"/>
            </a:pPr>
            <a:r>
              <a:rPr lang="en-GB" altLang="en-US" dirty="0"/>
              <a:t>      Infection   </a:t>
            </a:r>
          </a:p>
          <a:p>
            <a:pPr marL="0" indent="0" eaLnBrk="1" hangingPunct="1">
              <a:buNone/>
            </a:pPr>
            <a:r>
              <a:rPr lang="en-GB" altLang="en-US" dirty="0"/>
              <a:t>          non-specific, specific   </a:t>
            </a:r>
          </a:p>
          <a:p>
            <a:pPr marL="342900" indent="-342900"/>
            <a:r>
              <a:rPr lang="en-GB" altLang="en-US" dirty="0"/>
              <a:t>  </a:t>
            </a:r>
            <a:r>
              <a:rPr lang="en-GB" altLang="en-US" b="1" dirty="0"/>
              <a:t>Adenoma , prostate cancer  </a:t>
            </a:r>
          </a:p>
          <a:p>
            <a:pPr marL="342900" indent="-342900"/>
            <a:r>
              <a:rPr lang="en-GB" altLang="en-US" b="1" dirty="0"/>
              <a:t>  Glomerulonephritis (Ig A)</a:t>
            </a:r>
          </a:p>
          <a:p>
            <a:pPr marL="342900" indent="-342900"/>
            <a:r>
              <a:rPr lang="en-GB" altLang="en-US" b="1" dirty="0"/>
              <a:t>  Coagulation disorder</a:t>
            </a:r>
          </a:p>
          <a:p>
            <a:pPr marL="342900" indent="-342900"/>
            <a:r>
              <a:rPr lang="en-GB" altLang="en-US" b="1" dirty="0"/>
              <a:t>  Crystalluria</a:t>
            </a:r>
          </a:p>
        </p:txBody>
      </p:sp>
      <p:sp>
        <p:nvSpPr>
          <p:cNvPr id="20485" name="Content Placeholder 3">
            <a:extLst>
              <a:ext uri="{FF2B5EF4-FFF2-40B4-BE49-F238E27FC236}">
                <a16:creationId xmlns:a16="http://schemas.microsoft.com/office/drawing/2014/main" id="{C6AAF491-BD4A-1041-7BD4-C97948CCF379}"/>
              </a:ext>
            </a:extLst>
          </p:cNvPr>
          <p:cNvSpPr>
            <a:spLocks noGrp="1"/>
          </p:cNvSpPr>
          <p:nvPr>
            <p:ph sz="quarter" idx="2"/>
          </p:nvPr>
        </p:nvSpPr>
        <p:spPr>
          <a:xfrm>
            <a:off x="6627812" y="1219201"/>
            <a:ext cx="4464050" cy="4937125"/>
          </a:xfrm>
        </p:spPr>
        <p:txBody>
          <a:bodyPr>
            <a:normAutofit fontScale="92500" lnSpcReduction="10000"/>
          </a:bodyPr>
          <a:lstStyle/>
          <a:p>
            <a:pPr marL="0" indent="0" eaLnBrk="1" hangingPunct="1">
              <a:buNone/>
            </a:pPr>
            <a:r>
              <a:rPr lang="en-GB" altLang="en-US" b="1" dirty="0"/>
              <a:t>Differential  diagnosis </a:t>
            </a:r>
          </a:p>
          <a:p>
            <a:pPr eaLnBrk="1" hangingPunct="1">
              <a:buFont typeface="Wingdings" panose="05000000000000000000" pitchFamily="2" charset="2"/>
              <a:buChar char="ü"/>
            </a:pPr>
            <a:r>
              <a:rPr lang="en-GB" altLang="en-US" dirty="0"/>
              <a:t>Urethrorrhagia </a:t>
            </a:r>
          </a:p>
          <a:p>
            <a:pPr eaLnBrk="1" hangingPunct="1">
              <a:buFont typeface="Wingdings" panose="05000000000000000000" pitchFamily="2" charset="2"/>
              <a:buChar char="ü"/>
            </a:pPr>
            <a:r>
              <a:rPr lang="en-GB" altLang="en-US" dirty="0" err="1"/>
              <a:t>Hemoglobinuria</a:t>
            </a:r>
            <a:r>
              <a:rPr lang="en-GB" altLang="en-US" dirty="0"/>
              <a:t> </a:t>
            </a:r>
          </a:p>
          <a:p>
            <a:pPr eaLnBrk="1" hangingPunct="1">
              <a:buFont typeface="Wingdings" panose="05000000000000000000" pitchFamily="2" charset="2"/>
              <a:buChar char="ü"/>
            </a:pPr>
            <a:r>
              <a:rPr lang="en-GB" altLang="en-US" dirty="0"/>
              <a:t>Uraturia </a:t>
            </a:r>
          </a:p>
          <a:p>
            <a:pPr eaLnBrk="1" hangingPunct="1">
              <a:buFont typeface="Wingdings" panose="05000000000000000000" pitchFamily="2" charset="2"/>
              <a:buChar char="ü"/>
            </a:pPr>
            <a:r>
              <a:rPr lang="en-GB" altLang="en-US" dirty="0"/>
              <a:t>Medicines (</a:t>
            </a:r>
            <a:r>
              <a:rPr lang="en-GB" altLang="en-US" dirty="0" err="1"/>
              <a:t>pyridium</a:t>
            </a:r>
            <a:r>
              <a:rPr lang="en-GB" altLang="en-US" dirty="0"/>
              <a:t>, for TB) </a:t>
            </a:r>
          </a:p>
          <a:p>
            <a:pPr eaLnBrk="1" hangingPunct="1">
              <a:buFont typeface="Wingdings" panose="05000000000000000000" pitchFamily="2" charset="2"/>
              <a:buChar char="ü"/>
            </a:pPr>
            <a:r>
              <a:rPr lang="en-GB" altLang="en-US" dirty="0"/>
              <a:t>Beetroot</a:t>
            </a:r>
          </a:p>
        </p:txBody>
      </p:sp>
      <p:pic>
        <p:nvPicPr>
          <p:cNvPr id="20486" name="Picture 7" descr="http://www.saddleback.edu/alfa/n172/images/Hematuria.jpg">
            <a:extLst>
              <a:ext uri="{FF2B5EF4-FFF2-40B4-BE49-F238E27FC236}">
                <a16:creationId xmlns:a16="http://schemas.microsoft.com/office/drawing/2014/main" id="{75AAEDF9-3503-3B72-3B0D-F5372CC6F8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1413" y="4114801"/>
            <a:ext cx="1152525" cy="190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a:extLst>
              <a:ext uri="{FF2B5EF4-FFF2-40B4-BE49-F238E27FC236}">
                <a16:creationId xmlns:a16="http://schemas.microsoft.com/office/drawing/2014/main" id="{64A48B25-ED54-356C-36E1-B00EBCC1904E}"/>
              </a:ext>
            </a:extLst>
          </p:cNvPr>
          <p:cNvSpPr>
            <a:spLocks noGrp="1"/>
          </p:cNvSpPr>
          <p:nvPr>
            <p:ph type="title"/>
          </p:nvPr>
        </p:nvSpPr>
        <p:spPr>
          <a:xfrm>
            <a:off x="2135187" y="228600"/>
            <a:ext cx="8153400" cy="990600"/>
          </a:xfrm>
        </p:spPr>
        <p:txBody>
          <a:bodyPr/>
          <a:lstStyle/>
          <a:p>
            <a:pPr eaLnBrk="1" hangingPunct="1"/>
            <a:r>
              <a:rPr lang="en-GB" altLang="en-US"/>
              <a:t>Anatomy of the prostate</a:t>
            </a:r>
            <a:endParaRPr lang="sr-Latn-CS" altLang="en-US" dirty="0"/>
          </a:p>
        </p:txBody>
      </p:sp>
      <p:sp>
        <p:nvSpPr>
          <p:cNvPr id="138243" name="Slide Number Placeholder 6">
            <a:extLst>
              <a:ext uri="{FF2B5EF4-FFF2-40B4-BE49-F238E27FC236}">
                <a16:creationId xmlns:a16="http://schemas.microsoft.com/office/drawing/2014/main" id="{D5C01F7F-F326-D96C-34A3-FF4A24C43F56}"/>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8AE245E-41F3-4A22-B778-DB0BFF9E103A}" type="slidenum">
              <a:rPr lang="en-US" altLang="en-US">
                <a:solidFill>
                  <a:schemeClr val="tx2"/>
                </a:solidFill>
                <a:latin typeface="Gill Sans MT" panose="020B0502020104020203" pitchFamily="34" charset="0"/>
              </a:rPr>
              <a:pPr eaLnBrk="1" hangingPunct="1"/>
              <a:t>110</a:t>
            </a:fld>
            <a:endParaRPr lang="en-US" altLang="en-US">
              <a:solidFill>
                <a:schemeClr val="tx2"/>
              </a:solidFill>
              <a:latin typeface="Gill Sans MT" panose="020B0502020104020203" pitchFamily="34" charset="0"/>
            </a:endParaRPr>
          </a:p>
        </p:txBody>
      </p:sp>
      <p:sp>
        <p:nvSpPr>
          <p:cNvPr id="3" name="Content Placeholder 2">
            <a:extLst>
              <a:ext uri="{FF2B5EF4-FFF2-40B4-BE49-F238E27FC236}">
                <a16:creationId xmlns:a16="http://schemas.microsoft.com/office/drawing/2014/main" id="{D1FC33EC-624F-73A9-2C30-4595F3801F23}"/>
              </a:ext>
            </a:extLst>
          </p:cNvPr>
          <p:cNvSpPr>
            <a:spLocks noGrp="1"/>
          </p:cNvSpPr>
          <p:nvPr>
            <p:ph sz="quarter" idx="1"/>
          </p:nvPr>
        </p:nvSpPr>
        <p:spPr>
          <a:xfrm>
            <a:off x="1979612" y="1600201"/>
            <a:ext cx="7010400" cy="4525963"/>
          </a:xfrm>
        </p:spPr>
        <p:txBody>
          <a:bodyPr>
            <a:normAutofit/>
          </a:bodyPr>
          <a:lstStyle/>
          <a:p>
            <a:pPr marL="320040" indent="-320040">
              <a:buClr>
                <a:schemeClr val="accent2"/>
              </a:buClr>
              <a:buFont typeface="Wingdings 3" panose="05040102010807070707" pitchFamily="18" charset="2"/>
              <a:buChar char="}"/>
              <a:defRPr/>
            </a:pPr>
            <a:r>
              <a:rPr lang="en-GB" dirty="0">
                <a:latin typeface="Cambria" pitchFamily="18" charset="0"/>
              </a:rPr>
              <a:t>Fibromuscular , glandular organ, the internal genital organ of men</a:t>
            </a:r>
          </a:p>
          <a:p>
            <a:pPr marL="320040" indent="-320040">
              <a:buClr>
                <a:schemeClr val="accent2"/>
              </a:buClr>
              <a:buFont typeface="Wingdings 3" panose="05040102010807070707" pitchFamily="18" charset="2"/>
              <a:buChar char="}"/>
              <a:defRPr/>
            </a:pPr>
            <a:endParaRPr lang="en-GB" dirty="0">
              <a:latin typeface="Cambria" pitchFamily="18" charset="0"/>
            </a:endParaRPr>
          </a:p>
          <a:p>
            <a:pPr marL="320040" indent="-320040">
              <a:buClr>
                <a:schemeClr val="accent2"/>
              </a:buClr>
              <a:buFont typeface="Wingdings 3" panose="05040102010807070707" pitchFamily="18" charset="2"/>
              <a:buChar char="}"/>
              <a:defRPr/>
            </a:pPr>
            <a:r>
              <a:rPr lang="en-GB" dirty="0">
                <a:latin typeface="Cambria" pitchFamily="18" charset="0"/>
              </a:rPr>
              <a:t>  30 -50 </a:t>
            </a:r>
            <a:r>
              <a:rPr lang="en-GB" dirty="0" err="1">
                <a:latin typeface="Cambria" pitchFamily="18" charset="0"/>
              </a:rPr>
              <a:t>tubuloalveolar</a:t>
            </a:r>
            <a:r>
              <a:rPr lang="en-GB" dirty="0">
                <a:latin typeface="Cambria" pitchFamily="18" charset="0"/>
              </a:rPr>
              <a:t> glands</a:t>
            </a:r>
          </a:p>
          <a:p>
            <a:pPr marL="320040" indent="-320040">
              <a:buClr>
                <a:schemeClr val="accent2"/>
              </a:buClr>
              <a:buFont typeface="Wingdings 3" panose="05040102010807070707" pitchFamily="18" charset="2"/>
              <a:buChar char="}"/>
              <a:defRPr/>
            </a:pPr>
            <a:endParaRPr lang="en-GB" dirty="0">
              <a:latin typeface="Cambria" pitchFamily="18" charset="0"/>
            </a:endParaRPr>
          </a:p>
          <a:p>
            <a:pPr marL="320040" indent="-320040">
              <a:buClr>
                <a:schemeClr val="accent2"/>
              </a:buClr>
              <a:buFont typeface="Wingdings 3" panose="05040102010807070707" pitchFamily="18" charset="2"/>
              <a:buChar char="}"/>
              <a:defRPr/>
            </a:pPr>
            <a:r>
              <a:rPr lang="en-GB" dirty="0">
                <a:latin typeface="Cambria" pitchFamily="18" charset="0"/>
              </a:rPr>
              <a:t>  Produces alkaline fluid - 35% of sperm</a:t>
            </a:r>
          </a:p>
          <a:p>
            <a:pPr marL="320040" indent="-320040">
              <a:buClr>
                <a:schemeClr val="accent2"/>
              </a:buClr>
              <a:buFont typeface="Wingdings 3" panose="05040102010807070707" pitchFamily="18" charset="2"/>
              <a:buChar char="}"/>
              <a:defRPr/>
            </a:pPr>
            <a:r>
              <a:rPr lang="en-GB" dirty="0">
                <a:latin typeface="Cambria" pitchFamily="18" charset="0"/>
              </a:rPr>
              <a:t>  neutralizes acidic vaginal secretion</a:t>
            </a:r>
          </a:p>
          <a:p>
            <a:pPr marL="320040" indent="-320040">
              <a:buClr>
                <a:schemeClr val="accent2"/>
              </a:buClr>
              <a:buFont typeface="Wingdings 3" panose="05040102010807070707" pitchFamily="18" charset="2"/>
              <a:buChar char="}"/>
              <a:defRPr/>
            </a:pPr>
            <a:r>
              <a:rPr lang="en-GB" dirty="0">
                <a:latin typeface="Cambria" pitchFamily="18" charset="0"/>
              </a:rPr>
              <a:t>  provides nutritional substances for   spermatozoids</a:t>
            </a:r>
          </a:p>
        </p:txBody>
      </p:sp>
      <p:pic>
        <p:nvPicPr>
          <p:cNvPr id="121861" name="Picture 4" descr="http://www.davidoffmd.com/media/42707b03b45b050prb02.8s.jpg">
            <a:extLst>
              <a:ext uri="{FF2B5EF4-FFF2-40B4-BE49-F238E27FC236}">
                <a16:creationId xmlns:a16="http://schemas.microsoft.com/office/drawing/2014/main" id="{37820848-10FB-DF30-A51A-1333E1D5D61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2036" t="5852" r="4343" b="6374"/>
          <a:stretch>
            <a:fillRect/>
          </a:stretch>
        </p:blipFill>
        <p:spPr bwMode="auto">
          <a:xfrm>
            <a:off x="8645002" y="4112000"/>
            <a:ext cx="2160587" cy="211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2" name="Picture 7" descr="mhtml:file://D:\BPH\Chapter%209_%20Benign%20Prostate%20Disorders.mht!http://www.endotext.org/male/male9/male9_clip_image006_0000.jpg">
            <a:extLst>
              <a:ext uri="{FF2B5EF4-FFF2-40B4-BE49-F238E27FC236}">
                <a16:creationId xmlns:a16="http://schemas.microsoft.com/office/drawing/2014/main" id="{00C2C0E6-68DD-DB07-06E0-C0E6B266D72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50136"/>
          <a:stretch>
            <a:fillRect/>
          </a:stretch>
        </p:blipFill>
        <p:spPr bwMode="auto">
          <a:xfrm>
            <a:off x="8555309" y="1501402"/>
            <a:ext cx="2339975"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D4307C0B-D3B5-59E9-F161-78D064D78994}"/>
              </a:ext>
            </a:extLst>
          </p:cNvPr>
          <p:cNvSpPr>
            <a:spLocks noGrp="1"/>
          </p:cNvSpPr>
          <p:nvPr>
            <p:ph type="title"/>
          </p:nvPr>
        </p:nvSpPr>
        <p:spPr>
          <a:xfrm>
            <a:off x="2135187" y="228600"/>
            <a:ext cx="8172450" cy="990600"/>
          </a:xfrm>
        </p:spPr>
        <p:txBody>
          <a:bodyPr>
            <a:normAutofit fontScale="90000"/>
          </a:bodyPr>
          <a:lstStyle/>
          <a:p>
            <a:pPr>
              <a:defRPr/>
            </a:pPr>
            <a:r>
              <a:rPr lang="en-GB"/>
              <a:t>Mc-Neal's zonal anatomy of the prostate</a:t>
            </a:r>
            <a:endParaRPr lang="sr-Latn-CS" dirty="0"/>
          </a:p>
        </p:txBody>
      </p:sp>
      <p:sp>
        <p:nvSpPr>
          <p:cNvPr id="139267" name="Slide Number Placeholder 5">
            <a:extLst>
              <a:ext uri="{FF2B5EF4-FFF2-40B4-BE49-F238E27FC236}">
                <a16:creationId xmlns:a16="http://schemas.microsoft.com/office/drawing/2014/main" id="{41135237-AFA2-2CF2-F1CB-9B8A644A3C9B}"/>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12EA14E-8DC3-436F-9F77-186CAE62E5B7}" type="slidenum">
              <a:rPr lang="en-US" altLang="en-US">
                <a:solidFill>
                  <a:schemeClr val="tx2"/>
                </a:solidFill>
                <a:latin typeface="Gill Sans MT" panose="020B0502020104020203" pitchFamily="34" charset="0"/>
              </a:rPr>
              <a:pPr eaLnBrk="1" hangingPunct="1"/>
              <a:t>111</a:t>
            </a:fld>
            <a:endParaRPr lang="en-US" altLang="en-US">
              <a:solidFill>
                <a:schemeClr val="tx2"/>
              </a:solidFill>
              <a:latin typeface="Gill Sans MT" panose="020B0502020104020203" pitchFamily="34" charset="0"/>
            </a:endParaRPr>
          </a:p>
        </p:txBody>
      </p:sp>
      <p:pic>
        <p:nvPicPr>
          <p:cNvPr id="122885" name="Picture 1">
            <a:extLst>
              <a:ext uri="{FF2B5EF4-FFF2-40B4-BE49-F238E27FC236}">
                <a16:creationId xmlns:a16="http://schemas.microsoft.com/office/drawing/2014/main" id="{203D61AC-63A1-21CA-7D6D-D0ABAC4517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0176" y="1676400"/>
            <a:ext cx="6848475"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886" name="Rectangle 6">
            <a:extLst>
              <a:ext uri="{FF2B5EF4-FFF2-40B4-BE49-F238E27FC236}">
                <a16:creationId xmlns:a16="http://schemas.microsoft.com/office/drawing/2014/main" id="{8F3EE240-4B1D-7854-EA75-DF19C49DA552}"/>
              </a:ext>
            </a:extLst>
          </p:cNvPr>
          <p:cNvSpPr>
            <a:spLocks noChangeArrowheads="1"/>
          </p:cNvSpPr>
          <p:nvPr/>
        </p:nvSpPr>
        <p:spPr bwMode="auto">
          <a:xfrm>
            <a:off x="2284412" y="5606764"/>
            <a:ext cx="74014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b="1">
                <a:latin typeface="Gill Sans MT" panose="020B0502020104020203" pitchFamily="34" charset="0"/>
              </a:rPr>
              <a:t>1= Peripheral zone, 2= Central zone, 3= Transitional zone,</a:t>
            </a:r>
          </a:p>
          <a:p>
            <a:r>
              <a:rPr lang="en-US" altLang="en-US" sz="1600" b="1">
                <a:latin typeface="Gill Sans MT" panose="020B0502020104020203" pitchFamily="34" charset="0"/>
              </a:rPr>
              <a:t>4=Anterior fibromuscular zone. B= Bladder, U= Urethra, SV= Seminal sac</a:t>
            </a:r>
            <a:endParaRPr lang="en-US" altLang="en-US" sz="1600" b="1" dirty="0">
              <a:latin typeface="Gill Sans MT" panose="020B0502020104020203" pitchFamily="34" charset="0"/>
            </a:endParaRPr>
          </a:p>
        </p:txBody>
      </p:sp>
      <p:sp>
        <p:nvSpPr>
          <p:cNvPr id="122887" name="Rectangle 6">
            <a:extLst>
              <a:ext uri="{FF2B5EF4-FFF2-40B4-BE49-F238E27FC236}">
                <a16:creationId xmlns:a16="http://schemas.microsoft.com/office/drawing/2014/main" id="{4D4249DA-84F8-13EB-9DA1-7849253EB23B}"/>
              </a:ext>
            </a:extLst>
          </p:cNvPr>
          <p:cNvSpPr>
            <a:spLocks noChangeArrowheads="1"/>
          </p:cNvSpPr>
          <p:nvPr/>
        </p:nvSpPr>
        <p:spPr bwMode="auto">
          <a:xfrm>
            <a:off x="7542213" y="4648200"/>
            <a:ext cx="646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CS" altLang="en-US"/>
              <a:t>70%</a:t>
            </a:r>
            <a:endParaRPr lang="en-US" altLang="en-US"/>
          </a:p>
        </p:txBody>
      </p:sp>
      <p:sp>
        <p:nvSpPr>
          <p:cNvPr id="122888" name="Rectangle 7">
            <a:extLst>
              <a:ext uri="{FF2B5EF4-FFF2-40B4-BE49-F238E27FC236}">
                <a16:creationId xmlns:a16="http://schemas.microsoft.com/office/drawing/2014/main" id="{3BB232B6-71A8-02A1-39E5-84D4D1289FA9}"/>
              </a:ext>
            </a:extLst>
          </p:cNvPr>
          <p:cNvSpPr>
            <a:spLocks noChangeArrowheads="1"/>
          </p:cNvSpPr>
          <p:nvPr/>
        </p:nvSpPr>
        <p:spPr bwMode="auto">
          <a:xfrm>
            <a:off x="4875213" y="4114800"/>
            <a:ext cx="646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CS" altLang="en-US"/>
              <a:t>25%</a:t>
            </a:r>
            <a:endParaRPr lang="en-US" altLang="en-US"/>
          </a:p>
        </p:txBody>
      </p:sp>
      <p:sp>
        <p:nvSpPr>
          <p:cNvPr id="122889" name="Rectangle 8">
            <a:extLst>
              <a:ext uri="{FF2B5EF4-FFF2-40B4-BE49-F238E27FC236}">
                <a16:creationId xmlns:a16="http://schemas.microsoft.com/office/drawing/2014/main" id="{E3F6B504-4735-77E8-B04F-ABB09E4F35D6}"/>
              </a:ext>
            </a:extLst>
          </p:cNvPr>
          <p:cNvSpPr>
            <a:spLocks noChangeArrowheads="1"/>
          </p:cNvSpPr>
          <p:nvPr/>
        </p:nvSpPr>
        <p:spPr bwMode="auto">
          <a:xfrm>
            <a:off x="5942013" y="2895600"/>
            <a:ext cx="517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CS" altLang="en-US"/>
              <a:t>5%</a:t>
            </a:r>
            <a:endParaRPr lang="en-US"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a:extLst>
              <a:ext uri="{FF2B5EF4-FFF2-40B4-BE49-F238E27FC236}">
                <a16:creationId xmlns:a16="http://schemas.microsoft.com/office/drawing/2014/main" id="{03DC973F-5F6C-2C3A-7364-2FE60E616973}"/>
              </a:ext>
            </a:extLst>
          </p:cNvPr>
          <p:cNvSpPr>
            <a:spLocks noGrp="1"/>
          </p:cNvSpPr>
          <p:nvPr>
            <p:ph type="title"/>
          </p:nvPr>
        </p:nvSpPr>
        <p:spPr>
          <a:xfrm>
            <a:off x="2135187" y="228600"/>
            <a:ext cx="8153400" cy="990600"/>
          </a:xfrm>
        </p:spPr>
        <p:txBody>
          <a:bodyPr/>
          <a:lstStyle/>
          <a:p>
            <a:pPr eaLnBrk="1" hangingPunct="1"/>
            <a:r>
              <a:rPr lang="en-GB" altLang="en-US"/>
              <a:t>Epidemiology of BPH</a:t>
            </a:r>
            <a:endParaRPr lang="sr-Latn-CS" altLang="en-US"/>
          </a:p>
        </p:txBody>
      </p:sp>
      <p:sp>
        <p:nvSpPr>
          <p:cNvPr id="141315" name="Slide Number Placeholder 6">
            <a:extLst>
              <a:ext uri="{FF2B5EF4-FFF2-40B4-BE49-F238E27FC236}">
                <a16:creationId xmlns:a16="http://schemas.microsoft.com/office/drawing/2014/main" id="{EE23D0B8-763F-D7B1-CD59-DC4A24E84536}"/>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3E6CC46-E95E-412C-B809-1FC1A420C77F}" type="slidenum">
              <a:rPr lang="en-US" altLang="en-US">
                <a:solidFill>
                  <a:schemeClr val="tx2"/>
                </a:solidFill>
                <a:latin typeface="Gill Sans MT" panose="020B0502020104020203" pitchFamily="34" charset="0"/>
              </a:rPr>
              <a:pPr eaLnBrk="1" hangingPunct="1"/>
              <a:t>112</a:t>
            </a:fld>
            <a:endParaRPr lang="en-US" altLang="en-US">
              <a:solidFill>
                <a:schemeClr val="tx2"/>
              </a:solidFill>
              <a:latin typeface="Gill Sans MT" panose="020B0502020104020203" pitchFamily="34" charset="0"/>
            </a:endParaRPr>
          </a:p>
        </p:txBody>
      </p:sp>
      <p:sp>
        <p:nvSpPr>
          <p:cNvPr id="36867" name="Content Placeholder 2">
            <a:extLst>
              <a:ext uri="{FF2B5EF4-FFF2-40B4-BE49-F238E27FC236}">
                <a16:creationId xmlns:a16="http://schemas.microsoft.com/office/drawing/2014/main" id="{276C3154-0FE8-E0FC-6596-572CE3C20F18}"/>
              </a:ext>
            </a:extLst>
          </p:cNvPr>
          <p:cNvSpPr>
            <a:spLocks noGrp="1"/>
          </p:cNvSpPr>
          <p:nvPr>
            <p:ph sz="quarter" idx="1"/>
          </p:nvPr>
        </p:nvSpPr>
        <p:spPr>
          <a:xfrm>
            <a:off x="1898649" y="1703387"/>
            <a:ext cx="7740650" cy="4495800"/>
          </a:xfrm>
        </p:spPr>
        <p:txBody>
          <a:bodyPr>
            <a:normAutofit fontScale="62500" lnSpcReduction="20000"/>
          </a:bodyPr>
          <a:lstStyle/>
          <a:p>
            <a:pPr marL="274320" indent="-274320">
              <a:buFont typeface="Wingdings 3"/>
              <a:buChar char=""/>
              <a:defRPr/>
            </a:pPr>
            <a:r>
              <a:rPr lang="en-GB" b="1" dirty="0">
                <a:latin typeface="Cambria" pitchFamily="18" charset="0"/>
              </a:rPr>
              <a:t>Histological , Pathological BPH or first stage </a:t>
            </a:r>
            <a:r>
              <a:rPr lang="en-GB" dirty="0">
                <a:latin typeface="Cambria" pitchFamily="18" charset="0"/>
              </a:rPr>
              <a:t>- asymptomatic, autopsy studies</a:t>
            </a:r>
          </a:p>
          <a:p>
            <a:pPr marL="274320" indent="-274320">
              <a:buFont typeface="Wingdings 3"/>
              <a:buChar char=""/>
              <a:defRPr/>
            </a:pPr>
            <a:endParaRPr lang="en-GB" dirty="0">
              <a:latin typeface="Cambria" pitchFamily="18" charset="0"/>
            </a:endParaRPr>
          </a:p>
          <a:p>
            <a:pPr marL="0" indent="0">
              <a:buNone/>
              <a:defRPr/>
            </a:pPr>
            <a:r>
              <a:rPr lang="en-GB" dirty="0">
                <a:latin typeface="Cambria" pitchFamily="18" charset="0"/>
              </a:rPr>
              <a:t>  20 % 40-50 years.</a:t>
            </a:r>
          </a:p>
          <a:p>
            <a:pPr marL="0" indent="0">
              <a:buNone/>
              <a:defRPr/>
            </a:pPr>
            <a:r>
              <a:rPr lang="en-GB" dirty="0">
                <a:latin typeface="Cambria" pitchFamily="18" charset="0"/>
              </a:rPr>
              <a:t>  40 % 50-60 years.</a:t>
            </a:r>
          </a:p>
          <a:p>
            <a:pPr marL="0" indent="0">
              <a:buNone/>
              <a:defRPr/>
            </a:pPr>
            <a:r>
              <a:rPr lang="en-GB" dirty="0">
                <a:latin typeface="Cambria" pitchFamily="18" charset="0"/>
              </a:rPr>
              <a:t>  55 % 60-70 years.</a:t>
            </a:r>
          </a:p>
          <a:p>
            <a:pPr marL="0" indent="0">
              <a:buNone/>
              <a:defRPr/>
            </a:pPr>
            <a:r>
              <a:rPr lang="en-GB" dirty="0">
                <a:latin typeface="Cambria" pitchFamily="18" charset="0"/>
              </a:rPr>
              <a:t>  80 % 70-80 years.</a:t>
            </a:r>
          </a:p>
          <a:p>
            <a:pPr marL="0" indent="0">
              <a:buNone/>
              <a:defRPr/>
            </a:pPr>
            <a:r>
              <a:rPr lang="en-GB" dirty="0">
                <a:latin typeface="Cambria" pitchFamily="18" charset="0"/>
              </a:rPr>
              <a:t>  90 % 80-90 years.</a:t>
            </a:r>
          </a:p>
          <a:p>
            <a:pPr marL="274320" indent="-274320">
              <a:buFont typeface="Wingdings 3"/>
              <a:buChar char=""/>
              <a:defRPr/>
            </a:pPr>
            <a:endParaRPr lang="en-GB" dirty="0">
              <a:latin typeface="Cambria" pitchFamily="18" charset="0"/>
            </a:endParaRPr>
          </a:p>
          <a:p>
            <a:pPr marL="274320" indent="-274320">
              <a:buFont typeface="Wingdings 3"/>
              <a:buChar char=""/>
              <a:defRPr/>
            </a:pPr>
            <a:r>
              <a:rPr lang="en-GB" dirty="0">
                <a:latin typeface="Cambria" pitchFamily="18" charset="0"/>
              </a:rPr>
              <a:t>  </a:t>
            </a:r>
            <a:r>
              <a:rPr lang="en-GB" b="1" dirty="0">
                <a:latin typeface="Cambria" pitchFamily="18" charset="0"/>
              </a:rPr>
              <a:t>Clinical BPH or second stage</a:t>
            </a:r>
          </a:p>
          <a:p>
            <a:pPr marL="0" indent="0">
              <a:buNone/>
              <a:defRPr/>
            </a:pPr>
            <a:r>
              <a:rPr lang="en-GB" dirty="0">
                <a:latin typeface="Cambria" pitchFamily="18" charset="0"/>
              </a:rPr>
              <a:t>  25-50% histological</a:t>
            </a:r>
          </a:p>
          <a:p>
            <a:pPr marL="274320" indent="-274320">
              <a:buFont typeface="Wingdings 3"/>
              <a:buChar char=""/>
              <a:defRPr/>
            </a:pPr>
            <a:endParaRPr lang="en-GB" dirty="0">
              <a:latin typeface="Cambria" pitchFamily="18" charset="0"/>
            </a:endParaRPr>
          </a:p>
          <a:p>
            <a:pPr marL="274320" indent="-274320">
              <a:buFont typeface="Wingdings 3"/>
              <a:buChar char=""/>
              <a:defRPr/>
            </a:pPr>
            <a:r>
              <a:rPr lang="en-GB" dirty="0">
                <a:latin typeface="Cambria" pitchFamily="18" charset="0"/>
              </a:rPr>
              <a:t>  ~ 10% of people aged 40-80 years.</a:t>
            </a:r>
          </a:p>
        </p:txBody>
      </p:sp>
      <p:pic>
        <p:nvPicPr>
          <p:cNvPr id="123909" name="Picture 6" descr="http://www.ttmed.com/OnlineCourses/UserFiles/Figure%2011_PUB.jpg">
            <a:extLst>
              <a:ext uri="{FF2B5EF4-FFF2-40B4-BE49-F238E27FC236}">
                <a16:creationId xmlns:a16="http://schemas.microsoft.com/office/drawing/2014/main" id="{34509E0E-C3C2-3BB2-BAA9-00B83BABC8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9200"/>
          <a:stretch>
            <a:fillRect/>
          </a:stretch>
        </p:blipFill>
        <p:spPr bwMode="auto">
          <a:xfrm>
            <a:off x="7923212" y="2209801"/>
            <a:ext cx="2266950" cy="177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910" name="Picture 15">
            <a:extLst>
              <a:ext uri="{FF2B5EF4-FFF2-40B4-BE49-F238E27FC236}">
                <a16:creationId xmlns:a16="http://schemas.microsoft.com/office/drawing/2014/main" id="{1C595A00-3C93-C00E-53DD-430EC4B3D3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70813" y="4114801"/>
            <a:ext cx="2519363" cy="175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a:extLst>
              <a:ext uri="{FF2B5EF4-FFF2-40B4-BE49-F238E27FC236}">
                <a16:creationId xmlns:a16="http://schemas.microsoft.com/office/drawing/2014/main" id="{F71D3561-0797-799F-56D6-FBCA6AC919CD}"/>
              </a:ext>
            </a:extLst>
          </p:cNvPr>
          <p:cNvSpPr>
            <a:spLocks noGrp="1"/>
          </p:cNvSpPr>
          <p:nvPr>
            <p:ph type="title"/>
          </p:nvPr>
        </p:nvSpPr>
        <p:spPr>
          <a:xfrm>
            <a:off x="1293813" y="381000"/>
            <a:ext cx="9601200" cy="638176"/>
          </a:xfrm>
        </p:spPr>
        <p:txBody>
          <a:bodyPr/>
          <a:lstStyle/>
          <a:p>
            <a:pPr eaLnBrk="1" hangingPunct="1"/>
            <a:r>
              <a:rPr lang="en-GB" altLang="en-US"/>
              <a:t>Definition of clinical BPH</a:t>
            </a:r>
            <a:endParaRPr lang="sr-Latn-CS" altLang="en-US" dirty="0"/>
          </a:p>
        </p:txBody>
      </p:sp>
      <p:sp>
        <p:nvSpPr>
          <p:cNvPr id="140291" name="Slide Number Placeholder 2">
            <a:extLst>
              <a:ext uri="{FF2B5EF4-FFF2-40B4-BE49-F238E27FC236}">
                <a16:creationId xmlns:a16="http://schemas.microsoft.com/office/drawing/2014/main" id="{AD21E6AE-7634-B904-2996-AEAD219E4F58}"/>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2C95DC6-1F6B-4F51-B3C8-8934F8E2121E}" type="slidenum">
              <a:rPr lang="en-US" altLang="en-US">
                <a:solidFill>
                  <a:schemeClr val="tx2"/>
                </a:solidFill>
                <a:latin typeface="Gill Sans MT" panose="020B0502020104020203" pitchFamily="34" charset="0"/>
              </a:rPr>
              <a:pPr eaLnBrk="1" hangingPunct="1"/>
              <a:t>113</a:t>
            </a:fld>
            <a:endParaRPr lang="en-US" altLang="en-US">
              <a:solidFill>
                <a:schemeClr val="tx2"/>
              </a:solidFill>
              <a:latin typeface="Gill Sans MT" panose="020B0502020104020203" pitchFamily="34" charset="0"/>
            </a:endParaRPr>
          </a:p>
        </p:txBody>
      </p:sp>
      <p:sp>
        <p:nvSpPr>
          <p:cNvPr id="124932" name="Content Placeholder 3">
            <a:extLst>
              <a:ext uri="{FF2B5EF4-FFF2-40B4-BE49-F238E27FC236}">
                <a16:creationId xmlns:a16="http://schemas.microsoft.com/office/drawing/2014/main" id="{F819FE85-FC65-54CD-A70A-32D52B4BC9F3}"/>
              </a:ext>
            </a:extLst>
          </p:cNvPr>
          <p:cNvSpPr>
            <a:spLocks noGrp="1"/>
          </p:cNvSpPr>
          <p:nvPr>
            <p:ph sz="quarter" idx="1"/>
          </p:nvPr>
        </p:nvSpPr>
        <p:spPr>
          <a:xfrm>
            <a:off x="1979612" y="1422101"/>
            <a:ext cx="8229600" cy="4937125"/>
          </a:xfrm>
        </p:spPr>
        <p:txBody>
          <a:bodyPr>
            <a:normAutofit lnSpcReduction="10000"/>
          </a:bodyPr>
          <a:lstStyle/>
          <a:p>
            <a:pPr eaLnBrk="1" hangingPunct="1"/>
            <a:r>
              <a:rPr lang="en-GB" altLang="en-US">
                <a:latin typeface="Cambria" panose="02040503050406030204" pitchFamily="18" charset="0"/>
              </a:rPr>
              <a:t>Non-malignant enlargement of the prostate</a:t>
            </a:r>
          </a:p>
          <a:p>
            <a:pPr eaLnBrk="1" hangingPunct="1"/>
            <a:r>
              <a:rPr lang="en-GB" altLang="en-US">
                <a:latin typeface="Cambria" panose="02040503050406030204" pitchFamily="18" charset="0"/>
              </a:rPr>
              <a:t>  There is no standard clinical definition</a:t>
            </a:r>
          </a:p>
          <a:p>
            <a:pPr eaLnBrk="1" hangingPunct="1"/>
            <a:r>
              <a:rPr lang="en-GB" altLang="en-US">
                <a:latin typeface="Cambria" panose="02040503050406030204" pitchFamily="18" charset="0"/>
              </a:rPr>
              <a:t>  Prostate enlargement &gt; 20 gr</a:t>
            </a:r>
          </a:p>
          <a:p>
            <a:pPr eaLnBrk="1" hangingPunct="1"/>
            <a:r>
              <a:rPr lang="en-GB" altLang="en-US">
                <a:latin typeface="Cambria" panose="02040503050406030204" pitchFamily="18" charset="0"/>
              </a:rPr>
              <a:t>  Decreased urine flow (Q max) &lt; 15 mL/s</a:t>
            </a:r>
          </a:p>
          <a:p>
            <a:pPr eaLnBrk="1" hangingPunct="1"/>
            <a:r>
              <a:rPr lang="en-GB" altLang="en-US">
                <a:latin typeface="Cambria" panose="02040503050406030204" pitchFamily="18" charset="0"/>
              </a:rPr>
              <a:t>  Dysuric complaints</a:t>
            </a:r>
          </a:p>
          <a:p>
            <a:pPr eaLnBrk="1" hangingPunct="1"/>
            <a:r>
              <a:rPr lang="en-GB" altLang="en-US">
                <a:latin typeface="Cambria" panose="02040503050406030204" pitchFamily="18" charset="0"/>
              </a:rPr>
              <a:t>  Absence of malignancy</a:t>
            </a:r>
          </a:p>
          <a:p>
            <a:pPr eaLnBrk="1" hangingPunct="1"/>
            <a:endParaRPr lang="en-GB" altLang="en-US">
              <a:latin typeface="Cambria" panose="02040503050406030204" pitchFamily="18" charset="0"/>
            </a:endParaRPr>
          </a:p>
          <a:p>
            <a:pPr eaLnBrk="1" hangingPunct="1"/>
            <a:r>
              <a:rPr lang="en-GB" altLang="en-US">
                <a:latin typeface="Cambria" panose="02040503050406030204" pitchFamily="18" charset="0"/>
              </a:rPr>
              <a:t>  The most common benign tumor in men &gt; 60 years old.</a:t>
            </a:r>
          </a:p>
          <a:p>
            <a:pPr eaLnBrk="1" hangingPunct="1"/>
            <a:r>
              <a:rPr lang="en-GB" altLang="en-US">
                <a:latin typeface="Cambria" panose="02040503050406030204" pitchFamily="18" charset="0"/>
              </a:rPr>
              <a:t>  Operative treatment: the second most common procedure after cataracts (&gt; 160,000 TURP US)</a:t>
            </a:r>
            <a:endParaRPr lang="en-GB" altLang="en-US" dirty="0" err="1">
              <a:latin typeface="Cambria" panose="020405030504060302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a:extLst>
              <a:ext uri="{FF2B5EF4-FFF2-40B4-BE49-F238E27FC236}">
                <a16:creationId xmlns:a16="http://schemas.microsoft.com/office/drawing/2014/main" id="{B5F44829-3B18-1152-2647-FFD71AF24006}"/>
              </a:ext>
            </a:extLst>
          </p:cNvPr>
          <p:cNvSpPr>
            <a:spLocks noGrp="1"/>
          </p:cNvSpPr>
          <p:nvPr>
            <p:ph type="title"/>
          </p:nvPr>
        </p:nvSpPr>
        <p:spPr>
          <a:xfrm>
            <a:off x="1293813" y="381000"/>
            <a:ext cx="9601200" cy="638176"/>
          </a:xfrm>
        </p:spPr>
        <p:txBody>
          <a:bodyPr/>
          <a:lstStyle/>
          <a:p>
            <a:pPr eaLnBrk="1" hangingPunct="1"/>
            <a:r>
              <a:rPr lang="en-GB" altLang="en-US"/>
              <a:t>Risk factors</a:t>
            </a:r>
            <a:endParaRPr lang="sr-Latn-CS" altLang="en-US" dirty="0"/>
          </a:p>
        </p:txBody>
      </p:sp>
      <p:sp>
        <p:nvSpPr>
          <p:cNvPr id="142339" name="Slide Number Placeholder 3">
            <a:extLst>
              <a:ext uri="{FF2B5EF4-FFF2-40B4-BE49-F238E27FC236}">
                <a16:creationId xmlns:a16="http://schemas.microsoft.com/office/drawing/2014/main" id="{ACA9531C-DC93-9B68-C2D1-C4CD0F4FCD80}"/>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A552C2F-A82D-446B-9F8C-C99D49DE9B27}" type="slidenum">
              <a:rPr lang="en-US" altLang="en-US">
                <a:solidFill>
                  <a:schemeClr val="tx2"/>
                </a:solidFill>
                <a:latin typeface="Gill Sans MT" panose="020B0502020104020203" pitchFamily="34" charset="0"/>
              </a:rPr>
              <a:pPr eaLnBrk="1" hangingPunct="1"/>
              <a:t>114</a:t>
            </a:fld>
            <a:endParaRPr lang="en-US" altLang="en-US">
              <a:solidFill>
                <a:schemeClr val="tx2"/>
              </a:solidFill>
              <a:latin typeface="Gill Sans MT" panose="020B0502020104020203" pitchFamily="34" charset="0"/>
            </a:endParaRPr>
          </a:p>
        </p:txBody>
      </p:sp>
      <p:sp>
        <p:nvSpPr>
          <p:cNvPr id="137220" name="Content Placeholder 2">
            <a:extLst>
              <a:ext uri="{FF2B5EF4-FFF2-40B4-BE49-F238E27FC236}">
                <a16:creationId xmlns:a16="http://schemas.microsoft.com/office/drawing/2014/main" id="{002E9387-DC79-D305-FEE0-C2C1460AD66B}"/>
              </a:ext>
            </a:extLst>
          </p:cNvPr>
          <p:cNvSpPr>
            <a:spLocks noGrp="1"/>
          </p:cNvSpPr>
          <p:nvPr>
            <p:ph sz="quarter" idx="1"/>
          </p:nvPr>
        </p:nvSpPr>
        <p:spPr>
          <a:xfrm>
            <a:off x="1979612" y="1219201"/>
            <a:ext cx="8229600" cy="4937125"/>
          </a:xfrm>
        </p:spPr>
        <p:txBody>
          <a:bodyPr/>
          <a:lstStyle/>
          <a:p>
            <a:pPr>
              <a:spcBef>
                <a:spcPts val="300"/>
              </a:spcBef>
              <a:defRPr/>
            </a:pPr>
            <a:r>
              <a:rPr lang="en-GB" sz="2800" dirty="0">
                <a:latin typeface="Cambria" pitchFamily="18" charset="0"/>
              </a:rPr>
              <a:t> Aging </a:t>
            </a:r>
          </a:p>
          <a:p>
            <a:pPr>
              <a:spcBef>
                <a:spcPts val="300"/>
              </a:spcBef>
              <a:defRPr/>
            </a:pPr>
            <a:r>
              <a:rPr lang="en-GB" sz="2800" dirty="0">
                <a:latin typeface="Cambria" pitchFamily="18" charset="0"/>
              </a:rPr>
              <a:t>  Presence of functional testes</a:t>
            </a:r>
          </a:p>
          <a:p>
            <a:pPr>
              <a:spcBef>
                <a:spcPts val="300"/>
              </a:spcBef>
              <a:defRPr/>
            </a:pPr>
            <a:r>
              <a:rPr lang="en-GB" sz="2800" dirty="0">
                <a:latin typeface="Cambria" pitchFamily="18" charset="0"/>
              </a:rPr>
              <a:t>  Family burden</a:t>
            </a:r>
          </a:p>
          <a:p>
            <a:pPr>
              <a:spcBef>
                <a:spcPts val="300"/>
              </a:spcBef>
              <a:defRPr/>
            </a:pPr>
            <a:endParaRPr lang="en-GB" sz="2800" dirty="0">
              <a:latin typeface="Cambria" pitchFamily="18" charset="0"/>
            </a:endParaRPr>
          </a:p>
          <a:p>
            <a:pPr>
              <a:spcBef>
                <a:spcPts val="300"/>
              </a:spcBef>
              <a:defRPr/>
            </a:pPr>
            <a:r>
              <a:rPr lang="en-GB" sz="2800" dirty="0">
                <a:latin typeface="Cambria" pitchFamily="18" charset="0"/>
              </a:rPr>
              <a:t>  The </a:t>
            </a:r>
            <a:r>
              <a:rPr lang="en-GB" sz="2800" dirty="0" err="1">
                <a:latin typeface="Cambria" pitchFamily="18" charset="0"/>
              </a:rPr>
              <a:t>etiology</a:t>
            </a:r>
            <a:r>
              <a:rPr lang="en-GB" sz="2800" dirty="0">
                <a:latin typeface="Cambria" pitchFamily="18" charset="0"/>
              </a:rPr>
              <a:t> has not been clarified</a:t>
            </a:r>
          </a:p>
          <a:p>
            <a:pPr>
              <a:spcBef>
                <a:spcPts val="300"/>
              </a:spcBef>
              <a:defRPr/>
            </a:pPr>
            <a:r>
              <a:rPr lang="en-GB" sz="2800" dirty="0">
                <a:latin typeface="Cambria" pitchFamily="18" charset="0"/>
              </a:rPr>
              <a:t>  Aging</a:t>
            </a:r>
          </a:p>
          <a:p>
            <a:pPr>
              <a:spcBef>
                <a:spcPts val="300"/>
              </a:spcBef>
              <a:defRPr/>
            </a:pPr>
            <a:r>
              <a:rPr lang="en-GB" sz="2800" dirty="0">
                <a:latin typeface="Cambria" pitchFamily="18" charset="0"/>
              </a:rPr>
              <a:t>  Androgens</a:t>
            </a:r>
          </a:p>
          <a:p>
            <a:pPr marL="0" indent="0">
              <a:spcBef>
                <a:spcPts val="300"/>
              </a:spcBef>
              <a:buNone/>
              <a:defRPr/>
            </a:pPr>
            <a:r>
              <a:rPr lang="en-GB" sz="2800" dirty="0">
                <a:latin typeface="Cambria" pitchFamily="18" charset="0"/>
              </a:rPr>
              <a:t>       </a:t>
            </a:r>
            <a:r>
              <a:rPr lang="en-GB" sz="2000" dirty="0">
                <a:latin typeface="Cambria" pitchFamily="18" charset="0"/>
              </a:rPr>
              <a:t>Dihydrotestosterone  </a:t>
            </a:r>
          </a:p>
          <a:p>
            <a:pPr marL="0" indent="0">
              <a:spcBef>
                <a:spcPts val="300"/>
              </a:spcBef>
              <a:buNone/>
              <a:defRPr/>
            </a:pPr>
            <a:r>
              <a:rPr lang="en-GB" sz="2000" dirty="0">
                <a:latin typeface="Cambria" pitchFamily="18" charset="0"/>
              </a:rPr>
              <a:t>          Androgen receptors</a:t>
            </a:r>
          </a:p>
          <a:p>
            <a:pPr marL="0" indent="0">
              <a:spcBef>
                <a:spcPts val="300"/>
              </a:spcBef>
              <a:buNone/>
              <a:defRPr/>
            </a:pPr>
            <a:r>
              <a:rPr lang="en-GB" sz="2800" dirty="0">
                <a:latin typeface="Cambria" pitchFamily="18" charset="0"/>
              </a:rPr>
              <a:t>         </a:t>
            </a:r>
            <a:r>
              <a:rPr lang="en-GB" sz="1600" dirty="0">
                <a:latin typeface="Cambria" pitchFamily="18" charset="0"/>
              </a:rPr>
              <a:t>Mutations , polymorphism, </a:t>
            </a:r>
            <a:r>
              <a:rPr lang="en-GB" sz="1600" dirty="0" err="1">
                <a:latin typeface="Cambria" pitchFamily="18" charset="0"/>
              </a:rPr>
              <a:t>estrogens</a:t>
            </a:r>
            <a:r>
              <a:rPr lang="en-GB" sz="1600" dirty="0">
                <a:latin typeface="Cambria" pitchFamily="18" charset="0"/>
              </a:rPr>
              <a:t>?</a:t>
            </a:r>
            <a:endParaRPr lang="sr-Cyrl-CS" sz="2400" dirty="0">
              <a:latin typeface="Cambria" pitchFamily="18" charset="0"/>
            </a:endParaRPr>
          </a:p>
        </p:txBody>
      </p:sp>
      <p:pic>
        <p:nvPicPr>
          <p:cNvPr id="125957" name="Picture 29">
            <a:extLst>
              <a:ext uri="{FF2B5EF4-FFF2-40B4-BE49-F238E27FC236}">
                <a16:creationId xmlns:a16="http://schemas.microsoft.com/office/drawing/2014/main" id="{C53F6690-444A-0851-C1ED-DF6EFF02FE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31188" y="2410619"/>
            <a:ext cx="2663825" cy="256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a:extLst>
              <a:ext uri="{FF2B5EF4-FFF2-40B4-BE49-F238E27FC236}">
                <a16:creationId xmlns:a16="http://schemas.microsoft.com/office/drawing/2014/main" id="{BD179767-CD01-AA70-D010-858502F67225}"/>
              </a:ext>
            </a:extLst>
          </p:cNvPr>
          <p:cNvSpPr>
            <a:spLocks noGrp="1"/>
          </p:cNvSpPr>
          <p:nvPr>
            <p:ph type="title"/>
          </p:nvPr>
        </p:nvSpPr>
        <p:spPr>
          <a:xfrm>
            <a:off x="2135187" y="228600"/>
            <a:ext cx="8153400" cy="685800"/>
          </a:xfrm>
        </p:spPr>
        <p:txBody>
          <a:bodyPr/>
          <a:lstStyle/>
          <a:p>
            <a:pPr eaLnBrk="1" hangingPunct="1"/>
            <a:r>
              <a:rPr lang="en-US" altLang="en-US" dirty="0"/>
              <a:t>Etiology</a:t>
            </a:r>
            <a:endParaRPr lang="sr-Latn-CS" altLang="en-US" dirty="0"/>
          </a:p>
        </p:txBody>
      </p:sp>
      <p:sp>
        <p:nvSpPr>
          <p:cNvPr id="144387" name="Slide Number Placeholder 4">
            <a:extLst>
              <a:ext uri="{FF2B5EF4-FFF2-40B4-BE49-F238E27FC236}">
                <a16:creationId xmlns:a16="http://schemas.microsoft.com/office/drawing/2014/main" id="{6B1B1980-415D-D21F-1213-5CB7B00D996A}"/>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E4775DD-37B3-49A1-9ED3-41D9CEE246C4}" type="slidenum">
              <a:rPr lang="en-US" altLang="en-US">
                <a:solidFill>
                  <a:schemeClr val="tx2"/>
                </a:solidFill>
                <a:latin typeface="Gill Sans MT" panose="020B0502020104020203" pitchFamily="34" charset="0"/>
              </a:rPr>
              <a:pPr eaLnBrk="1" hangingPunct="1"/>
              <a:t>115</a:t>
            </a:fld>
            <a:endParaRPr lang="en-US" altLang="en-US">
              <a:solidFill>
                <a:schemeClr val="tx2"/>
              </a:solidFill>
              <a:latin typeface="Gill Sans MT" panose="020B0502020104020203" pitchFamily="34" charset="0"/>
            </a:endParaRPr>
          </a:p>
        </p:txBody>
      </p:sp>
      <p:sp>
        <p:nvSpPr>
          <p:cNvPr id="126980" name="Content Placeholder 2">
            <a:extLst>
              <a:ext uri="{FF2B5EF4-FFF2-40B4-BE49-F238E27FC236}">
                <a16:creationId xmlns:a16="http://schemas.microsoft.com/office/drawing/2014/main" id="{DD815D8A-7C64-777E-A2E3-EF3EDC49EAFB}"/>
              </a:ext>
            </a:extLst>
          </p:cNvPr>
          <p:cNvSpPr>
            <a:spLocks noGrp="1"/>
          </p:cNvSpPr>
          <p:nvPr>
            <p:ph sz="quarter" idx="1"/>
          </p:nvPr>
        </p:nvSpPr>
        <p:spPr>
          <a:xfrm>
            <a:off x="2135187" y="1295399"/>
            <a:ext cx="8153400" cy="5060951"/>
          </a:xfrm>
        </p:spPr>
        <p:txBody>
          <a:bodyPr>
            <a:normAutofit/>
          </a:bodyPr>
          <a:lstStyle/>
          <a:p>
            <a:pPr eaLnBrk="1" hangingPunct="1"/>
            <a:r>
              <a:rPr lang="en-GB" altLang="en-US" sz="2000" dirty="0">
                <a:latin typeface="Cambria" panose="02040503050406030204" pitchFamily="18" charset="0"/>
              </a:rPr>
              <a:t>Hypothesis of suppression of programmed cell death - Apoptosis</a:t>
            </a:r>
          </a:p>
          <a:p>
            <a:pPr eaLnBrk="1" hangingPunct="1"/>
            <a:endParaRPr lang="en-GB" altLang="en-US" sz="2000" dirty="0">
              <a:latin typeface="Cambria" panose="02040503050406030204" pitchFamily="18" charset="0"/>
            </a:endParaRPr>
          </a:p>
          <a:p>
            <a:pPr eaLnBrk="1" hangingPunct="1"/>
            <a:endParaRPr lang="en-GB" altLang="en-US" sz="2000" dirty="0">
              <a:latin typeface="Cambria" panose="02040503050406030204" pitchFamily="18" charset="0"/>
            </a:endParaRPr>
          </a:p>
          <a:p>
            <a:pPr eaLnBrk="1" hangingPunct="1"/>
            <a:endParaRPr lang="en-GB" altLang="en-US" sz="2000" dirty="0">
              <a:latin typeface="Cambria" panose="02040503050406030204" pitchFamily="18" charset="0"/>
            </a:endParaRPr>
          </a:p>
          <a:p>
            <a:pPr eaLnBrk="1" hangingPunct="1"/>
            <a:endParaRPr lang="en-GB" altLang="en-US" sz="2000" dirty="0">
              <a:latin typeface="Cambria" panose="02040503050406030204" pitchFamily="18" charset="0"/>
            </a:endParaRPr>
          </a:p>
          <a:p>
            <a:pPr eaLnBrk="1" hangingPunct="1"/>
            <a:endParaRPr lang="en-GB" altLang="en-US" sz="2000" dirty="0">
              <a:latin typeface="Cambria" panose="02040503050406030204" pitchFamily="18" charset="0"/>
            </a:endParaRPr>
          </a:p>
          <a:p>
            <a:pPr eaLnBrk="1" hangingPunct="1"/>
            <a:endParaRPr lang="en-GB" altLang="en-US" sz="2000" dirty="0">
              <a:latin typeface="Cambria" panose="02040503050406030204" pitchFamily="18" charset="0"/>
            </a:endParaRPr>
          </a:p>
          <a:p>
            <a:pPr eaLnBrk="1" hangingPunct="1"/>
            <a:endParaRPr lang="en-GB" altLang="en-US" sz="2000" dirty="0">
              <a:latin typeface="Cambria" panose="02040503050406030204" pitchFamily="18" charset="0"/>
            </a:endParaRPr>
          </a:p>
          <a:p>
            <a:pPr eaLnBrk="1" hangingPunct="1"/>
            <a:endParaRPr lang="en-GB" altLang="en-US" sz="2000" dirty="0">
              <a:latin typeface="Cambria" panose="02040503050406030204" pitchFamily="18" charset="0"/>
            </a:endParaRPr>
          </a:p>
          <a:p>
            <a:pPr eaLnBrk="1" hangingPunct="1"/>
            <a:r>
              <a:rPr lang="en-GB" altLang="en-US" sz="2000" dirty="0">
                <a:latin typeface="Cambria" panose="02040503050406030204" pitchFamily="18" charset="0"/>
              </a:rPr>
              <a:t>  Violation of the balance of proliferation and apoptosis</a:t>
            </a:r>
          </a:p>
        </p:txBody>
      </p:sp>
      <p:pic>
        <p:nvPicPr>
          <p:cNvPr id="126981" name="Picture 5" descr="msoD6486">
            <a:extLst>
              <a:ext uri="{FF2B5EF4-FFF2-40B4-BE49-F238E27FC236}">
                <a16:creationId xmlns:a16="http://schemas.microsoft.com/office/drawing/2014/main" id="{9805E7A0-EAC5-6606-EA6F-562DD497C76D}"/>
              </a:ext>
            </a:extLst>
          </p:cNvPr>
          <p:cNvPicPr>
            <a:picLocks noChangeAspect="1" noChangeArrowheads="1"/>
          </p:cNvPicPr>
          <p:nvPr/>
        </p:nvPicPr>
        <p:blipFill>
          <a:blip r:embed="rId3">
            <a:lum bright="-42000" contrast="66000"/>
            <a:extLst>
              <a:ext uri="{28A0092B-C50C-407E-A947-70E740481C1C}">
                <a14:useLocalDpi xmlns:a14="http://schemas.microsoft.com/office/drawing/2010/main" val="0"/>
              </a:ext>
            </a:extLst>
          </a:blip>
          <a:srcRect b="14014"/>
          <a:stretch>
            <a:fillRect/>
          </a:stretch>
        </p:blipFill>
        <p:spPr bwMode="auto">
          <a:xfrm>
            <a:off x="3170237" y="1828800"/>
            <a:ext cx="6083300" cy="3492500"/>
          </a:xfrm>
          <a:prstGeom prst="rect">
            <a:avLst/>
          </a:prstGeom>
          <a:noFill/>
          <a:ln w="38100">
            <a:solidFill>
              <a:srgbClr val="FFCC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advClick="0"/>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a:extLst>
              <a:ext uri="{FF2B5EF4-FFF2-40B4-BE49-F238E27FC236}">
                <a16:creationId xmlns:a16="http://schemas.microsoft.com/office/drawing/2014/main" id="{F76454EA-3B72-AFD4-04FC-5EFA8821D498}"/>
              </a:ext>
            </a:extLst>
          </p:cNvPr>
          <p:cNvSpPr>
            <a:spLocks noGrp="1"/>
          </p:cNvSpPr>
          <p:nvPr>
            <p:ph type="title"/>
          </p:nvPr>
        </p:nvSpPr>
        <p:spPr>
          <a:xfrm>
            <a:off x="2135187" y="228600"/>
            <a:ext cx="8153400" cy="685800"/>
          </a:xfrm>
        </p:spPr>
        <p:txBody>
          <a:bodyPr/>
          <a:lstStyle/>
          <a:p>
            <a:pPr eaLnBrk="1" hangingPunct="1"/>
            <a:r>
              <a:rPr lang="en-GB" altLang="en-US"/>
              <a:t>Pathophysiology of clinical BPH</a:t>
            </a:r>
            <a:endParaRPr lang="sr-Latn-CS" altLang="en-US" dirty="0"/>
          </a:p>
        </p:txBody>
      </p:sp>
      <p:sp>
        <p:nvSpPr>
          <p:cNvPr id="145411" name="Slide Number Placeholder 12">
            <a:extLst>
              <a:ext uri="{FF2B5EF4-FFF2-40B4-BE49-F238E27FC236}">
                <a16:creationId xmlns:a16="http://schemas.microsoft.com/office/drawing/2014/main" id="{804434DB-68B4-17FD-7B63-519A35E8C038}"/>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716A3C9-F031-40DA-B70F-DF18A3C151B8}" type="slidenum">
              <a:rPr lang="en-US" altLang="en-US">
                <a:solidFill>
                  <a:schemeClr val="tx2"/>
                </a:solidFill>
                <a:latin typeface="Gill Sans MT" panose="020B0502020104020203" pitchFamily="34" charset="0"/>
              </a:rPr>
              <a:pPr eaLnBrk="1" hangingPunct="1"/>
              <a:t>116</a:t>
            </a:fld>
            <a:endParaRPr lang="en-US" altLang="en-US">
              <a:solidFill>
                <a:schemeClr val="tx2"/>
              </a:solidFill>
              <a:latin typeface="Gill Sans MT" panose="020B0502020104020203" pitchFamily="34" charset="0"/>
            </a:endParaRPr>
          </a:p>
        </p:txBody>
      </p:sp>
      <p:sp>
        <p:nvSpPr>
          <p:cNvPr id="128004" name="Content Placeholder 2">
            <a:extLst>
              <a:ext uri="{FF2B5EF4-FFF2-40B4-BE49-F238E27FC236}">
                <a16:creationId xmlns:a16="http://schemas.microsoft.com/office/drawing/2014/main" id="{BEE0549D-E034-7FC1-292D-62792767E620}"/>
              </a:ext>
            </a:extLst>
          </p:cNvPr>
          <p:cNvSpPr>
            <a:spLocks noGrp="1"/>
          </p:cNvSpPr>
          <p:nvPr>
            <p:ph sz="quarter" idx="1"/>
          </p:nvPr>
        </p:nvSpPr>
        <p:spPr>
          <a:xfrm>
            <a:off x="1979612" y="1219201"/>
            <a:ext cx="8280400" cy="5137150"/>
          </a:xfrm>
        </p:spPr>
        <p:txBody>
          <a:bodyPr>
            <a:normAutofit fontScale="92500"/>
          </a:bodyPr>
          <a:lstStyle/>
          <a:p>
            <a:pPr algn="ctr" eaLnBrk="1" hangingPunct="1"/>
            <a:r>
              <a:rPr lang="en-GB" altLang="en-US" sz="2800" dirty="0">
                <a:latin typeface="Cambria" panose="02040503050406030204" pitchFamily="18" charset="0"/>
              </a:rPr>
              <a:t>Increased urethral resistance - </a:t>
            </a:r>
            <a:r>
              <a:rPr lang="en-GB" altLang="en-US" sz="2800" dirty="0" err="1">
                <a:latin typeface="Cambria" panose="02040503050406030204" pitchFamily="18" charset="0"/>
              </a:rPr>
              <a:t>subvesical</a:t>
            </a:r>
            <a:r>
              <a:rPr lang="en-GB" altLang="en-US" sz="2800" dirty="0">
                <a:latin typeface="Cambria" panose="02040503050406030204" pitchFamily="18" charset="0"/>
              </a:rPr>
              <a:t> obstruction</a:t>
            </a:r>
          </a:p>
          <a:p>
            <a:pPr marL="0" indent="0" algn="ctr" eaLnBrk="1" hangingPunct="1">
              <a:buNone/>
            </a:pPr>
            <a:endParaRPr lang="sr-Cyrl-CS" altLang="en-US" sz="2700" dirty="0">
              <a:latin typeface="Cambria" panose="02040503050406030204" pitchFamily="18" charset="0"/>
            </a:endParaRPr>
          </a:p>
          <a:p>
            <a:pPr eaLnBrk="1" hangingPunct="1"/>
            <a:endParaRPr lang="sr-Cyrl-CS" altLang="en-US" sz="2700" dirty="0">
              <a:latin typeface="Cambria" panose="02040503050406030204" pitchFamily="18" charset="0"/>
            </a:endParaRPr>
          </a:p>
          <a:p>
            <a:pPr eaLnBrk="1" hangingPunct="1"/>
            <a:endParaRPr lang="sr-Cyrl-CS" altLang="en-US" sz="2700" dirty="0">
              <a:latin typeface="Cambria" panose="02040503050406030204" pitchFamily="18" charset="0"/>
            </a:endParaRPr>
          </a:p>
          <a:p>
            <a:pPr eaLnBrk="1" hangingPunct="1"/>
            <a:endParaRPr lang="sr-Cyrl-CS" altLang="en-US" sz="2700" dirty="0">
              <a:latin typeface="Cambria" panose="02040503050406030204" pitchFamily="18" charset="0"/>
            </a:endParaRPr>
          </a:p>
          <a:p>
            <a:pPr eaLnBrk="1" hangingPunct="1"/>
            <a:endParaRPr lang="sr-Cyrl-CS" altLang="en-US" sz="2700" dirty="0">
              <a:latin typeface="Cambria" panose="02040503050406030204" pitchFamily="18" charset="0"/>
            </a:endParaRPr>
          </a:p>
          <a:p>
            <a:pPr eaLnBrk="1" hangingPunct="1"/>
            <a:endParaRPr lang="sr-Cyrl-CS" altLang="en-US" sz="2700" dirty="0">
              <a:latin typeface="Cambria" panose="02040503050406030204" pitchFamily="18" charset="0"/>
            </a:endParaRPr>
          </a:p>
          <a:p>
            <a:pPr eaLnBrk="1" hangingPunct="1"/>
            <a:endParaRPr lang="sr-Cyrl-CS" altLang="en-US" sz="1800" dirty="0">
              <a:latin typeface="Cambria" panose="02040503050406030204" pitchFamily="18" charset="0"/>
            </a:endParaRPr>
          </a:p>
          <a:p>
            <a:pPr algn="just" eaLnBrk="1" hangingPunct="1"/>
            <a:r>
              <a:rPr lang="en-GB" altLang="en-US" dirty="0">
                <a:latin typeface="Cambria" panose="02040503050406030204" pitchFamily="18" charset="0"/>
              </a:rPr>
              <a:t> Prostate size does not correlate with grade of </a:t>
            </a:r>
            <a:r>
              <a:rPr lang="en-GB" altLang="en-US" dirty="0" err="1">
                <a:latin typeface="Cambria" panose="02040503050406030204" pitchFamily="18" charset="0"/>
              </a:rPr>
              <a:t>subvesical</a:t>
            </a:r>
            <a:r>
              <a:rPr lang="en-GB" altLang="en-US" dirty="0">
                <a:latin typeface="Cambria" panose="02040503050406030204" pitchFamily="18" charset="0"/>
              </a:rPr>
              <a:t> obstructions or the manifestation of symptoms</a:t>
            </a:r>
            <a:endParaRPr lang="sr-Cyrl-CS" altLang="en-US" dirty="0">
              <a:latin typeface="Cambria" panose="02040503050406030204" pitchFamily="18" charset="0"/>
            </a:endParaRPr>
          </a:p>
        </p:txBody>
      </p:sp>
      <p:sp>
        <p:nvSpPr>
          <p:cNvPr id="128005" name="Line 9">
            <a:extLst>
              <a:ext uri="{FF2B5EF4-FFF2-40B4-BE49-F238E27FC236}">
                <a16:creationId xmlns:a16="http://schemas.microsoft.com/office/drawing/2014/main" id="{C67AC0E3-19C3-7919-12BD-5165EB453B47}"/>
              </a:ext>
            </a:extLst>
          </p:cNvPr>
          <p:cNvSpPr>
            <a:spLocks noChangeShapeType="1"/>
          </p:cNvSpPr>
          <p:nvPr/>
        </p:nvSpPr>
        <p:spPr bwMode="auto">
          <a:xfrm flipH="1">
            <a:off x="4322762" y="3733801"/>
            <a:ext cx="1847850" cy="754063"/>
          </a:xfrm>
          <a:prstGeom prst="line">
            <a:avLst/>
          </a:prstGeom>
          <a:noFill/>
          <a:ln w="38100">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a:p>
        </p:txBody>
      </p:sp>
      <p:sp>
        <p:nvSpPr>
          <p:cNvPr id="128006" name="Line 10">
            <a:extLst>
              <a:ext uri="{FF2B5EF4-FFF2-40B4-BE49-F238E27FC236}">
                <a16:creationId xmlns:a16="http://schemas.microsoft.com/office/drawing/2014/main" id="{CA96ECA5-1E8C-E531-DC75-5B3DB720DF98}"/>
              </a:ext>
            </a:extLst>
          </p:cNvPr>
          <p:cNvSpPr>
            <a:spLocks noChangeShapeType="1"/>
          </p:cNvSpPr>
          <p:nvPr/>
        </p:nvSpPr>
        <p:spPr bwMode="auto">
          <a:xfrm>
            <a:off x="6170612" y="3733801"/>
            <a:ext cx="1581150" cy="754063"/>
          </a:xfrm>
          <a:prstGeom prst="line">
            <a:avLst/>
          </a:prstGeom>
          <a:noFill/>
          <a:ln w="38100">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a:p>
        </p:txBody>
      </p:sp>
      <p:sp>
        <p:nvSpPr>
          <p:cNvPr id="128007" name="Rectangle 11">
            <a:extLst>
              <a:ext uri="{FF2B5EF4-FFF2-40B4-BE49-F238E27FC236}">
                <a16:creationId xmlns:a16="http://schemas.microsoft.com/office/drawing/2014/main" id="{B13AFEBD-5F96-D1F4-C66D-0E5F819C77CA}"/>
              </a:ext>
            </a:extLst>
          </p:cNvPr>
          <p:cNvSpPr>
            <a:spLocks noChangeArrowheads="1"/>
          </p:cNvSpPr>
          <p:nvPr/>
        </p:nvSpPr>
        <p:spPr bwMode="auto">
          <a:xfrm>
            <a:off x="3713162" y="2433638"/>
            <a:ext cx="4876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sz="2400" dirty="0">
                <a:latin typeface="Cambria" panose="02040503050406030204" pitchFamily="18" charset="0"/>
              </a:rPr>
              <a:t>2 COMPONENTS</a:t>
            </a:r>
            <a:endParaRPr lang="sr-Cyrl-CS" altLang="en-US" sz="2400" dirty="0">
              <a:latin typeface="Cambria" panose="02040503050406030204" pitchFamily="18" charset="0"/>
            </a:endParaRPr>
          </a:p>
        </p:txBody>
      </p:sp>
      <p:sp>
        <p:nvSpPr>
          <p:cNvPr id="7" name="Rectangle 12">
            <a:extLst>
              <a:ext uri="{FF2B5EF4-FFF2-40B4-BE49-F238E27FC236}">
                <a16:creationId xmlns:a16="http://schemas.microsoft.com/office/drawing/2014/main" id="{38D0531C-1E55-4B96-B4F8-8B835A9A2F18}"/>
              </a:ext>
            </a:extLst>
          </p:cNvPr>
          <p:cNvSpPr>
            <a:spLocks noChangeArrowheads="1"/>
          </p:cNvSpPr>
          <p:nvPr/>
        </p:nvSpPr>
        <p:spPr bwMode="auto">
          <a:xfrm>
            <a:off x="3300413" y="3200401"/>
            <a:ext cx="5511509" cy="461665"/>
          </a:xfrm>
          <a:prstGeom prst="rect">
            <a:avLst/>
          </a:prstGeom>
          <a:solidFill>
            <a:schemeClr val="accent4">
              <a:lumMod val="40000"/>
              <a:lumOff val="60000"/>
            </a:schemeClr>
          </a:solidFill>
          <a:ln w="9525">
            <a:noFill/>
            <a:miter lim="800000"/>
            <a:headEnd/>
            <a:tailEnd/>
          </a:ln>
          <a:effectLst/>
        </p:spPr>
        <p:txBody>
          <a:bodyPr wrap="none">
            <a:spAutoFit/>
          </a:bodyPr>
          <a:lstStyle/>
          <a:p>
            <a:pPr>
              <a:defRPr/>
            </a:pPr>
            <a:r>
              <a:rPr lang="en-GB" sz="2400" u="sng" dirty="0">
                <a:solidFill>
                  <a:schemeClr val="tx2"/>
                </a:solidFill>
                <a:latin typeface="Cambria" pitchFamily="18" charset="0"/>
              </a:rPr>
              <a:t>STATIC</a:t>
            </a:r>
            <a:r>
              <a:rPr lang="en-GB" sz="2400" dirty="0">
                <a:solidFill>
                  <a:schemeClr val="tx2"/>
                </a:solidFill>
                <a:latin typeface="Cambria" pitchFamily="18" charset="0"/>
              </a:rPr>
              <a:t>                                              </a:t>
            </a:r>
            <a:r>
              <a:rPr lang="en-GB" sz="2400" u="sng" dirty="0">
                <a:solidFill>
                  <a:schemeClr val="tx2"/>
                </a:solidFill>
                <a:latin typeface="Cambria" pitchFamily="18" charset="0"/>
              </a:rPr>
              <a:t>DYNAMIC</a:t>
            </a:r>
            <a:endParaRPr lang="en-US" sz="2400" u="sng" dirty="0">
              <a:solidFill>
                <a:schemeClr val="tx2"/>
              </a:solidFill>
              <a:latin typeface="Cambria" pitchFamily="18" charset="0"/>
            </a:endParaRPr>
          </a:p>
        </p:txBody>
      </p:sp>
      <p:sp>
        <p:nvSpPr>
          <p:cNvPr id="128009" name="Rectangle 13">
            <a:extLst>
              <a:ext uri="{FF2B5EF4-FFF2-40B4-BE49-F238E27FC236}">
                <a16:creationId xmlns:a16="http://schemas.microsoft.com/office/drawing/2014/main" id="{8D02DE0C-CC22-2C7D-6DEE-719AEB68865B}"/>
              </a:ext>
            </a:extLst>
          </p:cNvPr>
          <p:cNvSpPr>
            <a:spLocks noChangeArrowheads="1"/>
          </p:cNvSpPr>
          <p:nvPr/>
        </p:nvSpPr>
        <p:spPr bwMode="auto">
          <a:xfrm>
            <a:off x="2256878" y="4572150"/>
            <a:ext cx="32739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GB" altLang="en-US" sz="2400">
                <a:latin typeface="Cambria" panose="02040503050406030204" pitchFamily="18" charset="0"/>
              </a:rPr>
              <a:t>Increase in tissue mass </a:t>
            </a:r>
            <a:endParaRPr lang="sr-Cyrl-CS" altLang="en-US" sz="2400" dirty="0">
              <a:latin typeface="Cambria" panose="02040503050406030204" pitchFamily="18" charset="0"/>
            </a:endParaRPr>
          </a:p>
        </p:txBody>
      </p:sp>
      <p:sp>
        <p:nvSpPr>
          <p:cNvPr id="128010" name="Rectangle 14">
            <a:extLst>
              <a:ext uri="{FF2B5EF4-FFF2-40B4-BE49-F238E27FC236}">
                <a16:creationId xmlns:a16="http://schemas.microsoft.com/office/drawing/2014/main" id="{A69677F7-045B-57EE-5F72-64BED3A79291}"/>
              </a:ext>
            </a:extLst>
          </p:cNvPr>
          <p:cNvSpPr>
            <a:spLocks noChangeArrowheads="1"/>
          </p:cNvSpPr>
          <p:nvPr/>
        </p:nvSpPr>
        <p:spPr bwMode="auto">
          <a:xfrm>
            <a:off x="6608763" y="4503371"/>
            <a:ext cx="363548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2400">
                <a:latin typeface="Cambria" panose="02040503050406030204" pitchFamily="18" charset="0"/>
              </a:rPr>
              <a:t>Tone of smooth muscles</a:t>
            </a:r>
          </a:p>
          <a:p>
            <a:pPr eaLnBrk="1" hangingPunct="1"/>
            <a:r>
              <a:rPr lang="en-GB" altLang="en-US" sz="2400">
                <a:latin typeface="Cambria" panose="02040503050406030204" pitchFamily="18" charset="0"/>
              </a:rPr>
              <a:t>Alpha 1A adrenoreceptors</a:t>
            </a:r>
            <a:endParaRPr lang="en-GB" altLang="en-US" sz="2400" dirty="0">
              <a:latin typeface="Cambria" panose="02040503050406030204" pitchFamily="18" charset="0"/>
            </a:endParaRPr>
          </a:p>
        </p:txBody>
      </p:sp>
      <p:pic>
        <p:nvPicPr>
          <p:cNvPr id="128011" name="Picture 17" descr="cutout7">
            <a:extLst>
              <a:ext uri="{FF2B5EF4-FFF2-40B4-BE49-F238E27FC236}">
                <a16:creationId xmlns:a16="http://schemas.microsoft.com/office/drawing/2014/main" id="{45C9FD62-F1C1-EC49-60C4-8752397ABC2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31963" y="2209800"/>
            <a:ext cx="1547813"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12" name="Picture 20">
            <a:extLst>
              <a:ext uri="{FF2B5EF4-FFF2-40B4-BE49-F238E27FC236}">
                <a16:creationId xmlns:a16="http://schemas.microsoft.com/office/drawing/2014/main" id="{7AFD44C5-9716-CC58-AAFA-C83E974D05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4762" y="2133600"/>
            <a:ext cx="161925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1">
            <a:extLst>
              <a:ext uri="{FF2B5EF4-FFF2-40B4-BE49-F238E27FC236}">
                <a16:creationId xmlns:a16="http://schemas.microsoft.com/office/drawing/2014/main" id="{FDC01C68-0B86-5F25-DF82-987A1416FC21}"/>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t>Symptoms</a:t>
            </a:r>
            <a:endParaRPr lang="sr-Latn-CS" altLang="en-US" dirty="0"/>
          </a:p>
        </p:txBody>
      </p:sp>
      <p:sp>
        <p:nvSpPr>
          <p:cNvPr id="146435" name="Slide Number Placeholder 2">
            <a:extLst>
              <a:ext uri="{FF2B5EF4-FFF2-40B4-BE49-F238E27FC236}">
                <a16:creationId xmlns:a16="http://schemas.microsoft.com/office/drawing/2014/main" id="{32A992FB-15F1-8F5B-550E-E6358262F688}"/>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C4DA91F-0788-4517-8610-0F1E013537E3}" type="slidenum">
              <a:rPr lang="en-US" altLang="en-US">
                <a:solidFill>
                  <a:schemeClr val="tx2"/>
                </a:solidFill>
                <a:latin typeface="Gill Sans MT" panose="020B0502020104020203" pitchFamily="34" charset="0"/>
              </a:rPr>
              <a:pPr eaLnBrk="1" hangingPunct="1"/>
              <a:t>117</a:t>
            </a:fld>
            <a:endParaRPr lang="en-US" altLang="en-US">
              <a:solidFill>
                <a:schemeClr val="tx2"/>
              </a:solidFill>
              <a:latin typeface="Gill Sans MT" panose="020B0502020104020203" pitchFamily="34" charset="0"/>
            </a:endParaRPr>
          </a:p>
        </p:txBody>
      </p:sp>
      <p:sp>
        <p:nvSpPr>
          <p:cNvPr id="129028" name="Content Placeholder 3">
            <a:extLst>
              <a:ext uri="{FF2B5EF4-FFF2-40B4-BE49-F238E27FC236}">
                <a16:creationId xmlns:a16="http://schemas.microsoft.com/office/drawing/2014/main" id="{FED0F35C-93EA-C2B7-236A-C962FF125FBA}"/>
              </a:ext>
            </a:extLst>
          </p:cNvPr>
          <p:cNvSpPr>
            <a:spLocks noGrp="1"/>
          </p:cNvSpPr>
          <p:nvPr>
            <p:ph sz="quarter" idx="1"/>
          </p:nvPr>
        </p:nvSpPr>
        <p:spPr>
          <a:xfrm>
            <a:off x="1979612" y="1219201"/>
            <a:ext cx="8229600" cy="5502275"/>
          </a:xfrm>
        </p:spPr>
        <p:txBody>
          <a:bodyPr>
            <a:normAutofit fontScale="55000" lnSpcReduction="20000"/>
          </a:bodyPr>
          <a:lstStyle/>
          <a:p>
            <a:pPr marL="0" indent="0" eaLnBrk="1" hangingPunct="1">
              <a:buNone/>
            </a:pPr>
            <a:r>
              <a:rPr lang="en-GB" altLang="en-US" sz="4000" dirty="0">
                <a:latin typeface="Cambria" panose="02040503050406030204" pitchFamily="18" charset="0"/>
              </a:rPr>
              <a:t>Obstructive</a:t>
            </a:r>
          </a:p>
          <a:p>
            <a:pPr eaLnBrk="1" hangingPunct="1"/>
            <a:r>
              <a:rPr lang="en-GB" altLang="en-US" sz="4000" dirty="0">
                <a:latin typeface="Cambria" panose="02040503050406030204" pitchFamily="18" charset="0"/>
              </a:rPr>
              <a:t>  Straining, waiting to urinate, weak, intermittent</a:t>
            </a:r>
          </a:p>
          <a:p>
            <a:pPr eaLnBrk="1" hangingPunct="1"/>
            <a:r>
              <a:rPr lang="en-GB" altLang="en-US" sz="4000" dirty="0">
                <a:latin typeface="Cambria" panose="02040503050406030204" pitchFamily="18" charset="0"/>
              </a:rPr>
              <a:t>stream, short drops, inability to stop urination</a:t>
            </a:r>
          </a:p>
          <a:p>
            <a:pPr eaLnBrk="1" hangingPunct="1"/>
            <a:endParaRPr lang="en-GB" altLang="en-US" dirty="0">
              <a:latin typeface="Cambria" panose="02040503050406030204" pitchFamily="18" charset="0"/>
            </a:endParaRPr>
          </a:p>
          <a:p>
            <a:pPr eaLnBrk="1" hangingPunct="1"/>
            <a:endParaRPr lang="en-GB" altLang="en-US" dirty="0">
              <a:latin typeface="Cambria" panose="02040503050406030204" pitchFamily="18" charset="0"/>
            </a:endParaRPr>
          </a:p>
          <a:p>
            <a:pPr eaLnBrk="1" hangingPunct="1"/>
            <a:endParaRPr lang="en-GB" altLang="en-US" dirty="0">
              <a:latin typeface="Cambria" panose="02040503050406030204" pitchFamily="18" charset="0"/>
            </a:endParaRPr>
          </a:p>
          <a:p>
            <a:pPr eaLnBrk="1" hangingPunct="1"/>
            <a:endParaRPr lang="en-GB" altLang="en-US" dirty="0">
              <a:latin typeface="Cambria" panose="02040503050406030204" pitchFamily="18" charset="0"/>
            </a:endParaRPr>
          </a:p>
          <a:p>
            <a:pPr eaLnBrk="1" hangingPunct="1"/>
            <a:endParaRPr lang="en-GB" altLang="en-US" dirty="0">
              <a:latin typeface="Cambria" panose="02040503050406030204" pitchFamily="18" charset="0"/>
            </a:endParaRPr>
          </a:p>
          <a:p>
            <a:pPr marL="0" indent="0">
              <a:buNone/>
            </a:pPr>
            <a:r>
              <a:rPr lang="en-GB" altLang="en-US" sz="4000" dirty="0">
                <a:latin typeface="Cambria" panose="02040503050406030204" pitchFamily="18" charset="0"/>
              </a:rPr>
              <a:t>Irritating</a:t>
            </a:r>
          </a:p>
          <a:p>
            <a:pPr eaLnBrk="1" hangingPunct="1"/>
            <a:r>
              <a:rPr lang="en-GB" altLang="en-US" sz="4000" dirty="0">
                <a:latin typeface="Cambria" panose="02040503050406030204" pitchFamily="18" charset="0"/>
              </a:rPr>
              <a:t>  </a:t>
            </a:r>
            <a:r>
              <a:rPr lang="en-GB" altLang="en-US" sz="4000" dirty="0" err="1">
                <a:latin typeface="Cambria" panose="02040503050406030204" pitchFamily="18" charset="0"/>
              </a:rPr>
              <a:t>Polakiuria</a:t>
            </a:r>
            <a:r>
              <a:rPr lang="en-GB" altLang="en-US" sz="4000" dirty="0">
                <a:latin typeface="Cambria" panose="02040503050406030204" pitchFamily="18" charset="0"/>
              </a:rPr>
              <a:t>, nocturia, urgent urination, urgent incontinence</a:t>
            </a:r>
          </a:p>
          <a:p>
            <a:pPr eaLnBrk="1" hangingPunct="1"/>
            <a:endParaRPr lang="en-GB" altLang="en-US" dirty="0">
              <a:latin typeface="Cambria" panose="02040503050406030204" pitchFamily="18" charset="0"/>
            </a:endParaRPr>
          </a:p>
          <a:p>
            <a:pPr marL="0" indent="0" eaLnBrk="1" hangingPunct="1">
              <a:buNone/>
            </a:pPr>
            <a:r>
              <a:rPr lang="en-GB" altLang="en-US" sz="4000" dirty="0">
                <a:latin typeface="Cambria" panose="02040503050406030204" pitchFamily="18" charset="0"/>
              </a:rPr>
              <a:t>Post micturition</a:t>
            </a:r>
          </a:p>
          <a:p>
            <a:pPr eaLnBrk="1" hangingPunct="1"/>
            <a:r>
              <a:rPr lang="en-GB" altLang="en-US" sz="4000" dirty="0">
                <a:latin typeface="Cambria" panose="02040503050406030204" pitchFamily="18" charset="0"/>
              </a:rPr>
              <a:t>  Feeling of incomplete emptying</a:t>
            </a:r>
          </a:p>
          <a:p>
            <a:pPr eaLnBrk="1" hangingPunct="1"/>
            <a:r>
              <a:rPr lang="en-GB" altLang="en-US" sz="4000" dirty="0">
                <a:latin typeface="Cambria" panose="02040503050406030204" pitchFamily="18" charset="0"/>
              </a:rPr>
              <a:t>  Terminal drip</a:t>
            </a:r>
          </a:p>
        </p:txBody>
      </p:sp>
      <p:pic>
        <p:nvPicPr>
          <p:cNvPr id="129032" name="Picture 7">
            <a:extLst>
              <a:ext uri="{FF2B5EF4-FFF2-40B4-BE49-F238E27FC236}">
                <a16:creationId xmlns:a16="http://schemas.microsoft.com/office/drawing/2014/main" id="{A1E8E841-E7AC-54D4-29BF-202523CF41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6912" y="2508580"/>
            <a:ext cx="1511300" cy="176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34" name="Picture 11" descr="Enlarged Prostate Symptoms Cartoon">
            <a:extLst>
              <a:ext uri="{FF2B5EF4-FFF2-40B4-BE49-F238E27FC236}">
                <a16:creationId xmlns:a16="http://schemas.microsoft.com/office/drawing/2014/main" id="{404ED446-91F5-8B09-AD23-2675587C28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33490" y="4578681"/>
            <a:ext cx="2052637"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descr="Cartoon_Page_1">
            <a:extLst>
              <a:ext uri="{FF2B5EF4-FFF2-40B4-BE49-F238E27FC236}">
                <a16:creationId xmlns:a16="http://schemas.microsoft.com/office/drawing/2014/main" id="{62D0879A-1EE4-F0C3-8DB3-DA3A227B2A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3262" y="2457780"/>
            <a:ext cx="1223963"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5" descr="bph">
            <a:extLst>
              <a:ext uri="{FF2B5EF4-FFF2-40B4-BE49-F238E27FC236}">
                <a16:creationId xmlns:a16="http://schemas.microsoft.com/office/drawing/2014/main" id="{2D3A4DB6-2443-5AA5-F41F-E4DC30B4B81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8305" y="2427618"/>
            <a:ext cx="1368425" cy="192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a:extLst>
              <a:ext uri="{FF2B5EF4-FFF2-40B4-BE49-F238E27FC236}">
                <a16:creationId xmlns:a16="http://schemas.microsoft.com/office/drawing/2014/main" id="{D285DB0E-DF92-7C8F-C16B-13E5E99C74C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68146" y="2489530"/>
            <a:ext cx="1619250"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a:extLst>
              <a:ext uri="{FF2B5EF4-FFF2-40B4-BE49-F238E27FC236}">
                <a16:creationId xmlns:a16="http://schemas.microsoft.com/office/drawing/2014/main" id="{813497DF-95EB-A337-3FBF-A2525794AA4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60964" y="2616530"/>
            <a:ext cx="1584325"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itle 1">
            <a:extLst>
              <a:ext uri="{FF2B5EF4-FFF2-40B4-BE49-F238E27FC236}">
                <a16:creationId xmlns:a16="http://schemas.microsoft.com/office/drawing/2014/main" id="{B2A42785-8265-9254-D632-9B27BE447FE4}"/>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t>Diagnosis of clinical BPH</a:t>
            </a:r>
            <a:endParaRPr lang="sr-Latn-CS" altLang="en-US" dirty="0"/>
          </a:p>
        </p:txBody>
      </p:sp>
      <p:sp>
        <p:nvSpPr>
          <p:cNvPr id="147459" name="Slide Number Placeholder 2">
            <a:extLst>
              <a:ext uri="{FF2B5EF4-FFF2-40B4-BE49-F238E27FC236}">
                <a16:creationId xmlns:a16="http://schemas.microsoft.com/office/drawing/2014/main" id="{2A73CC08-2893-7617-A39D-FC30AC838282}"/>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3D7E5D5-093D-46D2-9FF9-1AB8D020072F}" type="slidenum">
              <a:rPr lang="en-US" altLang="en-US">
                <a:solidFill>
                  <a:schemeClr val="tx2"/>
                </a:solidFill>
                <a:latin typeface="Gill Sans MT" panose="020B0502020104020203" pitchFamily="34" charset="0"/>
              </a:rPr>
              <a:pPr eaLnBrk="1" hangingPunct="1"/>
              <a:t>118</a:t>
            </a:fld>
            <a:endParaRPr lang="en-US" altLang="en-US">
              <a:solidFill>
                <a:schemeClr val="tx2"/>
              </a:solidFill>
              <a:latin typeface="Gill Sans MT" panose="020B0502020104020203" pitchFamily="34" charset="0"/>
            </a:endParaRPr>
          </a:p>
        </p:txBody>
      </p:sp>
      <p:sp>
        <p:nvSpPr>
          <p:cNvPr id="4" name="Content Placeholder 3">
            <a:extLst>
              <a:ext uri="{FF2B5EF4-FFF2-40B4-BE49-F238E27FC236}">
                <a16:creationId xmlns:a16="http://schemas.microsoft.com/office/drawing/2014/main" id="{7F62D5C3-8267-6345-C586-9D55557731EC}"/>
              </a:ext>
            </a:extLst>
          </p:cNvPr>
          <p:cNvSpPr>
            <a:spLocks noGrp="1"/>
          </p:cNvSpPr>
          <p:nvPr>
            <p:ph sz="quarter" idx="1"/>
          </p:nvPr>
        </p:nvSpPr>
        <p:spPr>
          <a:xfrm>
            <a:off x="1979612" y="1219201"/>
            <a:ext cx="8229600" cy="4937125"/>
          </a:xfrm>
        </p:spPr>
        <p:txBody>
          <a:bodyPr>
            <a:normAutofit fontScale="70000" lnSpcReduction="20000"/>
          </a:bodyPr>
          <a:lstStyle/>
          <a:p>
            <a:pPr marL="274320" indent="-274320">
              <a:buFont typeface="Wingdings 3"/>
              <a:buChar char=""/>
              <a:defRPr/>
            </a:pPr>
            <a:r>
              <a:rPr lang="en-GB">
                <a:latin typeface="Cambria" pitchFamily="18" charset="0"/>
              </a:rPr>
              <a:t>Anamnesis</a:t>
            </a:r>
          </a:p>
          <a:p>
            <a:pPr marL="274320" indent="-274320">
              <a:buFont typeface="Wingdings 3"/>
              <a:buChar char=""/>
              <a:defRPr/>
            </a:pPr>
            <a:r>
              <a:rPr lang="en-GB">
                <a:latin typeface="Cambria" pitchFamily="18" charset="0"/>
              </a:rPr>
              <a:t>    Presence of lower urinary tract symptoms</a:t>
            </a:r>
          </a:p>
          <a:p>
            <a:pPr marL="274320" indent="-274320">
              <a:buFont typeface="Wingdings 3"/>
              <a:buChar char=""/>
              <a:defRPr/>
            </a:pPr>
            <a:r>
              <a:rPr lang="en-GB">
                <a:latin typeface="Cambria" pitchFamily="18" charset="0"/>
              </a:rPr>
              <a:t>  Questionnaires: IPSS and quality of life (QL)</a:t>
            </a:r>
          </a:p>
          <a:p>
            <a:pPr marL="274320" indent="-274320">
              <a:buFont typeface="Wingdings 3"/>
              <a:buChar char=""/>
              <a:defRPr/>
            </a:pPr>
            <a:r>
              <a:rPr lang="en-GB">
                <a:latin typeface="Cambria" pitchFamily="18" charset="0"/>
              </a:rPr>
              <a:t>  Laboratory findings</a:t>
            </a:r>
          </a:p>
          <a:p>
            <a:pPr marL="274320" indent="-274320">
              <a:buFont typeface="Wingdings 3"/>
              <a:buChar char=""/>
              <a:defRPr/>
            </a:pPr>
            <a:r>
              <a:rPr lang="en-GB">
                <a:latin typeface="Cambria" pitchFamily="18" charset="0"/>
              </a:rPr>
              <a:t>  Urine, urine culture</a:t>
            </a:r>
          </a:p>
          <a:p>
            <a:pPr marL="274320" indent="-274320">
              <a:buFont typeface="Wingdings 3"/>
              <a:buChar char=""/>
              <a:defRPr/>
            </a:pPr>
            <a:r>
              <a:rPr lang="en-GB">
                <a:latin typeface="Cambria" pitchFamily="18" charset="0"/>
              </a:rPr>
              <a:t>  Urea, creatinine</a:t>
            </a:r>
          </a:p>
          <a:p>
            <a:pPr marL="274320" indent="-274320">
              <a:buFont typeface="Wingdings 3"/>
              <a:buChar char=""/>
              <a:defRPr/>
            </a:pPr>
            <a:r>
              <a:rPr lang="en-GB">
                <a:latin typeface="Cambria" pitchFamily="18" charset="0"/>
              </a:rPr>
              <a:t>  Clinical examination - RT</a:t>
            </a:r>
          </a:p>
          <a:p>
            <a:pPr marL="274320" indent="-274320">
              <a:buFont typeface="Wingdings 3"/>
              <a:buChar char=""/>
              <a:defRPr/>
            </a:pPr>
            <a:r>
              <a:rPr lang="en-GB">
                <a:latin typeface="Cambria" pitchFamily="18" charset="0"/>
              </a:rPr>
              <a:t>  PSA</a:t>
            </a:r>
          </a:p>
          <a:p>
            <a:pPr marL="274320" indent="-274320">
              <a:buFont typeface="Wingdings 3"/>
              <a:buChar char=""/>
              <a:defRPr/>
            </a:pPr>
            <a:r>
              <a:rPr lang="en-GB">
                <a:latin typeface="Cambria" pitchFamily="18" charset="0"/>
              </a:rPr>
              <a:t>  Transabdominal and transrectal (TRUS) US</a:t>
            </a:r>
          </a:p>
          <a:p>
            <a:pPr marL="274320" indent="-274320">
              <a:buFont typeface="Wingdings 3"/>
              <a:buChar char=""/>
              <a:defRPr/>
            </a:pPr>
            <a:r>
              <a:rPr lang="en-GB">
                <a:latin typeface="Cambria" pitchFamily="18" charset="0"/>
              </a:rPr>
              <a:t>  i.v. Urography, DCG, PMCG</a:t>
            </a:r>
          </a:p>
          <a:p>
            <a:pPr marL="274320" indent="-274320">
              <a:buFont typeface="Wingdings 3"/>
              <a:buChar char=""/>
              <a:defRPr/>
            </a:pPr>
            <a:r>
              <a:rPr lang="en-GB">
                <a:latin typeface="Cambria" pitchFamily="18" charset="0"/>
              </a:rPr>
              <a:t>  Uroflowmetry and residual urine</a:t>
            </a:r>
          </a:p>
          <a:p>
            <a:pPr marL="274320" indent="-274320">
              <a:buFont typeface="Wingdings 3"/>
              <a:buChar char=""/>
              <a:defRPr/>
            </a:pPr>
            <a:r>
              <a:rPr lang="en-GB">
                <a:latin typeface="Cambria" pitchFamily="18" charset="0"/>
              </a:rPr>
              <a:t>  Endoscopy</a:t>
            </a:r>
          </a:p>
          <a:p>
            <a:pPr marL="274320" indent="-274320">
              <a:buFont typeface="Wingdings 3"/>
              <a:buChar char=""/>
              <a:defRPr/>
            </a:pPr>
            <a:r>
              <a:rPr lang="en-GB">
                <a:latin typeface="Cambria" pitchFamily="18" charset="0"/>
              </a:rPr>
              <a:t>  Urodynamic examination</a:t>
            </a:r>
            <a:endParaRPr lang="en-GB" dirty="0">
              <a:latin typeface="Cambria"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Title 5">
            <a:extLst>
              <a:ext uri="{FF2B5EF4-FFF2-40B4-BE49-F238E27FC236}">
                <a16:creationId xmlns:a16="http://schemas.microsoft.com/office/drawing/2014/main" id="{7FB2F5C2-6AAB-D457-6931-A7C22AD6B8E1}"/>
              </a:ext>
            </a:extLst>
          </p:cNvPr>
          <p:cNvSpPr>
            <a:spLocks noGrp="1"/>
          </p:cNvSpPr>
          <p:nvPr>
            <p:ph type="title"/>
          </p:nvPr>
        </p:nvSpPr>
        <p:spPr>
          <a:xfrm>
            <a:off x="1293813" y="381000"/>
            <a:ext cx="9601200" cy="608014"/>
          </a:xfrm>
        </p:spPr>
        <p:txBody>
          <a:bodyPr>
            <a:normAutofit/>
          </a:bodyPr>
          <a:lstStyle/>
          <a:p>
            <a:pPr>
              <a:defRPr/>
            </a:pPr>
            <a:r>
              <a:rPr lang="fr-FR" sz="3400"/>
              <a:t>International Prostate Symptom Score IPSS</a:t>
            </a:r>
            <a:endParaRPr lang="sr-Latn-CS" sz="3400" dirty="0"/>
          </a:p>
        </p:txBody>
      </p:sp>
      <p:sp>
        <p:nvSpPr>
          <p:cNvPr id="148484" name="Slide Number Placeholder 5">
            <a:extLst>
              <a:ext uri="{FF2B5EF4-FFF2-40B4-BE49-F238E27FC236}">
                <a16:creationId xmlns:a16="http://schemas.microsoft.com/office/drawing/2014/main" id="{1B9DDCDF-9528-1DF0-BA3E-8C6A9820D154}"/>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E1CD0E2-7ADC-4DAF-B11C-6E7D50426D3D}" type="slidenum">
              <a:rPr lang="en-US" altLang="en-US">
                <a:solidFill>
                  <a:schemeClr val="tx2"/>
                </a:solidFill>
                <a:latin typeface="Gill Sans MT" panose="020B0502020104020203" pitchFamily="34" charset="0"/>
              </a:rPr>
              <a:pPr eaLnBrk="1" hangingPunct="1"/>
              <a:t>119</a:t>
            </a:fld>
            <a:endParaRPr lang="en-US" altLang="en-US">
              <a:solidFill>
                <a:schemeClr val="tx2"/>
              </a:solidFill>
              <a:latin typeface="Gill Sans MT" panose="020B0502020104020203" pitchFamily="34" charset="0"/>
            </a:endParaRPr>
          </a:p>
        </p:txBody>
      </p:sp>
      <p:graphicFrame>
        <p:nvGraphicFramePr>
          <p:cNvPr id="120836" name="Group 4">
            <a:extLst>
              <a:ext uri="{FF2B5EF4-FFF2-40B4-BE49-F238E27FC236}">
                <a16:creationId xmlns:a16="http://schemas.microsoft.com/office/drawing/2014/main" id="{2EBDA912-BD94-3FCC-A6C7-BC757AF10387}"/>
              </a:ext>
            </a:extLst>
          </p:cNvPr>
          <p:cNvGraphicFramePr>
            <a:graphicFrameLocks noGrp="1"/>
          </p:cNvGraphicFramePr>
          <p:nvPr>
            <p:ph sz="quarter" idx="1"/>
            <p:extLst>
              <p:ext uri="{D42A27DB-BD31-4B8C-83A1-F6EECF244321}">
                <p14:modId xmlns:p14="http://schemas.microsoft.com/office/powerpoint/2010/main" val="3367941610"/>
              </p:ext>
            </p:extLst>
          </p:nvPr>
        </p:nvGraphicFramePr>
        <p:xfrm>
          <a:off x="6475412" y="3590132"/>
          <a:ext cx="4211638" cy="1189038"/>
        </p:xfrm>
        <a:graphic>
          <a:graphicData uri="http://schemas.openxmlformats.org/drawingml/2006/table">
            <a:tbl>
              <a:tblPr lastRow="1" bandRow="1">
                <a:tableStyleId>{69CF1AB2-1976-4502-BF36-3FF5EA218861}</a:tableStyleId>
              </a:tblPr>
              <a:tblGrid>
                <a:gridCol w="1260626">
                  <a:extLst>
                    <a:ext uri="{9D8B030D-6E8A-4147-A177-3AD203B41FA5}">
                      <a16:colId xmlns:a16="http://schemas.microsoft.com/office/drawing/2014/main" val="20000"/>
                    </a:ext>
                  </a:extLst>
                </a:gridCol>
                <a:gridCol w="1489828">
                  <a:extLst>
                    <a:ext uri="{9D8B030D-6E8A-4147-A177-3AD203B41FA5}">
                      <a16:colId xmlns:a16="http://schemas.microsoft.com/office/drawing/2014/main" val="20001"/>
                    </a:ext>
                  </a:extLst>
                </a:gridCol>
                <a:gridCol w="1461184">
                  <a:extLst>
                    <a:ext uri="{9D8B030D-6E8A-4147-A177-3AD203B41FA5}">
                      <a16:colId xmlns:a16="http://schemas.microsoft.com/office/drawing/2014/main" val="20002"/>
                    </a:ext>
                  </a:extLst>
                </a:gridCol>
              </a:tblGrid>
              <a:tr h="396346">
                <a:tc gridSpan="3">
                  <a:txBody>
                    <a:bodyPr/>
                    <a:lstStyle/>
                    <a:p>
                      <a:pPr algn="ctr"/>
                      <a:r>
                        <a:rPr lang="en-GB" sz="1800" kern="1200" dirty="0">
                          <a:solidFill>
                            <a:schemeClr val="dk1"/>
                          </a:solidFill>
                          <a:effectLst/>
                          <a:latin typeface="+mn-lt"/>
                          <a:ea typeface="+mn-ea"/>
                          <a:cs typeface="+mn-cs"/>
                        </a:rPr>
                        <a:t>Interpretation</a:t>
                      </a:r>
                    </a:p>
                  </a:txBody>
                  <a:tcPr marL="165635" marR="165635" marT="45732" marB="45732" anchor="b" horzOverflow="overflow"/>
                </a:tc>
                <a:tc hMerge="1">
                  <a:txBody>
                    <a:bodyPr/>
                    <a:lstStyle/>
                    <a:p>
                      <a:pPr marL="0" marR="0" lvl="0" indent="0" algn="ctr" defTabSz="914400" rtl="0" eaLnBrk="0" fontAlgn="base" latinLnBrk="0" hangingPunct="0">
                        <a:lnSpc>
                          <a:spcPct val="100000"/>
                        </a:lnSpc>
                        <a:spcBef>
                          <a:spcPct val="0"/>
                        </a:spcBef>
                        <a:spcAft>
                          <a:spcPct val="0"/>
                        </a:spcAft>
                        <a:buClr>
                          <a:schemeClr val="accent2"/>
                        </a:buClr>
                        <a:buSzTx/>
                        <a:buFont typeface="Wingdings" pitchFamily="2" charset="2"/>
                        <a:buNone/>
                        <a:tabLst/>
                      </a:pPr>
                      <a:endParaRPr kumimoji="0" lang="sr-Latn-CS" sz="2000" b="0" i="0" u="none" strike="noStrike" cap="none" normalizeH="0" baseline="0" dirty="0">
                        <a:ln>
                          <a:noFill/>
                        </a:ln>
                        <a:solidFill>
                          <a:schemeClr val="tx1"/>
                        </a:solidFill>
                        <a:effectLst/>
                        <a:latin typeface="+mn-lt"/>
                        <a:cs typeface="Times New Roman" pitchFamily="18" charset="0"/>
                      </a:endParaRPr>
                    </a:p>
                  </a:txBody>
                  <a:tcPr marL="165649" marR="165649" anchor="b" horzOverflow="overflow"/>
                </a:tc>
                <a:tc hMerge="1">
                  <a:txBody>
                    <a:bodyPr/>
                    <a:lstStyle/>
                    <a:p>
                      <a:pPr marL="0" marR="0" lvl="0" indent="0" algn="ctr" defTabSz="914400" rtl="0" eaLnBrk="0" fontAlgn="base" latinLnBrk="0" hangingPunct="0">
                        <a:lnSpc>
                          <a:spcPct val="100000"/>
                        </a:lnSpc>
                        <a:spcBef>
                          <a:spcPct val="0"/>
                        </a:spcBef>
                        <a:spcAft>
                          <a:spcPct val="0"/>
                        </a:spcAft>
                        <a:buClr>
                          <a:schemeClr val="accent2"/>
                        </a:buClr>
                        <a:buSzTx/>
                        <a:buFont typeface="Wingdings" pitchFamily="2" charset="2"/>
                        <a:buNone/>
                        <a:tabLst/>
                      </a:pPr>
                      <a:endParaRPr kumimoji="0" lang="sr-Latn-CS" sz="2000" b="0" i="0" u="none" strike="noStrike" cap="none" normalizeH="0" baseline="0" dirty="0">
                        <a:ln>
                          <a:noFill/>
                        </a:ln>
                        <a:solidFill>
                          <a:schemeClr val="tx1"/>
                        </a:solidFill>
                        <a:effectLst/>
                        <a:latin typeface="+mn-lt"/>
                        <a:cs typeface="Times New Roman" pitchFamily="18" charset="0"/>
                      </a:endParaRPr>
                    </a:p>
                  </a:txBody>
                  <a:tcPr marL="165649" marR="165649" anchor="b" horzOverflow="overflow"/>
                </a:tc>
                <a:extLst>
                  <a:ext uri="{0D108BD9-81ED-4DB2-BD59-A6C34878D82A}">
                    <a16:rowId xmlns:a16="http://schemas.microsoft.com/office/drawing/2014/main" val="10000"/>
                  </a:ext>
                </a:extLst>
              </a:tr>
              <a:tr h="396346">
                <a:tc>
                  <a:txBody>
                    <a:bodyPr/>
                    <a:lstStyle/>
                    <a:p>
                      <a:pPr marL="0" marR="0" lvl="0" indent="0" algn="ctr" defTabSz="914400" rtl="0" eaLnBrk="0" fontAlgn="base" latinLnBrk="0" hangingPunct="0">
                        <a:lnSpc>
                          <a:spcPct val="100000"/>
                        </a:lnSpc>
                        <a:spcBef>
                          <a:spcPct val="0"/>
                        </a:spcBef>
                        <a:spcAft>
                          <a:spcPct val="0"/>
                        </a:spcAft>
                        <a:buClr>
                          <a:schemeClr val="accent2"/>
                        </a:buClr>
                        <a:buSzTx/>
                        <a:buFont typeface="Wingdings" pitchFamily="2" charset="2"/>
                        <a:buNone/>
                        <a:tabLst/>
                      </a:pPr>
                      <a:r>
                        <a:rPr kumimoji="0" lang="sr-Latn-CS" sz="2000" u="none" strike="noStrike" cap="none" normalizeH="0" baseline="0" dirty="0">
                          <a:ln>
                            <a:noFill/>
                          </a:ln>
                          <a:effectLst/>
                        </a:rPr>
                        <a:t> &lt; </a:t>
                      </a:r>
                      <a:r>
                        <a:rPr kumimoji="0" lang="en-US" sz="2000" u="none" strike="noStrike" cap="none" normalizeH="0" baseline="0" dirty="0">
                          <a:ln>
                            <a:noFill/>
                          </a:ln>
                          <a:effectLst/>
                        </a:rPr>
                        <a:t>8</a:t>
                      </a:r>
                      <a:r>
                        <a:rPr kumimoji="0" lang="sr-Latn-CS" sz="2000" u="none" strike="noStrike" cap="none" normalizeH="0" baseline="0" dirty="0">
                          <a:ln>
                            <a:noFill/>
                          </a:ln>
                          <a:effectLst/>
                        </a:rPr>
                        <a:t>  </a:t>
                      </a:r>
                      <a:endParaRPr kumimoji="0" lang="sr-Latn-CS" sz="2000" b="0" i="0" u="none" strike="noStrike" cap="none" normalizeH="0" baseline="0" dirty="0">
                        <a:ln>
                          <a:noFill/>
                        </a:ln>
                        <a:solidFill>
                          <a:schemeClr val="tx1"/>
                        </a:solidFill>
                        <a:effectLst/>
                        <a:latin typeface="+mn-lt"/>
                        <a:cs typeface="Times New Roman" pitchFamily="18" charset="0"/>
                      </a:endParaRPr>
                    </a:p>
                  </a:txBody>
                  <a:tcPr marL="165635" marR="165635" marT="45732" marB="45732" anchor="b" horzOverflow="overflow"/>
                </a:tc>
                <a:tc>
                  <a:txBody>
                    <a:bodyPr/>
                    <a:lstStyle/>
                    <a:p>
                      <a:pPr marL="0" marR="0" lvl="0" indent="0" algn="ctr" defTabSz="914400" rtl="0" eaLnBrk="0" fontAlgn="base" latinLnBrk="0" hangingPunct="0">
                        <a:lnSpc>
                          <a:spcPct val="100000"/>
                        </a:lnSpc>
                        <a:spcBef>
                          <a:spcPct val="0"/>
                        </a:spcBef>
                        <a:spcAft>
                          <a:spcPct val="0"/>
                        </a:spcAft>
                        <a:buClr>
                          <a:schemeClr val="accent2"/>
                        </a:buClr>
                        <a:buSzTx/>
                        <a:buFont typeface="Wingdings" pitchFamily="2" charset="2"/>
                        <a:buNone/>
                        <a:tabLst/>
                      </a:pPr>
                      <a:r>
                        <a:rPr kumimoji="0" lang="sr-Latn-CS" sz="2000" u="none" strike="noStrike" cap="none" normalizeH="0" baseline="0" dirty="0">
                          <a:ln>
                            <a:noFill/>
                          </a:ln>
                          <a:effectLst/>
                        </a:rPr>
                        <a:t> 8 – 19  </a:t>
                      </a:r>
                      <a:endParaRPr kumimoji="0" lang="sr-Latn-CS" sz="2000" b="0" i="0" u="none" strike="noStrike" cap="none" normalizeH="0" baseline="0" dirty="0">
                        <a:ln>
                          <a:noFill/>
                        </a:ln>
                        <a:solidFill>
                          <a:schemeClr val="tx1"/>
                        </a:solidFill>
                        <a:effectLst/>
                        <a:latin typeface="+mn-lt"/>
                        <a:cs typeface="Times New Roman" pitchFamily="18" charset="0"/>
                      </a:endParaRPr>
                    </a:p>
                  </a:txBody>
                  <a:tcPr marL="165635" marR="165635" marT="45732" marB="45732" anchor="b" horzOverflow="overflow"/>
                </a:tc>
                <a:tc>
                  <a:txBody>
                    <a:bodyPr/>
                    <a:lstStyle/>
                    <a:p>
                      <a:pPr marL="0" marR="0" lvl="0" indent="0" algn="ctr" defTabSz="914400" rtl="0" eaLnBrk="0" fontAlgn="base" latinLnBrk="0" hangingPunct="0">
                        <a:lnSpc>
                          <a:spcPct val="100000"/>
                        </a:lnSpc>
                        <a:spcBef>
                          <a:spcPct val="0"/>
                        </a:spcBef>
                        <a:spcAft>
                          <a:spcPct val="0"/>
                        </a:spcAft>
                        <a:buClr>
                          <a:schemeClr val="accent2"/>
                        </a:buClr>
                        <a:buSzTx/>
                        <a:buFont typeface="Wingdings" pitchFamily="2" charset="2"/>
                        <a:buNone/>
                        <a:tabLst/>
                      </a:pPr>
                      <a:r>
                        <a:rPr kumimoji="0" lang="sr-Latn-CS" sz="2000" u="none" strike="noStrike" cap="none" normalizeH="0" baseline="0" dirty="0">
                          <a:ln>
                            <a:noFill/>
                          </a:ln>
                          <a:effectLst/>
                        </a:rPr>
                        <a:t> ≥ 20  </a:t>
                      </a:r>
                      <a:endParaRPr kumimoji="0" lang="sr-Latn-CS" sz="2000" b="0" i="0" u="none" strike="noStrike" cap="none" normalizeH="0" baseline="0" dirty="0">
                        <a:ln>
                          <a:noFill/>
                        </a:ln>
                        <a:solidFill>
                          <a:schemeClr val="tx1"/>
                        </a:solidFill>
                        <a:effectLst/>
                        <a:latin typeface="+mn-lt"/>
                        <a:cs typeface="Times New Roman" pitchFamily="18" charset="0"/>
                      </a:endParaRPr>
                    </a:p>
                  </a:txBody>
                  <a:tcPr marL="165635" marR="165635" marT="45732" marB="45732" anchor="b" horzOverflow="overflow"/>
                </a:tc>
                <a:extLst>
                  <a:ext uri="{0D108BD9-81ED-4DB2-BD59-A6C34878D82A}">
                    <a16:rowId xmlns:a16="http://schemas.microsoft.com/office/drawing/2014/main" val="10001"/>
                  </a:ext>
                </a:extLst>
              </a:tr>
              <a:tr h="396346">
                <a:tc>
                  <a:txBody>
                    <a:bodyPr/>
                    <a:lstStyle/>
                    <a:p>
                      <a:pPr marL="0" marR="0" lvl="0" indent="0" algn="ctr" defTabSz="914400" rtl="0" eaLnBrk="0" fontAlgn="base" latinLnBrk="0" hangingPunct="0">
                        <a:lnSpc>
                          <a:spcPct val="100000"/>
                        </a:lnSpc>
                        <a:spcBef>
                          <a:spcPct val="0"/>
                        </a:spcBef>
                        <a:spcAft>
                          <a:spcPct val="0"/>
                        </a:spcAft>
                        <a:buClr>
                          <a:schemeClr val="accent2"/>
                        </a:buClr>
                        <a:buSzTx/>
                        <a:buFont typeface="Wingdings" pitchFamily="2" charset="2"/>
                        <a:buNone/>
                        <a:tabLst/>
                      </a:pPr>
                      <a:r>
                        <a:rPr kumimoji="0" lang="en-GB" sz="2000" u="none" strike="noStrike" cap="none" normalizeH="0" baseline="0" dirty="0">
                          <a:ln>
                            <a:noFill/>
                          </a:ln>
                          <a:effectLst/>
                        </a:rPr>
                        <a:t>Mild</a:t>
                      </a:r>
                      <a:endParaRPr kumimoji="0" lang="sr-Latn-CS" sz="2000" b="0" i="0" u="none" strike="noStrike" cap="none" normalizeH="0" baseline="0" dirty="0">
                        <a:ln>
                          <a:noFill/>
                        </a:ln>
                        <a:solidFill>
                          <a:schemeClr val="tx1"/>
                        </a:solidFill>
                        <a:effectLst/>
                        <a:latin typeface="+mn-lt"/>
                        <a:cs typeface="Times New Roman" pitchFamily="18" charset="0"/>
                      </a:endParaRPr>
                    </a:p>
                  </a:txBody>
                  <a:tcPr marL="165635" marR="165635" marT="45732" marB="45732" anchor="b" horzOverflow="overflow"/>
                </a:tc>
                <a:tc>
                  <a:txBody>
                    <a:bodyPr/>
                    <a:lstStyle/>
                    <a:p>
                      <a:pPr marL="0" marR="0" lvl="0" indent="0" algn="ctr" defTabSz="914400" rtl="0" eaLnBrk="0" fontAlgn="base" latinLnBrk="0" hangingPunct="0">
                        <a:lnSpc>
                          <a:spcPct val="100000"/>
                        </a:lnSpc>
                        <a:spcBef>
                          <a:spcPct val="0"/>
                        </a:spcBef>
                        <a:spcAft>
                          <a:spcPct val="0"/>
                        </a:spcAft>
                        <a:buClr>
                          <a:schemeClr val="accent2"/>
                        </a:buClr>
                        <a:buSzTx/>
                        <a:buFont typeface="Wingdings" pitchFamily="2" charset="2"/>
                        <a:buNone/>
                        <a:tabLst/>
                      </a:pPr>
                      <a:r>
                        <a:rPr kumimoji="0" lang="en-GB" sz="2000" u="none" strike="noStrike" cap="none" normalizeH="0" baseline="0" dirty="0">
                          <a:ln>
                            <a:noFill/>
                          </a:ln>
                          <a:effectLst/>
                        </a:rPr>
                        <a:t>Moderate</a:t>
                      </a:r>
                      <a:endParaRPr kumimoji="0" lang="sr-Latn-CS" sz="2000" b="0" i="0" u="none" strike="noStrike" cap="none" normalizeH="0" baseline="0" dirty="0">
                        <a:ln>
                          <a:noFill/>
                        </a:ln>
                        <a:solidFill>
                          <a:schemeClr val="tx1"/>
                        </a:solidFill>
                        <a:effectLst/>
                        <a:latin typeface="+mn-lt"/>
                        <a:cs typeface="Times New Roman" pitchFamily="18" charset="0"/>
                      </a:endParaRPr>
                    </a:p>
                  </a:txBody>
                  <a:tcPr marL="165635" marR="165635" marT="45732" marB="45732" anchor="b" horzOverflow="overflow"/>
                </a:tc>
                <a:tc>
                  <a:txBody>
                    <a:bodyPr/>
                    <a:lstStyle/>
                    <a:p>
                      <a:pPr marL="0" marR="0" lvl="0" indent="0" algn="ctr" defTabSz="914400" rtl="0" eaLnBrk="0" fontAlgn="base" latinLnBrk="0" hangingPunct="0">
                        <a:lnSpc>
                          <a:spcPct val="100000"/>
                        </a:lnSpc>
                        <a:spcBef>
                          <a:spcPct val="0"/>
                        </a:spcBef>
                        <a:spcAft>
                          <a:spcPct val="0"/>
                        </a:spcAft>
                        <a:buClr>
                          <a:schemeClr val="accent2"/>
                        </a:buClr>
                        <a:buSzTx/>
                        <a:buFont typeface="Wingdings" pitchFamily="2" charset="2"/>
                        <a:buNone/>
                        <a:tabLst/>
                      </a:pPr>
                      <a:r>
                        <a:rPr kumimoji="0" lang="en-GB" sz="2000" u="none" strike="noStrike" cap="none" normalizeH="0" baseline="0" dirty="0">
                          <a:ln>
                            <a:noFill/>
                          </a:ln>
                          <a:effectLst/>
                        </a:rPr>
                        <a:t>Severe</a:t>
                      </a:r>
                      <a:endParaRPr kumimoji="0" lang="sr-Latn-CS" sz="2000" b="0" i="0" u="none" strike="noStrike" cap="none" normalizeH="0" baseline="0" dirty="0">
                        <a:ln>
                          <a:noFill/>
                        </a:ln>
                        <a:solidFill>
                          <a:schemeClr val="tx1"/>
                        </a:solidFill>
                        <a:effectLst/>
                        <a:latin typeface="+mn-lt"/>
                        <a:cs typeface="Times New Roman" pitchFamily="18" charset="0"/>
                      </a:endParaRPr>
                    </a:p>
                  </a:txBody>
                  <a:tcPr marL="165635" marR="165635" marT="45732" marB="45732" anchor="b" horzOverflow="overflow"/>
                </a:tc>
                <a:extLst>
                  <a:ext uri="{0D108BD9-81ED-4DB2-BD59-A6C34878D82A}">
                    <a16:rowId xmlns:a16="http://schemas.microsoft.com/office/drawing/2014/main" val="10002"/>
                  </a:ext>
                </a:extLst>
              </a:tr>
            </a:tbl>
          </a:graphicData>
        </a:graphic>
      </p:graphicFrame>
      <p:sp>
        <p:nvSpPr>
          <p:cNvPr id="49172" name="Content Placeholder 6">
            <a:extLst>
              <a:ext uri="{FF2B5EF4-FFF2-40B4-BE49-F238E27FC236}">
                <a16:creationId xmlns:a16="http://schemas.microsoft.com/office/drawing/2014/main" id="{B6B106C0-2B05-B99B-48EF-E37D8971DD4D}"/>
              </a:ext>
            </a:extLst>
          </p:cNvPr>
          <p:cNvSpPr>
            <a:spLocks noGrp="1"/>
          </p:cNvSpPr>
          <p:nvPr>
            <p:ph sz="quarter" idx="2"/>
          </p:nvPr>
        </p:nvSpPr>
        <p:spPr>
          <a:xfrm>
            <a:off x="6475412" y="1600200"/>
            <a:ext cx="4248150" cy="4525963"/>
          </a:xfrm>
        </p:spPr>
        <p:txBody>
          <a:bodyPr>
            <a:normAutofit/>
          </a:bodyPr>
          <a:lstStyle/>
          <a:p>
            <a:pPr marL="274320" indent="-274320" algn="just">
              <a:buFont typeface="Wingdings 3"/>
              <a:buChar char=""/>
              <a:defRPr/>
            </a:pPr>
            <a:r>
              <a:rPr lang="en-GB" sz="2000" dirty="0">
                <a:latin typeface="Cambria" pitchFamily="18" charset="0"/>
              </a:rPr>
              <a:t>7 questions: frequently urination, nocturia, urgent urination, straining, weak jet, intermittent urination and incomplete discharge</a:t>
            </a:r>
          </a:p>
          <a:p>
            <a:pPr marL="274320" indent="-274320">
              <a:buFont typeface="Wingdings 3"/>
              <a:buChar char=""/>
              <a:defRPr/>
            </a:pPr>
            <a:endParaRPr lang="en-GB" dirty="0">
              <a:latin typeface="Cambria" pitchFamily="18" charset="0"/>
            </a:endParaRPr>
          </a:p>
          <a:p>
            <a:pPr marL="274320" indent="-274320">
              <a:buFont typeface="Wingdings 3"/>
              <a:buChar char=""/>
              <a:defRPr/>
            </a:pPr>
            <a:endParaRPr lang="en-GB" dirty="0">
              <a:latin typeface="Cambria" pitchFamily="18" charset="0"/>
            </a:endParaRPr>
          </a:p>
          <a:p>
            <a:pPr marL="274320" indent="-274320">
              <a:buFont typeface="Wingdings 3"/>
              <a:buChar char=""/>
              <a:defRPr/>
            </a:pPr>
            <a:endParaRPr lang="en-GB" dirty="0">
              <a:latin typeface="Cambria" pitchFamily="18" charset="0"/>
            </a:endParaRPr>
          </a:p>
          <a:p>
            <a:pPr marL="274320" indent="-274320">
              <a:buFont typeface="Wingdings 3"/>
              <a:buChar char=""/>
              <a:defRPr/>
            </a:pPr>
            <a:endParaRPr lang="en-GB" dirty="0">
              <a:latin typeface="Cambria" pitchFamily="18" charset="0"/>
            </a:endParaRPr>
          </a:p>
          <a:p>
            <a:pPr marL="274320" indent="-274320">
              <a:buFont typeface="Wingdings 3"/>
              <a:buChar char=""/>
              <a:defRPr/>
            </a:pPr>
            <a:r>
              <a:rPr lang="en-GB" sz="2000" dirty="0">
                <a:effectLst/>
                <a:latin typeface="Cambria" panose="02040503050406030204" pitchFamily="18" charset="0"/>
                <a:ea typeface="Cambria" panose="02040503050406030204" pitchFamily="18" charset="0"/>
                <a:cs typeface="Times New Roman" panose="02020603050405020304" pitchFamily="18" charset="0"/>
              </a:rPr>
              <a:t>Assessment of quality of life</a:t>
            </a:r>
            <a:endParaRPr lang="en-GB" sz="2000" dirty="0">
              <a:latin typeface="Cambria" panose="02040503050406030204" pitchFamily="18" charset="0"/>
              <a:ea typeface="Cambria" panose="02040503050406030204" pitchFamily="18" charset="0"/>
            </a:endParaRPr>
          </a:p>
          <a:p>
            <a:pPr marL="274320" indent="-274320">
              <a:buFont typeface="Wingdings 3"/>
              <a:buChar char=""/>
              <a:defRPr/>
            </a:pPr>
            <a:endParaRPr lang="en-GB" dirty="0">
              <a:latin typeface="Cambria" pitchFamily="18" charset="0"/>
            </a:endParaRPr>
          </a:p>
        </p:txBody>
      </p:sp>
      <p:pic>
        <p:nvPicPr>
          <p:cNvPr id="3" name="Picture 2">
            <a:extLst>
              <a:ext uri="{FF2B5EF4-FFF2-40B4-BE49-F238E27FC236}">
                <a16:creationId xmlns:a16="http://schemas.microsoft.com/office/drawing/2014/main" id="{15175DD2-8910-8A2D-D9B9-1EB48DDC06AB}"/>
              </a:ext>
            </a:extLst>
          </p:cNvPr>
          <p:cNvPicPr>
            <a:picLocks noChangeAspect="1"/>
          </p:cNvPicPr>
          <p:nvPr/>
        </p:nvPicPr>
        <p:blipFill>
          <a:blip r:embed="rId3"/>
          <a:stretch>
            <a:fillRect/>
          </a:stretch>
        </p:blipFill>
        <p:spPr>
          <a:xfrm>
            <a:off x="1606203" y="1371600"/>
            <a:ext cx="4467930" cy="5105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C967A5EF-147D-1C57-6159-426B3976C895}"/>
              </a:ext>
            </a:extLst>
          </p:cNvPr>
          <p:cNvSpPr>
            <a:spLocks noGrp="1"/>
          </p:cNvSpPr>
          <p:nvPr>
            <p:ph type="title"/>
          </p:nvPr>
        </p:nvSpPr>
        <p:spPr>
          <a:xfrm>
            <a:off x="1293813" y="381000"/>
            <a:ext cx="9601200" cy="457200"/>
          </a:xfrm>
        </p:spPr>
        <p:txBody>
          <a:bodyPr>
            <a:normAutofit fontScale="90000"/>
          </a:bodyPr>
          <a:lstStyle/>
          <a:p>
            <a:pPr eaLnBrk="1" hangingPunct="1"/>
            <a:r>
              <a:rPr lang="en-GB" altLang="en-US" b="1" spc="600">
                <a:effectLst>
                  <a:outerShdw blurRad="38100" dist="38100" dir="2700000" algn="tl">
                    <a:srgbClr val="000000">
                      <a:alpha val="43137"/>
                    </a:srgbClr>
                  </a:outerShdw>
                </a:effectLst>
              </a:rPr>
              <a:t>Pyuria &gt; 10 leukocytes</a:t>
            </a:r>
            <a:endParaRPr lang="sr-Latn-CS" altLang="en-US" b="1" spc="600" dirty="0">
              <a:effectLst>
                <a:outerShdw blurRad="38100" dist="38100" dir="2700000" algn="tl">
                  <a:srgbClr val="000000">
                    <a:alpha val="43137"/>
                  </a:srgbClr>
                </a:outerShdw>
              </a:effectLst>
            </a:endParaRPr>
          </a:p>
        </p:txBody>
      </p:sp>
      <p:sp>
        <p:nvSpPr>
          <p:cNvPr id="21507" name="Slide Number Placeholder 5">
            <a:extLst>
              <a:ext uri="{FF2B5EF4-FFF2-40B4-BE49-F238E27FC236}">
                <a16:creationId xmlns:a16="http://schemas.microsoft.com/office/drawing/2014/main" id="{D52AFDE1-7A6F-53CA-A794-364F9E034FD7}"/>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3F8644D-8635-4981-9125-D108927E5AE2}" type="slidenum">
              <a:rPr lang="en-US" altLang="en-US">
                <a:solidFill>
                  <a:schemeClr val="tx2"/>
                </a:solidFill>
                <a:latin typeface="Gill Sans MT" panose="020B0502020104020203" pitchFamily="34" charset="0"/>
              </a:rPr>
              <a:pPr eaLnBrk="1" hangingPunct="1"/>
              <a:t>12</a:t>
            </a:fld>
            <a:endParaRPr lang="en-US" altLang="en-US">
              <a:solidFill>
                <a:schemeClr val="tx2"/>
              </a:solidFill>
              <a:latin typeface="Gill Sans MT" panose="020B0502020104020203" pitchFamily="34" charset="0"/>
            </a:endParaRPr>
          </a:p>
        </p:txBody>
      </p:sp>
      <p:sp>
        <p:nvSpPr>
          <p:cNvPr id="21508" name="Content Placeholder 2">
            <a:extLst>
              <a:ext uri="{FF2B5EF4-FFF2-40B4-BE49-F238E27FC236}">
                <a16:creationId xmlns:a16="http://schemas.microsoft.com/office/drawing/2014/main" id="{5C76740E-4121-F38D-61C4-060CDF3145CF}"/>
              </a:ext>
            </a:extLst>
          </p:cNvPr>
          <p:cNvSpPr>
            <a:spLocks noGrp="1"/>
          </p:cNvSpPr>
          <p:nvPr>
            <p:ph sz="quarter" idx="1"/>
          </p:nvPr>
        </p:nvSpPr>
        <p:spPr>
          <a:xfrm>
            <a:off x="1979612" y="1219201"/>
            <a:ext cx="8229600" cy="4937125"/>
          </a:xfrm>
        </p:spPr>
        <p:txBody>
          <a:bodyPr>
            <a:normAutofit/>
          </a:bodyPr>
          <a:lstStyle/>
          <a:p>
            <a:pPr marL="0" indent="0" eaLnBrk="1" hangingPunct="1">
              <a:buNone/>
            </a:pPr>
            <a:r>
              <a:rPr lang="en-GB" altLang="en-US" sz="1800" dirty="0">
                <a:latin typeface="Cambria" panose="02040503050406030204" pitchFamily="18" charset="0"/>
              </a:rPr>
              <a:t> </a:t>
            </a:r>
            <a:r>
              <a:rPr lang="en-GB" altLang="en-US" sz="2000" dirty="0">
                <a:latin typeface="Cambria" panose="02040503050406030204" pitchFamily="18" charset="0"/>
              </a:rPr>
              <a:t>Minimal → thick paste</a:t>
            </a:r>
            <a:endParaRPr lang="en-GB" altLang="en-US" sz="1800" dirty="0">
              <a:latin typeface="Cambria" panose="02040503050406030204" pitchFamily="18" charset="0"/>
            </a:endParaRPr>
          </a:p>
          <a:p>
            <a:pPr marL="0" indent="0" eaLnBrk="1" hangingPunct="1">
              <a:buNone/>
            </a:pPr>
            <a:r>
              <a:rPr lang="en-GB" altLang="en-US" sz="1800" dirty="0">
                <a:latin typeface="Cambria" panose="02040503050406030204" pitchFamily="18" charset="0"/>
              </a:rPr>
              <a:t>  Causes  </a:t>
            </a:r>
          </a:p>
          <a:p>
            <a:pPr marL="285750" indent="-285750"/>
            <a:r>
              <a:rPr lang="en-GB" altLang="en-US" sz="1800" dirty="0">
                <a:latin typeface="Cambria" panose="02040503050406030204" pitchFamily="18" charset="0"/>
              </a:rPr>
              <a:t>    Infection (non-specific, specific)</a:t>
            </a:r>
          </a:p>
          <a:p>
            <a:pPr marL="285750" indent="-285750"/>
            <a:r>
              <a:rPr lang="en-GB" altLang="en-US" sz="1800" dirty="0">
                <a:latin typeface="Cambria" panose="02040503050406030204" pitchFamily="18" charset="0"/>
              </a:rPr>
              <a:t>    </a:t>
            </a:r>
            <a:r>
              <a:rPr lang="en-GB" altLang="en-US" sz="1800" dirty="0" err="1">
                <a:latin typeface="Cambria" panose="02040503050406030204" pitchFamily="18" charset="0"/>
              </a:rPr>
              <a:t>Calculosis</a:t>
            </a:r>
            <a:r>
              <a:rPr lang="en-GB" altLang="en-US" sz="1800" dirty="0">
                <a:latin typeface="Cambria" panose="02040503050406030204" pitchFamily="18" charset="0"/>
              </a:rPr>
              <a:t> (kidney, ureter, bladder)</a:t>
            </a:r>
          </a:p>
          <a:p>
            <a:pPr marL="285750" indent="-285750"/>
            <a:r>
              <a:rPr lang="en-GB" altLang="en-US" sz="1800" dirty="0">
                <a:latin typeface="Cambria" panose="02040503050406030204" pitchFamily="18" charset="0"/>
              </a:rPr>
              <a:t>    </a:t>
            </a:r>
            <a:r>
              <a:rPr lang="en-GB" altLang="en-US" sz="1800" dirty="0" err="1">
                <a:latin typeface="Cambria" panose="02040503050406030204" pitchFamily="18" charset="0"/>
              </a:rPr>
              <a:t>Tumor</a:t>
            </a:r>
            <a:r>
              <a:rPr lang="en-GB" altLang="en-US" sz="1800" dirty="0">
                <a:latin typeface="Cambria" panose="02040503050406030204" pitchFamily="18" charset="0"/>
              </a:rPr>
              <a:t> (kidney, upper urothelium, bladder)</a:t>
            </a:r>
          </a:p>
          <a:p>
            <a:pPr marL="285750" indent="-285750"/>
            <a:endParaRPr lang="en-GB" altLang="en-US" sz="1800" dirty="0">
              <a:latin typeface="Cambria" panose="02040503050406030204" pitchFamily="18" charset="0"/>
            </a:endParaRPr>
          </a:p>
          <a:p>
            <a:pPr marL="0" indent="0" eaLnBrk="1" hangingPunct="1">
              <a:buNone/>
            </a:pPr>
            <a:r>
              <a:rPr lang="en-GB" altLang="en-US" sz="1800" dirty="0">
                <a:latin typeface="Cambria" panose="02040503050406030204" pitchFamily="18" charset="0"/>
              </a:rPr>
              <a:t>  Differential diagnosis</a:t>
            </a:r>
          </a:p>
          <a:p>
            <a:pPr marL="285750" indent="-285750"/>
            <a:r>
              <a:rPr lang="en-GB" altLang="en-US" sz="1800" dirty="0">
                <a:latin typeface="Cambria" panose="02040503050406030204" pitchFamily="18" charset="0"/>
              </a:rPr>
              <a:t>    Crystalluria </a:t>
            </a:r>
          </a:p>
          <a:p>
            <a:pPr marL="285750" indent="-285750"/>
            <a:r>
              <a:rPr lang="en-GB" altLang="en-US" sz="1800" dirty="0">
                <a:latin typeface="Cambria" panose="02040503050406030204" pitchFamily="18" charset="0"/>
              </a:rPr>
              <a:t>    Uraturia, Phosphaturia, Oxaluria</a:t>
            </a:r>
          </a:p>
          <a:p>
            <a:pPr marL="285750" indent="-285750"/>
            <a:r>
              <a:rPr lang="en-GB" altLang="en-US" sz="1800" dirty="0">
                <a:latin typeface="Cambria" panose="02040503050406030204" pitchFamily="18" charset="0"/>
              </a:rPr>
              <a:t>    Bacteriuria </a:t>
            </a:r>
            <a:endParaRPr lang="sr-Cyrl-CS" altLang="en-US" sz="1800" dirty="0">
              <a:latin typeface="Cambria" panose="02040503050406030204" pitchFamily="18" charset="0"/>
            </a:endParaRPr>
          </a:p>
        </p:txBody>
      </p:sp>
      <p:pic>
        <p:nvPicPr>
          <p:cNvPr id="21509" name="Picture 2" descr="http://upload.wikimedia.org/wikipedia/commons/thumb/2/29/Pyuria2011.JPG/220px-Pyuria2011.JPG">
            <a:extLst>
              <a:ext uri="{FF2B5EF4-FFF2-40B4-BE49-F238E27FC236}">
                <a16:creationId xmlns:a16="http://schemas.microsoft.com/office/drawing/2014/main" id="{AD2F4EA8-59B5-0E4F-927F-07B508E266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0412" y="2590800"/>
            <a:ext cx="1728788" cy="248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4" descr="http://upload.wikimedia.org/wikipedia/commons/9/9b/Bacteriuria_pyuria_4.jpg">
            <a:extLst>
              <a:ext uri="{FF2B5EF4-FFF2-40B4-BE49-F238E27FC236}">
                <a16:creationId xmlns:a16="http://schemas.microsoft.com/office/drawing/2014/main" id="{6898736C-AF1E-BF17-B447-88E8E9F89F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8026" y="1219200"/>
            <a:ext cx="1728787" cy="129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1">
            <a:extLst>
              <a:ext uri="{FF2B5EF4-FFF2-40B4-BE49-F238E27FC236}">
                <a16:creationId xmlns:a16="http://schemas.microsoft.com/office/drawing/2014/main" id="{74B453FE-495B-5186-C673-7070193E8989}"/>
              </a:ext>
            </a:extLst>
          </p:cNvPr>
          <p:cNvSpPr>
            <a:spLocks noGrp="1"/>
          </p:cNvSpPr>
          <p:nvPr>
            <p:ph type="title"/>
          </p:nvPr>
        </p:nvSpPr>
        <p:spPr>
          <a:xfrm>
            <a:off x="2135187" y="228600"/>
            <a:ext cx="8153400" cy="609600"/>
          </a:xfrm>
        </p:spPr>
        <p:txBody>
          <a:bodyPr/>
          <a:lstStyle/>
          <a:p>
            <a:pPr eaLnBrk="1" hangingPunct="1"/>
            <a:r>
              <a:rPr lang="sr-Latn-CS" altLang="en-US"/>
              <a:t>Rectal Douches</a:t>
            </a:r>
            <a:endParaRPr lang="sr-Latn-CS" altLang="en-US" dirty="0"/>
          </a:p>
        </p:txBody>
      </p:sp>
      <p:sp>
        <p:nvSpPr>
          <p:cNvPr id="149507" name="Slide Number Placeholder 4">
            <a:extLst>
              <a:ext uri="{FF2B5EF4-FFF2-40B4-BE49-F238E27FC236}">
                <a16:creationId xmlns:a16="http://schemas.microsoft.com/office/drawing/2014/main" id="{E0CBDA02-3D89-821B-01AB-6875E2A6B28A}"/>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7EBDA45-CF37-4D9B-AFC8-FB4F8F0E36A8}" type="slidenum">
              <a:rPr lang="en-US" altLang="en-US">
                <a:solidFill>
                  <a:schemeClr val="tx2"/>
                </a:solidFill>
                <a:latin typeface="Gill Sans MT" panose="020B0502020104020203" pitchFamily="34" charset="0"/>
              </a:rPr>
              <a:pPr eaLnBrk="1" hangingPunct="1"/>
              <a:t>120</a:t>
            </a:fld>
            <a:endParaRPr lang="en-US" altLang="en-US">
              <a:solidFill>
                <a:schemeClr val="tx2"/>
              </a:solidFill>
              <a:latin typeface="Gill Sans MT" panose="020B0502020104020203" pitchFamily="34" charset="0"/>
            </a:endParaRPr>
          </a:p>
        </p:txBody>
      </p:sp>
      <p:sp>
        <p:nvSpPr>
          <p:cNvPr id="132100" name="Content Placeholder 2">
            <a:extLst>
              <a:ext uri="{FF2B5EF4-FFF2-40B4-BE49-F238E27FC236}">
                <a16:creationId xmlns:a16="http://schemas.microsoft.com/office/drawing/2014/main" id="{5DFB7C95-3871-F1FA-AEB7-CC8809D8FF67}"/>
              </a:ext>
            </a:extLst>
          </p:cNvPr>
          <p:cNvSpPr>
            <a:spLocks noGrp="1"/>
          </p:cNvSpPr>
          <p:nvPr>
            <p:ph sz="quarter" idx="1"/>
          </p:nvPr>
        </p:nvSpPr>
        <p:spPr>
          <a:xfrm>
            <a:off x="2741884" y="1181100"/>
            <a:ext cx="8153400" cy="4495800"/>
          </a:xfrm>
        </p:spPr>
        <p:txBody>
          <a:bodyPr>
            <a:noAutofit/>
          </a:bodyPr>
          <a:lstStyle/>
          <a:p>
            <a:pPr marL="0" indent="0" eaLnBrk="1" hangingPunct="1">
              <a:buNone/>
            </a:pPr>
            <a:r>
              <a:rPr lang="en-GB" altLang="en-US" sz="2000" dirty="0">
                <a:latin typeface="Cambria" panose="02040503050406030204" pitchFamily="18" charset="0"/>
              </a:rPr>
              <a:t>Rectal examination</a:t>
            </a:r>
          </a:p>
          <a:p>
            <a:pPr marL="0" indent="0" eaLnBrk="1" hangingPunct="1">
              <a:buNone/>
            </a:pPr>
            <a:r>
              <a:rPr lang="en-GB" altLang="en-US" sz="2000" dirty="0">
                <a:latin typeface="Cambria" panose="02040503050406030204" pitchFamily="18" charset="0"/>
              </a:rPr>
              <a:t>    Exclusion of prostate cancer</a:t>
            </a:r>
          </a:p>
          <a:p>
            <a:pPr marL="0" indent="0" eaLnBrk="1" hangingPunct="1">
              <a:buNone/>
            </a:pPr>
            <a:r>
              <a:rPr lang="en-GB" altLang="en-US" sz="2000" dirty="0">
                <a:latin typeface="Cambria" panose="02040503050406030204" pitchFamily="18" charset="0"/>
              </a:rPr>
              <a:t>    Size estimation</a:t>
            </a:r>
          </a:p>
          <a:p>
            <a:pPr marL="0" indent="0" eaLnBrk="1" hangingPunct="1">
              <a:buNone/>
            </a:pPr>
            <a:r>
              <a:rPr lang="en-GB" altLang="en-US" sz="2000" dirty="0">
                <a:latin typeface="Cambria" panose="02040503050406030204" pitchFamily="18" charset="0"/>
              </a:rPr>
              <a:t>       More scales</a:t>
            </a:r>
          </a:p>
          <a:p>
            <a:pPr marL="0" indent="0" eaLnBrk="1" hangingPunct="1">
              <a:buNone/>
            </a:pPr>
            <a:r>
              <a:rPr lang="en-GB" altLang="en-US" sz="2000" dirty="0">
                <a:latin typeface="Cambria" panose="02040503050406030204" pitchFamily="18" charset="0"/>
              </a:rPr>
              <a:t>• Up to 4 +</a:t>
            </a:r>
          </a:p>
          <a:p>
            <a:pPr marL="0" indent="0" eaLnBrk="1" hangingPunct="1">
              <a:buNone/>
            </a:pPr>
            <a:r>
              <a:rPr lang="en-GB" altLang="en-US" sz="2000" dirty="0">
                <a:latin typeface="Cambria" panose="02040503050406030204" pitchFamily="18" charset="0"/>
              </a:rPr>
              <a:t>        • Descriptive  </a:t>
            </a:r>
          </a:p>
          <a:p>
            <a:pPr marL="0" indent="0" eaLnBrk="1" hangingPunct="1">
              <a:buNone/>
            </a:pPr>
            <a:r>
              <a:rPr lang="en-GB" altLang="en-US" sz="2000" dirty="0">
                <a:latin typeface="Cambria" panose="02040503050406030204" pitchFamily="18" charset="0"/>
              </a:rPr>
              <a:t>          • If the sulcus cannot be felt = 50 gr.</a:t>
            </a:r>
          </a:p>
          <a:p>
            <a:pPr marL="0" indent="0" eaLnBrk="1" hangingPunct="1">
              <a:buNone/>
            </a:pPr>
            <a:r>
              <a:rPr lang="en-GB" altLang="en-US" sz="2000" dirty="0">
                <a:latin typeface="Cambria" panose="02040503050406030204" pitchFamily="18" charset="0"/>
              </a:rPr>
              <a:t>Less valuable than TRUS</a:t>
            </a:r>
          </a:p>
          <a:p>
            <a:pPr marL="0" indent="0" eaLnBrk="1" hangingPunct="1">
              <a:buNone/>
            </a:pPr>
            <a:r>
              <a:rPr lang="en-GB" altLang="en-US" sz="2000" dirty="0">
                <a:latin typeface="Cambria" panose="02040503050406030204" pitchFamily="18" charset="0"/>
              </a:rPr>
              <a:t>        • Disagreement with TRUS by 20 to &gt; 30%</a:t>
            </a:r>
          </a:p>
          <a:p>
            <a:pPr marL="0" indent="0" eaLnBrk="1" hangingPunct="1">
              <a:buNone/>
            </a:pPr>
            <a:r>
              <a:rPr lang="en-GB" altLang="en-US" sz="2000" dirty="0">
                <a:latin typeface="Cambria" panose="02040503050406030204" pitchFamily="18" charset="0"/>
              </a:rPr>
              <a:t>    Sensitivity </a:t>
            </a:r>
          </a:p>
          <a:p>
            <a:pPr marL="0" indent="0" eaLnBrk="1" hangingPunct="1">
              <a:buNone/>
            </a:pPr>
            <a:r>
              <a:rPr lang="en-GB" altLang="en-US" sz="2000" dirty="0">
                <a:latin typeface="Cambria" panose="02040503050406030204" pitchFamily="18" charset="0"/>
              </a:rPr>
              <a:t>    Anal sphincter tone</a:t>
            </a:r>
          </a:p>
        </p:txBody>
      </p:sp>
      <p:pic>
        <p:nvPicPr>
          <p:cNvPr id="132101" name="Picture 4" descr="1706">
            <a:extLst>
              <a:ext uri="{FF2B5EF4-FFF2-40B4-BE49-F238E27FC236}">
                <a16:creationId xmlns:a16="http://schemas.microsoft.com/office/drawing/2014/main" id="{229CD7BF-8491-7E85-AC82-8CB5B84DDE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428" r="9619"/>
          <a:stretch>
            <a:fillRect/>
          </a:stretch>
        </p:blipFill>
        <p:spPr bwMode="auto">
          <a:xfrm>
            <a:off x="7923212" y="1676400"/>
            <a:ext cx="2438400"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1">
            <a:extLst>
              <a:ext uri="{FF2B5EF4-FFF2-40B4-BE49-F238E27FC236}">
                <a16:creationId xmlns:a16="http://schemas.microsoft.com/office/drawing/2014/main" id="{D00FE37E-2782-621D-3E35-C4CBF7409ACB}"/>
              </a:ext>
            </a:extLst>
          </p:cNvPr>
          <p:cNvSpPr>
            <a:spLocks noGrp="1"/>
          </p:cNvSpPr>
          <p:nvPr>
            <p:ph type="title"/>
          </p:nvPr>
        </p:nvSpPr>
        <p:spPr>
          <a:xfrm>
            <a:off x="1293813" y="381000"/>
            <a:ext cx="9601200" cy="533401"/>
          </a:xfrm>
        </p:spPr>
        <p:txBody>
          <a:bodyPr>
            <a:normAutofit fontScale="90000"/>
          </a:bodyPr>
          <a:lstStyle/>
          <a:p>
            <a:pPr eaLnBrk="1" hangingPunct="1"/>
            <a:r>
              <a:rPr lang="en-GB" altLang="en-US"/>
              <a:t>Prostate specific antigen PSA</a:t>
            </a:r>
            <a:endParaRPr lang="sr-Latn-CS" altLang="en-US" dirty="0"/>
          </a:p>
        </p:txBody>
      </p:sp>
      <p:sp>
        <p:nvSpPr>
          <p:cNvPr id="150531" name="Slide Number Placeholder 4">
            <a:extLst>
              <a:ext uri="{FF2B5EF4-FFF2-40B4-BE49-F238E27FC236}">
                <a16:creationId xmlns:a16="http://schemas.microsoft.com/office/drawing/2014/main" id="{0C19EB35-F009-2AA7-1605-1D5B01866136}"/>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010AD29-78DF-4C79-B8E5-362884F87653}" type="slidenum">
              <a:rPr lang="en-US" altLang="en-US">
                <a:solidFill>
                  <a:schemeClr val="tx2"/>
                </a:solidFill>
                <a:latin typeface="Gill Sans MT" panose="020B0502020104020203" pitchFamily="34" charset="0"/>
              </a:rPr>
              <a:pPr eaLnBrk="1" hangingPunct="1"/>
              <a:t>121</a:t>
            </a:fld>
            <a:endParaRPr lang="en-US" altLang="en-US">
              <a:solidFill>
                <a:schemeClr val="tx2"/>
              </a:solidFill>
              <a:latin typeface="Gill Sans MT" panose="020B0502020104020203" pitchFamily="34" charset="0"/>
            </a:endParaRPr>
          </a:p>
        </p:txBody>
      </p:sp>
      <p:sp>
        <p:nvSpPr>
          <p:cNvPr id="133124" name="Content Placeholder 2">
            <a:extLst>
              <a:ext uri="{FF2B5EF4-FFF2-40B4-BE49-F238E27FC236}">
                <a16:creationId xmlns:a16="http://schemas.microsoft.com/office/drawing/2014/main" id="{088A2725-6FE8-4FD1-01A0-675C05689124}"/>
              </a:ext>
            </a:extLst>
          </p:cNvPr>
          <p:cNvSpPr>
            <a:spLocks noGrp="1"/>
          </p:cNvSpPr>
          <p:nvPr>
            <p:ph sz="quarter" idx="1"/>
          </p:nvPr>
        </p:nvSpPr>
        <p:spPr>
          <a:xfrm>
            <a:off x="1979612" y="1219201"/>
            <a:ext cx="8229600" cy="4937125"/>
          </a:xfrm>
        </p:spPr>
        <p:txBody>
          <a:bodyPr/>
          <a:lstStyle/>
          <a:p>
            <a:pPr marL="319088" indent="-319088">
              <a:lnSpc>
                <a:spcPct val="80000"/>
              </a:lnSpc>
              <a:spcBef>
                <a:spcPts val="650"/>
              </a:spcBef>
              <a:buFont typeface="Wingdings 3" panose="05040102010807070707" pitchFamily="18" charset="2"/>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altLang="en-US" dirty="0">
                <a:latin typeface="Cambria" panose="02040503050406030204" pitchFamily="18" charset="0"/>
              </a:rPr>
              <a:t> Single-chain glycoprotein, 237 AK, MM ≈ 34kDa</a:t>
            </a:r>
          </a:p>
          <a:p>
            <a:pPr marL="319088" indent="-319088">
              <a:lnSpc>
                <a:spcPct val="80000"/>
              </a:lnSpc>
              <a:spcBef>
                <a:spcPts val="650"/>
              </a:spcBef>
              <a:buFont typeface="Wingdings 3" panose="05040102010807070707" pitchFamily="18" charset="2"/>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altLang="en-US" dirty="0">
                <a:latin typeface="Cambria" panose="02040503050406030204" pitchFamily="18" charset="0"/>
              </a:rPr>
              <a:t>  Proteolytic enzyme - serine protease – member family of kallikrein proteases</a:t>
            </a:r>
          </a:p>
          <a:p>
            <a:pPr marL="319088" indent="-319088">
              <a:lnSpc>
                <a:spcPct val="80000"/>
              </a:lnSpc>
              <a:spcBef>
                <a:spcPts val="650"/>
              </a:spcBef>
              <a:buFont typeface="Wingdings 3" panose="05040102010807070707" pitchFamily="18" charset="2"/>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altLang="en-US" dirty="0">
                <a:latin typeface="Cambria" panose="02040503050406030204" pitchFamily="18" charset="0"/>
              </a:rPr>
              <a:t>  Produced in prostatic ducts and acinar epithelium</a:t>
            </a:r>
          </a:p>
          <a:p>
            <a:pPr marL="319088" indent="-319088">
              <a:lnSpc>
                <a:spcPct val="80000"/>
              </a:lnSpc>
              <a:spcBef>
                <a:spcPts val="650"/>
              </a:spcBef>
              <a:buFont typeface="Wingdings 3" panose="05040102010807070707" pitchFamily="18" charset="2"/>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altLang="en-US" dirty="0">
                <a:latin typeface="Cambria" panose="02040503050406030204" pitchFamily="18" charset="0"/>
              </a:rPr>
              <a:t>  Secretion into the lumen (liquefaction of the seminal coagulum)</a:t>
            </a:r>
          </a:p>
          <a:p>
            <a:pPr marL="319088" indent="-319088">
              <a:lnSpc>
                <a:spcPct val="80000"/>
              </a:lnSpc>
              <a:spcBef>
                <a:spcPts val="650"/>
              </a:spcBef>
              <a:buFont typeface="Wingdings 3" panose="05040102010807070707" pitchFamily="18" charset="2"/>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altLang="en-US" dirty="0">
                <a:latin typeface="Cambria" panose="02040503050406030204" pitchFamily="18" charset="0"/>
              </a:rPr>
              <a:t>  Production under the control of circulating androgens</a:t>
            </a:r>
          </a:p>
          <a:p>
            <a:pPr marL="319088" indent="-319088">
              <a:lnSpc>
                <a:spcPct val="80000"/>
              </a:lnSpc>
              <a:spcBef>
                <a:spcPts val="650"/>
              </a:spcBef>
              <a:buFont typeface="Wingdings 3" panose="05040102010807070707" pitchFamily="18" charset="2"/>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altLang="en-US" dirty="0">
                <a:latin typeface="Cambria" panose="02040503050406030204" pitchFamily="18" charset="0"/>
              </a:rPr>
              <a:t>  In the serum –</a:t>
            </a:r>
          </a:p>
          <a:p>
            <a:pPr marL="0" indent="0">
              <a:lnSpc>
                <a:spcPct val="80000"/>
              </a:lnSpc>
              <a:spcBef>
                <a:spcPts val="650"/>
              </a:spcBef>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altLang="en-US" dirty="0">
                <a:latin typeface="Cambria" panose="02040503050406030204" pitchFamily="18" charset="0"/>
              </a:rPr>
              <a:t>  </a:t>
            </a:r>
            <a:r>
              <a:rPr lang="sr-Latn-RS" altLang="en-US" dirty="0">
                <a:latin typeface="Cambria" panose="02040503050406030204" pitchFamily="18" charset="0"/>
              </a:rPr>
              <a:t>      </a:t>
            </a:r>
            <a:r>
              <a:rPr lang="en-GB" altLang="en-US" sz="2000" dirty="0">
                <a:latin typeface="Cambria" panose="02040503050406030204" pitchFamily="18" charset="0"/>
              </a:rPr>
              <a:t>In the complex with</a:t>
            </a:r>
            <a:endParaRPr lang="en-GB" altLang="en-US" dirty="0">
              <a:latin typeface="Cambria" panose="02040503050406030204" pitchFamily="18" charset="0"/>
            </a:endParaRPr>
          </a:p>
          <a:p>
            <a:pPr marL="0" indent="0">
              <a:lnSpc>
                <a:spcPct val="80000"/>
              </a:lnSpc>
              <a:spcBef>
                <a:spcPts val="650"/>
              </a:spcBef>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altLang="en-US" dirty="0">
                <a:latin typeface="Cambria" panose="02040503050406030204" pitchFamily="18" charset="0"/>
              </a:rPr>
              <a:t>  </a:t>
            </a:r>
            <a:r>
              <a:rPr lang="sr-Latn-RS" altLang="en-US" dirty="0">
                <a:latin typeface="Cambria" panose="02040503050406030204" pitchFamily="18" charset="0"/>
              </a:rPr>
              <a:t>         </a:t>
            </a:r>
            <a:r>
              <a:rPr lang="en-GB" altLang="en-US" sz="1800" dirty="0">
                <a:latin typeface="Cambria" panose="02040503050406030204" pitchFamily="18" charset="0"/>
              </a:rPr>
              <a:t>alpha 1-antichymotrypsin </a:t>
            </a:r>
          </a:p>
          <a:p>
            <a:pPr marL="0" indent="0">
              <a:lnSpc>
                <a:spcPct val="80000"/>
              </a:lnSpc>
              <a:spcBef>
                <a:spcPts val="650"/>
              </a:spcBef>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altLang="en-US" sz="1800" dirty="0">
                <a:latin typeface="Cambria" panose="02040503050406030204" pitchFamily="18" charset="0"/>
              </a:rPr>
              <a:t>  </a:t>
            </a:r>
            <a:r>
              <a:rPr lang="sr-Latn-RS" altLang="en-US" sz="1800" dirty="0">
                <a:latin typeface="Cambria" panose="02040503050406030204" pitchFamily="18" charset="0"/>
              </a:rPr>
              <a:t>            </a:t>
            </a:r>
            <a:r>
              <a:rPr lang="en-GB" altLang="en-US" sz="1800" dirty="0">
                <a:latin typeface="Cambria" panose="02040503050406030204" pitchFamily="18" charset="0"/>
              </a:rPr>
              <a:t>alpha 2-macroglobulin </a:t>
            </a:r>
          </a:p>
          <a:p>
            <a:pPr marL="0" indent="0">
              <a:lnSpc>
                <a:spcPct val="80000"/>
              </a:lnSpc>
              <a:spcBef>
                <a:spcPts val="650"/>
              </a:spcBef>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altLang="en-US" dirty="0">
                <a:latin typeface="Cambria" panose="02040503050406030204" pitchFamily="18" charset="0"/>
              </a:rPr>
              <a:t>  </a:t>
            </a:r>
            <a:r>
              <a:rPr lang="sr-Latn-RS" altLang="en-US" dirty="0">
                <a:latin typeface="Cambria" panose="02040503050406030204" pitchFamily="18" charset="0"/>
              </a:rPr>
              <a:t>      </a:t>
            </a:r>
            <a:r>
              <a:rPr lang="en-GB" altLang="en-US" sz="2000" dirty="0">
                <a:latin typeface="Cambria" panose="02040503050406030204" pitchFamily="18" charset="0"/>
              </a:rPr>
              <a:t>Free PSA</a:t>
            </a:r>
            <a:endParaRPr lang="sr-Latn-CS" altLang="en-US" dirty="0">
              <a:latin typeface="Cambria" panose="02040503050406030204" pitchFamily="18" charset="0"/>
            </a:endParaRPr>
          </a:p>
        </p:txBody>
      </p:sp>
      <p:pic>
        <p:nvPicPr>
          <p:cNvPr id="133125" name="Picture 2" descr="PSA Test Results">
            <a:extLst>
              <a:ext uri="{FF2B5EF4-FFF2-40B4-BE49-F238E27FC236}">
                <a16:creationId xmlns:a16="http://schemas.microsoft.com/office/drawing/2014/main" id="{6F4D2D73-758B-E463-3DBA-F241AD7D24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3213" y="3886201"/>
            <a:ext cx="1476375" cy="265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ight Brace 5">
            <a:extLst>
              <a:ext uri="{FF2B5EF4-FFF2-40B4-BE49-F238E27FC236}">
                <a16:creationId xmlns:a16="http://schemas.microsoft.com/office/drawing/2014/main" id="{AE44F136-932D-A7D2-68D6-912CDE264B6A}"/>
              </a:ext>
            </a:extLst>
          </p:cNvPr>
          <p:cNvSpPr/>
          <p:nvPr/>
        </p:nvSpPr>
        <p:spPr>
          <a:xfrm>
            <a:off x="5789612" y="4191000"/>
            <a:ext cx="381000" cy="1219200"/>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33127" name="Rectangle 6">
            <a:extLst>
              <a:ext uri="{FF2B5EF4-FFF2-40B4-BE49-F238E27FC236}">
                <a16:creationId xmlns:a16="http://schemas.microsoft.com/office/drawing/2014/main" id="{248F7EC9-66AB-B24C-DD91-4F4B05B19810}"/>
              </a:ext>
            </a:extLst>
          </p:cNvPr>
          <p:cNvSpPr>
            <a:spLocks noChangeArrowheads="1"/>
          </p:cNvSpPr>
          <p:nvPr/>
        </p:nvSpPr>
        <p:spPr bwMode="auto">
          <a:xfrm>
            <a:off x="6158960" y="4615934"/>
            <a:ext cx="1116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latin typeface="Cambria" panose="02040503050406030204" pitchFamily="18" charset="0"/>
              </a:rPr>
              <a:t>Total PSA</a:t>
            </a:r>
            <a:endParaRPr lang="en-US" alt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2">
            <a:extLst>
              <a:ext uri="{FF2B5EF4-FFF2-40B4-BE49-F238E27FC236}">
                <a16:creationId xmlns:a16="http://schemas.microsoft.com/office/drawing/2014/main" id="{BF992119-8138-F457-2471-F89AEEA9F8D9}"/>
              </a:ext>
            </a:extLst>
          </p:cNvPr>
          <p:cNvSpPr>
            <a:spLocks noChangeArrowheads="1"/>
          </p:cNvSpPr>
          <p:nvPr/>
        </p:nvSpPr>
        <p:spPr bwMode="auto">
          <a:xfrm>
            <a:off x="1903412" y="1371601"/>
            <a:ext cx="4724400" cy="1448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a:lnSpc>
                <a:spcPct val="76000"/>
              </a:lnSpc>
              <a:spcBef>
                <a:spcPts val="600"/>
              </a:spcBef>
              <a:buClr>
                <a:srgbClr val="000099"/>
              </a:buClr>
              <a:buSzPct val="100000"/>
            </a:pPr>
            <a:r>
              <a:rPr lang="en-GB" altLang="en-US" sz="2400">
                <a:latin typeface="Cambria" panose="02040503050406030204" pitchFamily="18" charset="0"/>
                <a:cs typeface="Lucida Sans Unicode" panose="020B0602030504020204" pitchFamily="34" charset="0"/>
              </a:rPr>
              <a:t>Normal 0–4 ng/mL</a:t>
            </a:r>
          </a:p>
          <a:p>
            <a:pPr>
              <a:lnSpc>
                <a:spcPct val="76000"/>
              </a:lnSpc>
              <a:spcBef>
                <a:spcPts val="600"/>
              </a:spcBef>
              <a:buClr>
                <a:srgbClr val="000099"/>
              </a:buClr>
              <a:buSzPct val="100000"/>
            </a:pPr>
            <a:r>
              <a:rPr lang="en-GB" altLang="en-US" sz="2400">
                <a:latin typeface="Cambria" panose="02040503050406030204" pitchFamily="18" charset="0"/>
                <a:cs typeface="Lucida Sans Unicode" panose="020B0602030504020204" pitchFamily="34" charset="0"/>
              </a:rPr>
              <a:t>For younger 2.5 ng/ml                               </a:t>
            </a:r>
          </a:p>
          <a:p>
            <a:pPr>
              <a:lnSpc>
                <a:spcPct val="76000"/>
              </a:lnSpc>
              <a:spcBef>
                <a:spcPts val="600"/>
              </a:spcBef>
              <a:buClr>
                <a:srgbClr val="000099"/>
              </a:buClr>
              <a:buSzPct val="100000"/>
            </a:pPr>
            <a:r>
              <a:rPr lang="en-GB" altLang="en-US" sz="2400">
                <a:latin typeface="Cambria" panose="02040503050406030204" pitchFamily="18" charset="0"/>
                <a:cs typeface="Lucida Sans Unicode" panose="020B0602030504020204" pitchFamily="34" charset="0"/>
              </a:rPr>
              <a:t>"new gray zone" 2.5 – 10 ng/mL                          </a:t>
            </a:r>
          </a:p>
          <a:p>
            <a:pPr>
              <a:lnSpc>
                <a:spcPct val="76000"/>
              </a:lnSpc>
              <a:spcBef>
                <a:spcPts val="600"/>
              </a:spcBef>
              <a:buClr>
                <a:srgbClr val="000099"/>
              </a:buClr>
              <a:buSzPct val="100000"/>
            </a:pPr>
            <a:r>
              <a:rPr lang="en-GB" altLang="en-US" sz="2400">
                <a:latin typeface="Cambria" panose="02040503050406030204" pitchFamily="18" charset="0"/>
                <a:cs typeface="Lucida Sans Unicode" panose="020B0602030504020204" pitchFamily="34" charset="0"/>
              </a:rPr>
              <a:t>The most frequently detected KP </a:t>
            </a:r>
            <a:endParaRPr lang="sr-Latn-CS" altLang="en-US" sz="2400" dirty="0">
              <a:latin typeface="Cambria" panose="02040503050406030204" pitchFamily="18" charset="0"/>
              <a:cs typeface="Lucida Sans Unicode" panose="020B0602030504020204" pitchFamily="34" charset="0"/>
            </a:endParaRPr>
          </a:p>
        </p:txBody>
      </p:sp>
      <p:sp>
        <p:nvSpPr>
          <p:cNvPr id="134147" name="Text Box 23">
            <a:extLst>
              <a:ext uri="{FF2B5EF4-FFF2-40B4-BE49-F238E27FC236}">
                <a16:creationId xmlns:a16="http://schemas.microsoft.com/office/drawing/2014/main" id="{14E58CAE-4FBD-6E04-0816-42203815123F}"/>
              </a:ext>
            </a:extLst>
          </p:cNvPr>
          <p:cNvSpPr txBox="1">
            <a:spLocks noChangeArrowheads="1"/>
          </p:cNvSpPr>
          <p:nvPr/>
        </p:nvSpPr>
        <p:spPr bwMode="auto">
          <a:xfrm>
            <a:off x="2078232" y="3108010"/>
            <a:ext cx="3231760" cy="328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a:lnSpc>
                <a:spcPct val="76000"/>
              </a:lnSpc>
              <a:buClr>
                <a:srgbClr val="000000"/>
              </a:buClr>
              <a:buSzPct val="100000"/>
              <a:buFont typeface="Arial" panose="020B0604020202020204" pitchFamily="34" charset="0"/>
              <a:buNone/>
            </a:pPr>
            <a:r>
              <a:rPr lang="sr-Latn-CS" altLang="en-US" sz="2000">
                <a:latin typeface="Cambria" panose="02040503050406030204" pitchFamily="18" charset="0"/>
                <a:cs typeface="Lucida Sans Unicode" panose="020B0602030504020204" pitchFamily="34" charset="0"/>
              </a:rPr>
              <a:t>Esterling's reference values </a:t>
            </a:r>
            <a:endParaRPr lang="sr-Latn-CS" altLang="en-US" sz="2000" dirty="0">
              <a:latin typeface="Cambria" panose="02040503050406030204" pitchFamily="18" charset="0"/>
              <a:cs typeface="Lucida Sans Unicode" panose="020B0602030504020204" pitchFamily="34" charset="0"/>
            </a:endParaRPr>
          </a:p>
        </p:txBody>
      </p:sp>
      <p:sp>
        <p:nvSpPr>
          <p:cNvPr id="134148" name="Rectangle 24">
            <a:extLst>
              <a:ext uri="{FF2B5EF4-FFF2-40B4-BE49-F238E27FC236}">
                <a16:creationId xmlns:a16="http://schemas.microsoft.com/office/drawing/2014/main" id="{F63805A0-1889-7D4D-BECE-200C2891EC4E}"/>
              </a:ext>
            </a:extLst>
          </p:cNvPr>
          <p:cNvSpPr>
            <a:spLocks noGrp="1" noChangeArrowheads="1"/>
          </p:cNvSpPr>
          <p:nvPr>
            <p:ph type="title"/>
          </p:nvPr>
        </p:nvSpPr>
        <p:spPr>
          <a:xfrm>
            <a:off x="1979612" y="361570"/>
            <a:ext cx="8229600" cy="590931"/>
          </a:xfrm>
        </p:spPr>
        <p:txBody>
          <a:bodyPr>
            <a:spAutoFit/>
          </a:bodyPr>
          <a:lstStyle/>
          <a:p>
            <a:pPr>
              <a:buClr>
                <a:srgbClr val="003399"/>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a:t>PSA normal values</a:t>
            </a:r>
            <a:endParaRPr lang="sr-Latn-CS" altLang="en-US" dirty="0"/>
          </a:p>
        </p:txBody>
      </p:sp>
      <p:sp>
        <p:nvSpPr>
          <p:cNvPr id="151557" name="Slide Number Placeholder 8">
            <a:extLst>
              <a:ext uri="{FF2B5EF4-FFF2-40B4-BE49-F238E27FC236}">
                <a16:creationId xmlns:a16="http://schemas.microsoft.com/office/drawing/2014/main" id="{BCAD828A-BE75-2D57-C96D-EAF6C5811338}"/>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9AF13CA-2E9D-4BD4-B09A-127A7DB47137}" type="slidenum">
              <a:rPr lang="en-US" altLang="en-US">
                <a:solidFill>
                  <a:schemeClr val="tx2"/>
                </a:solidFill>
                <a:latin typeface="Gill Sans MT" panose="020B0502020104020203" pitchFamily="34" charset="0"/>
              </a:rPr>
              <a:pPr eaLnBrk="1" hangingPunct="1"/>
              <a:t>122</a:t>
            </a:fld>
            <a:endParaRPr lang="en-US" altLang="en-US">
              <a:solidFill>
                <a:schemeClr val="tx2"/>
              </a:solidFill>
              <a:latin typeface="Gill Sans MT" panose="020B0502020104020203" pitchFamily="34" charset="0"/>
            </a:endParaRPr>
          </a:p>
        </p:txBody>
      </p:sp>
      <p:sp>
        <p:nvSpPr>
          <p:cNvPr id="134150" name="Text Box 25">
            <a:extLst>
              <a:ext uri="{FF2B5EF4-FFF2-40B4-BE49-F238E27FC236}">
                <a16:creationId xmlns:a16="http://schemas.microsoft.com/office/drawing/2014/main" id="{3AEC67AA-8294-5AAB-BDC8-FEB8F0A3643A}"/>
              </a:ext>
            </a:extLst>
          </p:cNvPr>
          <p:cNvSpPr txBox="1">
            <a:spLocks noChangeArrowheads="1"/>
          </p:cNvSpPr>
          <p:nvPr/>
        </p:nvSpPr>
        <p:spPr bwMode="auto">
          <a:xfrm>
            <a:off x="7293616" y="1562101"/>
            <a:ext cx="4009409" cy="2901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a:lnSpc>
                <a:spcPct val="76000"/>
              </a:lnSpc>
              <a:buClr>
                <a:srgbClr val="000099"/>
              </a:buClr>
              <a:buSzPct val="100000"/>
              <a:buFont typeface="Arial" panose="020B0604020202020204" pitchFamily="34" charset="0"/>
              <a:buNone/>
            </a:pPr>
            <a:r>
              <a:rPr lang="en-GB" altLang="en-US" sz="2000" dirty="0">
                <a:latin typeface="Cambria" panose="02040503050406030204" pitchFamily="18" charset="0"/>
                <a:cs typeface="Lucida Sans Unicode" panose="020B0602030504020204" pitchFamily="34" charset="0"/>
              </a:rPr>
              <a:t>Confounders (confounding factors)</a:t>
            </a:r>
            <a:endParaRPr lang="sr-Latn-RS" altLang="en-US" sz="2000" dirty="0">
              <a:latin typeface="Cambria" panose="02040503050406030204" pitchFamily="18" charset="0"/>
              <a:cs typeface="Lucida Sans Unicode" panose="020B0602030504020204" pitchFamily="34" charset="0"/>
            </a:endParaRPr>
          </a:p>
          <a:p>
            <a:pPr>
              <a:lnSpc>
                <a:spcPct val="76000"/>
              </a:lnSpc>
              <a:buClr>
                <a:srgbClr val="000099"/>
              </a:buClr>
              <a:buSzPct val="100000"/>
              <a:buFont typeface="Arial" panose="020B0604020202020204" pitchFamily="34" charset="0"/>
              <a:buNone/>
            </a:pPr>
            <a:r>
              <a:rPr lang="en-GB" altLang="en-US" sz="2000" dirty="0">
                <a:latin typeface="Cambria" panose="02040503050406030204" pitchFamily="18" charset="0"/>
                <a:cs typeface="Lucida Sans Unicode" panose="020B0602030504020204" pitchFamily="34" charset="0"/>
              </a:rPr>
              <a:t> </a:t>
            </a:r>
            <a:endParaRPr lang="sr-Latn-RS" altLang="en-US" sz="2000" dirty="0">
              <a:latin typeface="Cambria" panose="02040503050406030204" pitchFamily="18" charset="0"/>
              <a:cs typeface="Lucida Sans Unicode" panose="020B0602030504020204" pitchFamily="34" charset="0"/>
            </a:endParaRPr>
          </a:p>
          <a:p>
            <a:pPr>
              <a:lnSpc>
                <a:spcPct val="76000"/>
              </a:lnSpc>
              <a:buClr>
                <a:srgbClr val="000099"/>
              </a:buClr>
              <a:buSzPct val="100000"/>
              <a:buFont typeface="Arial" panose="020B0604020202020204" pitchFamily="34" charset="0"/>
              <a:buNone/>
            </a:pPr>
            <a:r>
              <a:rPr lang="en-GB" altLang="en-US" sz="2000" dirty="0">
                <a:latin typeface="Cambria" panose="02040503050406030204" pitchFamily="18" charset="0"/>
                <a:cs typeface="Lucida Sans Unicode" panose="020B0602030504020204" pitchFamily="34" charset="0"/>
              </a:rPr>
              <a:t>•BPH </a:t>
            </a:r>
            <a:endParaRPr lang="sr-Latn-RS" altLang="en-US" sz="2000" dirty="0">
              <a:latin typeface="Cambria" panose="02040503050406030204" pitchFamily="18" charset="0"/>
              <a:cs typeface="Lucida Sans Unicode" panose="020B0602030504020204" pitchFamily="34" charset="0"/>
            </a:endParaRPr>
          </a:p>
          <a:p>
            <a:pPr>
              <a:lnSpc>
                <a:spcPct val="76000"/>
              </a:lnSpc>
              <a:buClr>
                <a:srgbClr val="000099"/>
              </a:buClr>
              <a:buSzPct val="100000"/>
              <a:buFont typeface="Arial" panose="020B0604020202020204" pitchFamily="34" charset="0"/>
              <a:buNone/>
            </a:pPr>
            <a:endParaRPr lang="sr-Latn-RS" altLang="en-US" sz="2000" dirty="0">
              <a:latin typeface="Cambria" panose="02040503050406030204" pitchFamily="18" charset="0"/>
              <a:cs typeface="Lucida Sans Unicode" panose="020B0602030504020204" pitchFamily="34" charset="0"/>
            </a:endParaRPr>
          </a:p>
          <a:p>
            <a:pPr>
              <a:lnSpc>
                <a:spcPct val="76000"/>
              </a:lnSpc>
              <a:buClr>
                <a:srgbClr val="000099"/>
              </a:buClr>
              <a:buSzPct val="100000"/>
              <a:buFont typeface="Arial" panose="020B0604020202020204" pitchFamily="34" charset="0"/>
              <a:buNone/>
            </a:pPr>
            <a:r>
              <a:rPr lang="en-GB" altLang="en-US" sz="2000" dirty="0">
                <a:latin typeface="Cambria" panose="02040503050406030204" pitchFamily="18" charset="0"/>
                <a:cs typeface="Lucida Sans Unicode" panose="020B0602030504020204" pitchFamily="34" charset="0"/>
              </a:rPr>
              <a:t>• Prostate cancer </a:t>
            </a:r>
            <a:endParaRPr lang="sr-Latn-RS" altLang="en-US" sz="2000" dirty="0">
              <a:latin typeface="Cambria" panose="02040503050406030204" pitchFamily="18" charset="0"/>
              <a:cs typeface="Lucida Sans Unicode" panose="020B0602030504020204" pitchFamily="34" charset="0"/>
            </a:endParaRPr>
          </a:p>
          <a:p>
            <a:pPr>
              <a:lnSpc>
                <a:spcPct val="76000"/>
              </a:lnSpc>
              <a:buClr>
                <a:srgbClr val="000099"/>
              </a:buClr>
              <a:buSzPct val="100000"/>
              <a:buFont typeface="Arial" panose="020B0604020202020204" pitchFamily="34" charset="0"/>
              <a:buNone/>
            </a:pPr>
            <a:endParaRPr lang="sr-Latn-RS" altLang="en-US" sz="2000" dirty="0">
              <a:latin typeface="Cambria" panose="02040503050406030204" pitchFamily="18" charset="0"/>
              <a:cs typeface="Lucida Sans Unicode" panose="020B0602030504020204" pitchFamily="34" charset="0"/>
            </a:endParaRPr>
          </a:p>
          <a:p>
            <a:pPr>
              <a:lnSpc>
                <a:spcPct val="76000"/>
              </a:lnSpc>
              <a:buClr>
                <a:srgbClr val="000099"/>
              </a:buClr>
              <a:buSzPct val="100000"/>
              <a:buFont typeface="Arial" panose="020B0604020202020204" pitchFamily="34" charset="0"/>
              <a:buNone/>
            </a:pPr>
            <a:r>
              <a:rPr lang="en-GB" altLang="en-US" sz="2000" dirty="0">
                <a:latin typeface="Cambria" panose="02040503050406030204" pitchFamily="18" charset="0"/>
                <a:cs typeface="Lucida Sans Unicode" panose="020B0602030504020204" pitchFamily="34" charset="0"/>
              </a:rPr>
              <a:t>• Prostatitis </a:t>
            </a:r>
            <a:endParaRPr lang="sr-Latn-RS" altLang="en-US" sz="2000" dirty="0">
              <a:latin typeface="Cambria" panose="02040503050406030204" pitchFamily="18" charset="0"/>
              <a:cs typeface="Lucida Sans Unicode" panose="020B0602030504020204" pitchFamily="34" charset="0"/>
            </a:endParaRPr>
          </a:p>
          <a:p>
            <a:pPr>
              <a:lnSpc>
                <a:spcPct val="76000"/>
              </a:lnSpc>
              <a:buClr>
                <a:srgbClr val="000099"/>
              </a:buClr>
              <a:buSzPct val="100000"/>
              <a:buFont typeface="Arial" panose="020B0604020202020204" pitchFamily="34" charset="0"/>
              <a:buNone/>
            </a:pPr>
            <a:endParaRPr lang="sr-Latn-RS" altLang="en-US" sz="2000" dirty="0">
              <a:latin typeface="Cambria" panose="02040503050406030204" pitchFamily="18" charset="0"/>
              <a:cs typeface="Lucida Sans Unicode" panose="020B0602030504020204" pitchFamily="34" charset="0"/>
            </a:endParaRPr>
          </a:p>
          <a:p>
            <a:pPr>
              <a:lnSpc>
                <a:spcPct val="76000"/>
              </a:lnSpc>
              <a:buClr>
                <a:srgbClr val="000099"/>
              </a:buClr>
              <a:buSzPct val="100000"/>
              <a:buFont typeface="Arial" panose="020B0604020202020204" pitchFamily="34" charset="0"/>
              <a:buNone/>
            </a:pPr>
            <a:r>
              <a:rPr lang="en-GB" altLang="en-US" sz="2000" dirty="0">
                <a:latin typeface="Cambria" panose="02040503050406030204" pitchFamily="18" charset="0"/>
                <a:cs typeface="Lucida Sans Unicode" panose="020B0602030504020204" pitchFamily="34" charset="0"/>
              </a:rPr>
              <a:t>• Trauma </a:t>
            </a:r>
            <a:endParaRPr lang="sr-Latn-RS" altLang="en-US" sz="2000" dirty="0">
              <a:latin typeface="Cambria" panose="02040503050406030204" pitchFamily="18" charset="0"/>
              <a:cs typeface="Lucida Sans Unicode" panose="020B0602030504020204" pitchFamily="34" charset="0"/>
            </a:endParaRPr>
          </a:p>
          <a:p>
            <a:pPr>
              <a:lnSpc>
                <a:spcPct val="76000"/>
              </a:lnSpc>
              <a:buClr>
                <a:srgbClr val="000099"/>
              </a:buClr>
              <a:buSzPct val="100000"/>
              <a:buFont typeface="Arial" panose="020B0604020202020204" pitchFamily="34" charset="0"/>
              <a:buNone/>
            </a:pPr>
            <a:endParaRPr lang="sr-Latn-RS" altLang="en-US" sz="2000" dirty="0">
              <a:latin typeface="Cambria" panose="02040503050406030204" pitchFamily="18" charset="0"/>
              <a:cs typeface="Lucida Sans Unicode" panose="020B0602030504020204" pitchFamily="34" charset="0"/>
            </a:endParaRPr>
          </a:p>
          <a:p>
            <a:pPr>
              <a:lnSpc>
                <a:spcPct val="76000"/>
              </a:lnSpc>
              <a:buClr>
                <a:srgbClr val="000099"/>
              </a:buClr>
              <a:buSzPct val="100000"/>
              <a:buFont typeface="Arial" panose="020B0604020202020204" pitchFamily="34" charset="0"/>
              <a:buNone/>
            </a:pPr>
            <a:r>
              <a:rPr lang="sr-Latn-RS" altLang="en-US" sz="2000" dirty="0">
                <a:latin typeface="Cambria" panose="02040503050406030204" pitchFamily="18" charset="0"/>
                <a:cs typeface="Lucida Sans Unicode" panose="020B0602030504020204" pitchFamily="34" charset="0"/>
              </a:rPr>
              <a:t>    </a:t>
            </a:r>
            <a:r>
              <a:rPr lang="en-GB" altLang="en-US" sz="2000" dirty="0">
                <a:latin typeface="Cambria" panose="02040503050406030204" pitchFamily="18" charset="0"/>
                <a:cs typeface="Lucida Sans Unicode" panose="020B0602030504020204" pitchFamily="34" charset="0"/>
              </a:rPr>
              <a:t>•RT </a:t>
            </a:r>
            <a:endParaRPr lang="sr-Latn-RS" altLang="en-US" sz="2000" dirty="0">
              <a:latin typeface="Cambria" panose="02040503050406030204" pitchFamily="18" charset="0"/>
              <a:cs typeface="Lucida Sans Unicode" panose="020B0602030504020204" pitchFamily="34" charset="0"/>
            </a:endParaRPr>
          </a:p>
          <a:p>
            <a:pPr>
              <a:lnSpc>
                <a:spcPct val="76000"/>
              </a:lnSpc>
              <a:buClr>
                <a:srgbClr val="000099"/>
              </a:buClr>
              <a:buSzPct val="100000"/>
              <a:buFont typeface="Arial" panose="020B0604020202020204" pitchFamily="34" charset="0"/>
              <a:buNone/>
            </a:pPr>
            <a:r>
              <a:rPr lang="sr-Latn-RS" altLang="en-US" sz="2000" dirty="0">
                <a:latin typeface="Cambria" panose="02040503050406030204" pitchFamily="18" charset="0"/>
                <a:cs typeface="Lucida Sans Unicode" panose="020B0602030504020204" pitchFamily="34" charset="0"/>
              </a:rPr>
              <a:t>    </a:t>
            </a:r>
            <a:r>
              <a:rPr lang="en-GB" altLang="en-US" sz="2000" dirty="0">
                <a:latin typeface="Cambria" panose="02040503050406030204" pitchFamily="18" charset="0"/>
                <a:cs typeface="Lucida Sans Unicode" panose="020B0602030504020204" pitchFamily="34" charset="0"/>
              </a:rPr>
              <a:t>• Biopsy </a:t>
            </a:r>
            <a:endParaRPr lang="sr-Latn-CS" altLang="en-US" sz="2400" dirty="0">
              <a:latin typeface="Cambria" panose="02040503050406030204" pitchFamily="18" charset="0"/>
              <a:cs typeface="Lucida Sans Unicode" panose="020B0602030504020204" pitchFamily="34" charset="0"/>
            </a:endParaRPr>
          </a:p>
        </p:txBody>
      </p:sp>
      <p:sp>
        <p:nvSpPr>
          <p:cNvPr id="134151" name="Text Box 26">
            <a:extLst>
              <a:ext uri="{FF2B5EF4-FFF2-40B4-BE49-F238E27FC236}">
                <a16:creationId xmlns:a16="http://schemas.microsoft.com/office/drawing/2014/main" id="{249467EA-C43E-7001-9C87-B315D50CC7BF}"/>
              </a:ext>
            </a:extLst>
          </p:cNvPr>
          <p:cNvSpPr txBox="1">
            <a:spLocks noChangeArrowheads="1"/>
          </p:cNvSpPr>
          <p:nvPr/>
        </p:nvSpPr>
        <p:spPr bwMode="auto">
          <a:xfrm>
            <a:off x="7293616" y="4572001"/>
            <a:ext cx="2625725"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a:lnSpc>
                <a:spcPct val="76000"/>
              </a:lnSpc>
              <a:buClr>
                <a:srgbClr val="000099"/>
              </a:buClr>
              <a:buSzPct val="100000"/>
              <a:buFont typeface="Arial" panose="020B0604020202020204" pitchFamily="34" charset="0"/>
              <a:buNone/>
            </a:pPr>
            <a:r>
              <a:rPr lang="sr-Cyrl-CS" altLang="en-US" sz="2400" dirty="0">
                <a:latin typeface="Cambria" panose="02040503050406030204" pitchFamily="18" charset="0"/>
                <a:cs typeface="Lucida Sans Unicode" panose="020B0602030504020204" pitchFamily="34" charset="0"/>
              </a:rPr>
              <a:t>5</a:t>
            </a:r>
            <a:r>
              <a:rPr lang="el-GR" altLang="en-US" sz="2400" dirty="0">
                <a:latin typeface="Cambria" panose="02040503050406030204" pitchFamily="18" charset="0"/>
                <a:cs typeface="Lucida Sans Unicode" panose="020B0602030504020204" pitchFamily="34" charset="0"/>
              </a:rPr>
              <a:t>α</a:t>
            </a:r>
            <a:r>
              <a:rPr lang="sr-Cyrl-CS" altLang="en-US" sz="2400" dirty="0">
                <a:latin typeface="Cambria" panose="02040503050406030204" pitchFamily="18" charset="0"/>
                <a:cs typeface="Lucida Sans Unicode" panose="020B0602030504020204" pitchFamily="34" charset="0"/>
              </a:rPr>
              <a:t>РИ (</a:t>
            </a:r>
            <a:r>
              <a:rPr lang="sr-Latn-CS" altLang="en-US" sz="2400" dirty="0">
                <a:latin typeface="Cambria" panose="02040503050406030204" pitchFamily="18" charset="0"/>
                <a:cs typeface="Lucida Sans Unicode" panose="020B0602030504020204" pitchFamily="34" charset="0"/>
              </a:rPr>
              <a:t>Finasterid</a:t>
            </a:r>
            <a:r>
              <a:rPr lang="sr-Cyrl-CS" altLang="en-US" sz="2400" dirty="0">
                <a:latin typeface="Cambria" panose="02040503050406030204" pitchFamily="18" charset="0"/>
                <a:cs typeface="Lucida Sans Unicode" panose="020B0602030504020204" pitchFamily="34" charset="0"/>
              </a:rPr>
              <a:t>)</a:t>
            </a:r>
            <a:r>
              <a:rPr lang="sr-Latn-CS" altLang="en-US" sz="2400" dirty="0">
                <a:latin typeface="Cambria" panose="02040503050406030204" pitchFamily="18" charset="0"/>
                <a:cs typeface="Lucida Sans Unicode" panose="020B0602030504020204" pitchFamily="34" charset="0"/>
              </a:rPr>
              <a:t> </a:t>
            </a:r>
          </a:p>
          <a:p>
            <a:pPr>
              <a:lnSpc>
                <a:spcPct val="76000"/>
              </a:lnSpc>
              <a:buClr>
                <a:srgbClr val="000099"/>
              </a:buClr>
              <a:buSzPct val="100000"/>
              <a:buFont typeface="Arial" panose="020B0604020202020204" pitchFamily="34" charset="0"/>
              <a:buNone/>
            </a:pPr>
            <a:r>
              <a:rPr lang="sr-Latn-CS" altLang="en-US" sz="2400" dirty="0">
                <a:latin typeface="Cambria" panose="02040503050406030204" pitchFamily="18" charset="0"/>
                <a:cs typeface="Arial" panose="020B0604020202020204" pitchFamily="34" charset="0"/>
              </a:rPr>
              <a:t>↓ ~ 50%</a:t>
            </a:r>
          </a:p>
        </p:txBody>
      </p:sp>
      <p:sp>
        <p:nvSpPr>
          <p:cNvPr id="134152" name="Rectangle 27">
            <a:extLst>
              <a:ext uri="{FF2B5EF4-FFF2-40B4-BE49-F238E27FC236}">
                <a16:creationId xmlns:a16="http://schemas.microsoft.com/office/drawing/2014/main" id="{FBF7E759-5102-ACB1-3808-7D83EDCC16D2}"/>
              </a:ext>
            </a:extLst>
          </p:cNvPr>
          <p:cNvSpPr>
            <a:spLocks noChangeArrowheads="1"/>
          </p:cNvSpPr>
          <p:nvPr/>
        </p:nvSpPr>
        <p:spPr bwMode="auto">
          <a:xfrm>
            <a:off x="2360613" y="5855203"/>
            <a:ext cx="7451725" cy="375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algn="ctr">
              <a:lnSpc>
                <a:spcPct val="76000"/>
              </a:lnSpc>
              <a:buClr>
                <a:srgbClr val="FFFFFF"/>
              </a:buClr>
              <a:buSzPct val="100000"/>
              <a:buFont typeface="Arial" panose="020B0604020202020204" pitchFamily="34" charset="0"/>
              <a:buNone/>
            </a:pPr>
            <a:r>
              <a:rPr lang="en-GB" altLang="en-US" sz="2400" b="1">
                <a:latin typeface="Cambria" panose="02040503050406030204" pitchFamily="18" charset="0"/>
                <a:cs typeface="Lucida Sans Unicode" panose="020B0602030504020204" pitchFamily="34" charset="0"/>
              </a:rPr>
              <a:t>Organ specific, not CANCER SPECIFIC</a:t>
            </a:r>
            <a:endParaRPr lang="sr-Latn-CS" altLang="en-US" sz="2400" b="1" dirty="0">
              <a:latin typeface="Cambria" panose="02040503050406030204" pitchFamily="18" charset="0"/>
              <a:cs typeface="Lucida Sans Unicode" panose="020B0602030504020204" pitchFamily="34" charset="0"/>
            </a:endParaRPr>
          </a:p>
        </p:txBody>
      </p:sp>
      <p:graphicFrame>
        <p:nvGraphicFramePr>
          <p:cNvPr id="29" name="Table 28">
            <a:extLst>
              <a:ext uri="{FF2B5EF4-FFF2-40B4-BE49-F238E27FC236}">
                <a16:creationId xmlns:a16="http://schemas.microsoft.com/office/drawing/2014/main" id="{FBCF00A1-A5AE-2D2C-7892-38ECBBEF9593}"/>
              </a:ext>
            </a:extLst>
          </p:cNvPr>
          <p:cNvGraphicFramePr>
            <a:graphicFrameLocks noGrp="1"/>
          </p:cNvGraphicFramePr>
          <p:nvPr/>
        </p:nvGraphicFramePr>
        <p:xfrm>
          <a:off x="2055812" y="3562350"/>
          <a:ext cx="3276600" cy="1828800"/>
        </p:xfrm>
        <a:graphic>
          <a:graphicData uri="http://schemas.openxmlformats.org/drawingml/2006/table">
            <a:tbl>
              <a:tblPr/>
              <a:tblGrid>
                <a:gridCol w="1548185">
                  <a:extLst>
                    <a:ext uri="{9D8B030D-6E8A-4147-A177-3AD203B41FA5}">
                      <a16:colId xmlns:a16="http://schemas.microsoft.com/office/drawing/2014/main" val="20000"/>
                    </a:ext>
                  </a:extLst>
                </a:gridCol>
                <a:gridCol w="1728415">
                  <a:extLst>
                    <a:ext uri="{9D8B030D-6E8A-4147-A177-3AD203B41FA5}">
                      <a16:colId xmlns:a16="http://schemas.microsoft.com/office/drawing/2014/main" val="20001"/>
                    </a:ext>
                  </a:extLst>
                </a:gridCol>
              </a:tblGrid>
              <a:tr h="3603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Cyrl-CS" sz="1800" b="1" i="0" u="none" strike="noStrike" cap="none" normalizeH="0" baseline="0" dirty="0">
                          <a:ln>
                            <a:noFill/>
                          </a:ln>
                          <a:solidFill>
                            <a:srgbClr val="FFFFFF"/>
                          </a:solidFill>
                          <a:effectLst/>
                          <a:latin typeface="Tw Cen MT" pitchFamily="34" charset="-18"/>
                          <a:cs typeface="Lucida Sans Unicode" pitchFamily="34" charset="0"/>
                        </a:rPr>
                        <a:t>Старост </a:t>
                      </a:r>
                      <a:r>
                        <a:rPr kumimoji="0" lang="en-US" sz="1800" b="1" i="0" u="none" strike="noStrike" cap="none" normalizeH="0" baseline="0" dirty="0">
                          <a:ln>
                            <a:noFill/>
                          </a:ln>
                          <a:solidFill>
                            <a:srgbClr val="FFFFFF"/>
                          </a:solidFill>
                          <a:effectLst/>
                          <a:latin typeface="Tw Cen MT" pitchFamily="34" charset="-18"/>
                          <a:cs typeface="Lucida Sans Unicode" pitchFamily="34" charset="0"/>
                        </a:rPr>
                        <a:t> </a:t>
                      </a:r>
                      <a:endParaRPr kumimoji="0" lang="sr-Latn-CS" sz="1800" b="1" i="0" u="none" strike="noStrike" cap="none" normalizeH="0" baseline="0" dirty="0">
                        <a:ln>
                          <a:noFill/>
                        </a:ln>
                        <a:solidFill>
                          <a:srgbClr val="FFFFFF"/>
                        </a:solidFill>
                        <a:effectLst/>
                        <a:latin typeface="Tw Cen MT" pitchFamily="34" charset="-18"/>
                        <a:cs typeface="Lucida Sans Unicode" pitchFamily="34" charset="0"/>
                      </a:endParaRPr>
                    </a:p>
                  </a:txBody>
                  <a:tcPr marL="91462" marR="9146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Cyrl-CS" sz="1800" b="1" i="0" u="none" strike="noStrike" cap="none" normalizeH="0" baseline="0" dirty="0">
                          <a:ln>
                            <a:noFill/>
                          </a:ln>
                          <a:solidFill>
                            <a:srgbClr val="FFFFFF"/>
                          </a:solidFill>
                          <a:effectLst/>
                          <a:latin typeface="Calibri" pitchFamily="34" charset="0"/>
                          <a:cs typeface="Lucida Sans Unicode" pitchFamily="34" charset="0"/>
                        </a:rPr>
                        <a:t>Нормалан </a:t>
                      </a:r>
                      <a:r>
                        <a:rPr kumimoji="0" lang="en-US" sz="1800" b="1" i="0" u="none" strike="noStrike" cap="none" normalizeH="0" baseline="0" dirty="0">
                          <a:ln>
                            <a:noFill/>
                          </a:ln>
                          <a:solidFill>
                            <a:srgbClr val="FFFFFF"/>
                          </a:solidFill>
                          <a:effectLst/>
                          <a:latin typeface="Calibri" pitchFamily="34" charset="0"/>
                          <a:cs typeface="Lucida Sans Unicode" pitchFamily="34" charset="0"/>
                        </a:rPr>
                        <a:t> </a:t>
                      </a:r>
                      <a:r>
                        <a:rPr kumimoji="0" lang="sr-Cyrl-CS" sz="1800" b="1" i="0" u="none" strike="noStrike" cap="none" normalizeH="0" baseline="0" dirty="0">
                          <a:ln>
                            <a:noFill/>
                          </a:ln>
                          <a:solidFill>
                            <a:srgbClr val="FFFFFF"/>
                          </a:solidFill>
                          <a:effectLst/>
                          <a:latin typeface="Calibri" pitchFamily="34" charset="0"/>
                          <a:cs typeface="Lucida Sans Unicode" pitchFamily="34" charset="0"/>
                        </a:rPr>
                        <a:t>ПСА</a:t>
                      </a:r>
                      <a:endParaRPr kumimoji="0" lang="sr-Latn-CS" sz="1800" b="1" i="0" u="none" strike="noStrike" cap="none" normalizeH="0" baseline="0" dirty="0">
                        <a:ln>
                          <a:noFill/>
                        </a:ln>
                        <a:solidFill>
                          <a:srgbClr val="FFFFFF"/>
                        </a:solidFill>
                        <a:effectLst/>
                        <a:latin typeface="Calibri" pitchFamily="34" charset="0"/>
                        <a:cs typeface="Lucida Sans Unicode" pitchFamily="34" charset="0"/>
                      </a:endParaRPr>
                    </a:p>
                  </a:txBody>
                  <a:tcPr marL="91462" marR="9146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3603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w Cen MT" pitchFamily="34" charset="-18"/>
                          <a:cs typeface="Lucida Sans Unicode" pitchFamily="34" charset="0"/>
                        </a:rPr>
                        <a:t>40-49</a:t>
                      </a:r>
                      <a:endParaRPr kumimoji="0" lang="sr-Latn-CS" sz="1800" b="0" i="0" u="none" strike="noStrike" cap="none" normalizeH="0" baseline="0">
                        <a:ln>
                          <a:noFill/>
                        </a:ln>
                        <a:solidFill>
                          <a:srgbClr val="000000"/>
                        </a:solidFill>
                        <a:effectLst/>
                        <a:latin typeface="Tw Cen MT" pitchFamily="34" charset="-18"/>
                        <a:cs typeface="Lucida Sans Unicode" pitchFamily="34" charset="0"/>
                      </a:endParaRPr>
                    </a:p>
                  </a:txBody>
                  <a:tcPr marL="91462" marR="9146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5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800" b="0" i="0" u="none" strike="noStrike" cap="none" normalizeH="0" baseline="0" dirty="0">
                          <a:ln>
                            <a:noFill/>
                          </a:ln>
                          <a:solidFill>
                            <a:srgbClr val="000000"/>
                          </a:solidFill>
                          <a:effectLst/>
                          <a:latin typeface="Calibri" pitchFamily="34" charset="0"/>
                          <a:cs typeface="Arial" pitchFamily="34" charset="0"/>
                        </a:rPr>
                        <a:t>&lt;</a:t>
                      </a:r>
                      <a:r>
                        <a:rPr kumimoji="0" lang="en-US" sz="1800" b="0" i="0" u="none" strike="noStrike" cap="none" normalizeH="0" baseline="0" dirty="0">
                          <a:ln>
                            <a:noFill/>
                          </a:ln>
                          <a:solidFill>
                            <a:srgbClr val="000000"/>
                          </a:solidFill>
                          <a:effectLst/>
                          <a:latin typeface="Calibri" pitchFamily="34" charset="0"/>
                          <a:cs typeface="Arial" pitchFamily="34" charset="0"/>
                        </a:rPr>
                        <a:t> 2.5</a:t>
                      </a:r>
                      <a:endParaRPr kumimoji="0" lang="sr-Latn-CS" sz="1800" b="0" i="0" u="none" strike="noStrike" cap="none" normalizeH="0" baseline="0" dirty="0">
                        <a:ln>
                          <a:noFill/>
                        </a:ln>
                        <a:solidFill>
                          <a:srgbClr val="000000"/>
                        </a:solidFill>
                        <a:effectLst/>
                        <a:latin typeface="Calibri" pitchFamily="34" charset="0"/>
                        <a:cs typeface="Lucida Sans Unicode" pitchFamily="34" charset="0"/>
                      </a:endParaRPr>
                    </a:p>
                  </a:txBody>
                  <a:tcPr marL="91462" marR="9146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5EE"/>
                    </a:solidFill>
                  </a:tcPr>
                </a:tc>
                <a:extLst>
                  <a:ext uri="{0D108BD9-81ED-4DB2-BD59-A6C34878D82A}">
                    <a16:rowId xmlns:a16="http://schemas.microsoft.com/office/drawing/2014/main" val="10001"/>
                  </a:ext>
                </a:extLst>
              </a:tr>
              <a:tr h="3603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w Cen MT" pitchFamily="34" charset="-18"/>
                          <a:cs typeface="Lucida Sans Unicode" pitchFamily="34" charset="0"/>
                        </a:rPr>
                        <a:t>50-59</a:t>
                      </a:r>
                      <a:endParaRPr kumimoji="0" lang="sr-Latn-CS" sz="1800" b="0" i="0" u="none" strike="noStrike" cap="none" normalizeH="0" baseline="0">
                        <a:ln>
                          <a:noFill/>
                        </a:ln>
                        <a:solidFill>
                          <a:srgbClr val="000000"/>
                        </a:solidFill>
                        <a:effectLst/>
                        <a:latin typeface="Tw Cen MT" pitchFamily="34" charset="-18"/>
                        <a:cs typeface="Lucida Sans Unicode" pitchFamily="34" charset="0"/>
                      </a:endParaRPr>
                    </a:p>
                  </a:txBody>
                  <a:tcPr marL="91462" marR="9146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F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800" b="0" i="0" u="none" strike="noStrike" cap="none" normalizeH="0" baseline="0">
                          <a:ln>
                            <a:noFill/>
                          </a:ln>
                          <a:solidFill>
                            <a:srgbClr val="000000"/>
                          </a:solidFill>
                          <a:effectLst/>
                          <a:latin typeface="Calibri" pitchFamily="34" charset="0"/>
                          <a:cs typeface="Arial" pitchFamily="34" charset="0"/>
                        </a:rPr>
                        <a:t>&lt;</a:t>
                      </a:r>
                      <a:r>
                        <a:rPr kumimoji="0" lang="en-US" sz="1800" b="0" i="0" u="none" strike="noStrike" cap="none" normalizeH="0" baseline="0">
                          <a:ln>
                            <a:noFill/>
                          </a:ln>
                          <a:solidFill>
                            <a:srgbClr val="000000"/>
                          </a:solidFill>
                          <a:effectLst/>
                          <a:latin typeface="Calibri" pitchFamily="34" charset="0"/>
                          <a:cs typeface="Arial" pitchFamily="34" charset="0"/>
                        </a:rPr>
                        <a:t> 3.5</a:t>
                      </a:r>
                      <a:endParaRPr kumimoji="0" lang="sr-Latn-CS" sz="1800" b="0" i="0" u="none" strike="noStrike" cap="none" normalizeH="0" baseline="0">
                        <a:ln>
                          <a:noFill/>
                        </a:ln>
                        <a:solidFill>
                          <a:srgbClr val="000000"/>
                        </a:solidFill>
                        <a:effectLst/>
                        <a:latin typeface="Calibri" pitchFamily="34" charset="0"/>
                        <a:cs typeface="Lucida Sans Unicode" pitchFamily="34" charset="0"/>
                      </a:endParaRPr>
                    </a:p>
                  </a:txBody>
                  <a:tcPr marL="91462" marR="9146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F7"/>
                    </a:solidFill>
                  </a:tcPr>
                </a:tc>
                <a:extLst>
                  <a:ext uri="{0D108BD9-81ED-4DB2-BD59-A6C34878D82A}">
                    <a16:rowId xmlns:a16="http://schemas.microsoft.com/office/drawing/2014/main" val="10002"/>
                  </a:ext>
                </a:extLst>
              </a:tr>
              <a:tr h="3603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w Cen MT" pitchFamily="34" charset="-18"/>
                          <a:cs typeface="Lucida Sans Unicode" pitchFamily="34" charset="0"/>
                        </a:rPr>
                        <a:t>60-69</a:t>
                      </a:r>
                      <a:endParaRPr kumimoji="0" lang="sr-Latn-CS" sz="1800" b="0" i="0" u="none" strike="noStrike" cap="none" normalizeH="0" baseline="0">
                        <a:ln>
                          <a:noFill/>
                        </a:ln>
                        <a:solidFill>
                          <a:srgbClr val="000000"/>
                        </a:solidFill>
                        <a:effectLst/>
                        <a:latin typeface="Tw Cen MT" pitchFamily="34" charset="-18"/>
                        <a:cs typeface="Lucida Sans Unicode" pitchFamily="34" charset="0"/>
                      </a:endParaRPr>
                    </a:p>
                  </a:txBody>
                  <a:tcPr marL="91462" marR="9146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5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800" b="0" i="0" u="none" strike="noStrike" cap="none" normalizeH="0" baseline="0">
                          <a:ln>
                            <a:noFill/>
                          </a:ln>
                          <a:solidFill>
                            <a:srgbClr val="000000"/>
                          </a:solidFill>
                          <a:effectLst/>
                          <a:latin typeface="Calibri" pitchFamily="34" charset="0"/>
                          <a:cs typeface="Arial" pitchFamily="34" charset="0"/>
                        </a:rPr>
                        <a:t>&lt;</a:t>
                      </a:r>
                      <a:r>
                        <a:rPr kumimoji="0" lang="en-US" sz="1800" b="0" i="0" u="none" strike="noStrike" cap="none" normalizeH="0" baseline="0">
                          <a:ln>
                            <a:noFill/>
                          </a:ln>
                          <a:solidFill>
                            <a:srgbClr val="000000"/>
                          </a:solidFill>
                          <a:effectLst/>
                          <a:latin typeface="Calibri" pitchFamily="34" charset="0"/>
                          <a:cs typeface="Arial" pitchFamily="34" charset="0"/>
                        </a:rPr>
                        <a:t> 4.5</a:t>
                      </a:r>
                      <a:endParaRPr kumimoji="0" lang="sr-Latn-CS" sz="1800" b="0" i="0" u="none" strike="noStrike" cap="none" normalizeH="0" baseline="0">
                        <a:ln>
                          <a:noFill/>
                        </a:ln>
                        <a:solidFill>
                          <a:srgbClr val="000000"/>
                        </a:solidFill>
                        <a:effectLst/>
                        <a:latin typeface="Calibri" pitchFamily="34" charset="0"/>
                        <a:cs typeface="Lucida Sans Unicode" pitchFamily="34" charset="0"/>
                      </a:endParaRPr>
                    </a:p>
                  </a:txBody>
                  <a:tcPr marL="91462" marR="9146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5EE"/>
                    </a:solidFill>
                  </a:tcPr>
                </a:tc>
                <a:extLst>
                  <a:ext uri="{0D108BD9-81ED-4DB2-BD59-A6C34878D82A}">
                    <a16:rowId xmlns:a16="http://schemas.microsoft.com/office/drawing/2014/main" val="10003"/>
                  </a:ext>
                </a:extLst>
              </a:tr>
              <a:tr h="3603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Tw Cen MT" pitchFamily="34" charset="-18"/>
                          <a:cs typeface="Lucida Sans Unicode" pitchFamily="34" charset="0"/>
                        </a:rPr>
                        <a:t>70-79</a:t>
                      </a:r>
                      <a:endParaRPr kumimoji="0" lang="sr-Latn-CS" sz="1800" b="0" i="0" u="none" strike="noStrike" cap="none" normalizeH="0" baseline="0" dirty="0">
                        <a:ln>
                          <a:noFill/>
                        </a:ln>
                        <a:solidFill>
                          <a:srgbClr val="000000"/>
                        </a:solidFill>
                        <a:effectLst/>
                        <a:latin typeface="Tw Cen MT" pitchFamily="34" charset="-18"/>
                        <a:cs typeface="Lucida Sans Unicode" pitchFamily="34" charset="0"/>
                      </a:endParaRPr>
                    </a:p>
                  </a:txBody>
                  <a:tcPr marL="91462" marR="9146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F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800" b="0" i="0" u="none" strike="noStrike" cap="none" normalizeH="0" baseline="0" dirty="0">
                          <a:ln>
                            <a:noFill/>
                          </a:ln>
                          <a:solidFill>
                            <a:srgbClr val="000000"/>
                          </a:solidFill>
                          <a:effectLst/>
                          <a:latin typeface="Calibri" pitchFamily="34" charset="0"/>
                          <a:cs typeface="Arial" pitchFamily="34" charset="0"/>
                        </a:rPr>
                        <a:t>&lt;</a:t>
                      </a:r>
                      <a:r>
                        <a:rPr kumimoji="0" lang="en-US" sz="1800" b="0" i="0" u="none" strike="noStrike" cap="none" normalizeH="0" baseline="0" dirty="0">
                          <a:ln>
                            <a:noFill/>
                          </a:ln>
                          <a:solidFill>
                            <a:srgbClr val="000000"/>
                          </a:solidFill>
                          <a:effectLst/>
                          <a:latin typeface="Calibri" pitchFamily="34" charset="0"/>
                          <a:cs typeface="Arial" pitchFamily="34" charset="0"/>
                        </a:rPr>
                        <a:t> 6.5</a:t>
                      </a:r>
                      <a:endParaRPr kumimoji="0" lang="sr-Latn-CS" sz="1800" b="0" i="0" u="none" strike="noStrike" cap="none" normalizeH="0" baseline="0" dirty="0">
                        <a:ln>
                          <a:noFill/>
                        </a:ln>
                        <a:solidFill>
                          <a:srgbClr val="000000"/>
                        </a:solidFill>
                        <a:effectLst/>
                        <a:latin typeface="Calibri" pitchFamily="34" charset="0"/>
                        <a:cs typeface="Lucida Sans Unicode" pitchFamily="34" charset="0"/>
                      </a:endParaRPr>
                    </a:p>
                  </a:txBody>
                  <a:tcPr marL="91462" marR="9146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F7"/>
                    </a:solidFill>
                  </a:tcPr>
                </a:tc>
                <a:extLst>
                  <a:ext uri="{0D108BD9-81ED-4DB2-BD59-A6C34878D82A}">
                    <a16:rowId xmlns:a16="http://schemas.microsoft.com/office/drawing/2014/main" val="10004"/>
                  </a:ext>
                </a:extLst>
              </a:tr>
            </a:tbl>
          </a:graphicData>
        </a:graphic>
      </p:graphicFrame>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itle 3">
            <a:extLst>
              <a:ext uri="{FF2B5EF4-FFF2-40B4-BE49-F238E27FC236}">
                <a16:creationId xmlns:a16="http://schemas.microsoft.com/office/drawing/2014/main" id="{A2721EAD-4F32-CF83-45EB-DB72661733E6}"/>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t>Ultrasonography</a:t>
            </a:r>
            <a:endParaRPr lang="sr-Latn-CS" altLang="en-US" dirty="0"/>
          </a:p>
        </p:txBody>
      </p:sp>
      <p:sp>
        <p:nvSpPr>
          <p:cNvPr id="135171" name="Content Placeholder 4">
            <a:extLst>
              <a:ext uri="{FF2B5EF4-FFF2-40B4-BE49-F238E27FC236}">
                <a16:creationId xmlns:a16="http://schemas.microsoft.com/office/drawing/2014/main" id="{B8042E16-B366-8A58-0947-5E4D2D694BE3}"/>
              </a:ext>
            </a:extLst>
          </p:cNvPr>
          <p:cNvSpPr>
            <a:spLocks noGrp="1"/>
          </p:cNvSpPr>
          <p:nvPr>
            <p:ph sz="quarter" idx="1"/>
          </p:nvPr>
        </p:nvSpPr>
        <p:spPr>
          <a:xfrm>
            <a:off x="1979613" y="1589088"/>
            <a:ext cx="4176713" cy="4049712"/>
          </a:xfrm>
        </p:spPr>
        <p:txBody>
          <a:bodyPr>
            <a:normAutofit/>
          </a:bodyPr>
          <a:lstStyle/>
          <a:p>
            <a:pPr marL="0" indent="0" eaLnBrk="1" hangingPunct="1">
              <a:buNone/>
            </a:pPr>
            <a:r>
              <a:rPr lang="en-GB" altLang="en-US" sz="2000" dirty="0">
                <a:latin typeface="Cambria" panose="02040503050406030204" pitchFamily="18" charset="0"/>
              </a:rPr>
              <a:t>Transabdominal</a:t>
            </a:r>
          </a:p>
          <a:p>
            <a:pPr eaLnBrk="1" hangingPunct="1"/>
            <a:r>
              <a:rPr lang="en-GB" altLang="en-US" sz="2000" dirty="0">
                <a:latin typeface="Cambria" panose="02040503050406030204" pitchFamily="18" charset="0"/>
              </a:rPr>
              <a:t>  Upper urinary tract</a:t>
            </a:r>
          </a:p>
          <a:p>
            <a:pPr eaLnBrk="1" hangingPunct="1"/>
            <a:r>
              <a:rPr lang="en-GB" altLang="en-US" sz="2000" dirty="0">
                <a:latin typeface="Cambria" panose="02040503050406030204" pitchFamily="18" charset="0"/>
              </a:rPr>
              <a:t>  Prostate size</a:t>
            </a:r>
          </a:p>
          <a:p>
            <a:pPr eaLnBrk="1" hangingPunct="1"/>
            <a:r>
              <a:rPr lang="en-GB" altLang="en-US" sz="2000" dirty="0">
                <a:latin typeface="Cambria" panose="02040503050406030204" pitchFamily="18" charset="0"/>
              </a:rPr>
              <a:t>  Residue</a:t>
            </a:r>
          </a:p>
          <a:p>
            <a:pPr eaLnBrk="1" hangingPunct="1"/>
            <a:r>
              <a:rPr lang="en-GB" altLang="en-US" sz="2000" dirty="0">
                <a:latin typeface="Cambria" panose="02040503050406030204" pitchFamily="18" charset="0"/>
              </a:rPr>
              <a:t>  Concomitant diseases</a:t>
            </a:r>
          </a:p>
          <a:p>
            <a:pPr marL="0" indent="0" eaLnBrk="1" hangingPunct="1">
              <a:buNone/>
            </a:pPr>
            <a:r>
              <a:rPr lang="sr-Latn-RS" altLang="en-US" sz="2000" dirty="0">
                <a:latin typeface="Cambria" panose="02040503050406030204" pitchFamily="18" charset="0"/>
              </a:rPr>
              <a:t>         </a:t>
            </a:r>
            <a:r>
              <a:rPr lang="en-GB" altLang="en-US" sz="2000" dirty="0">
                <a:latin typeface="Cambria" panose="02040503050406030204" pitchFamily="18" charset="0"/>
              </a:rPr>
              <a:t>Stone, diverticulum </a:t>
            </a:r>
            <a:endParaRPr lang="sr-Latn-CS" altLang="en-US" sz="2000" dirty="0">
              <a:latin typeface="Cambria" panose="02040503050406030204" pitchFamily="18" charset="0"/>
            </a:endParaRPr>
          </a:p>
        </p:txBody>
      </p:sp>
      <p:sp>
        <p:nvSpPr>
          <p:cNvPr id="135172" name="Content Placeholder 5">
            <a:extLst>
              <a:ext uri="{FF2B5EF4-FFF2-40B4-BE49-F238E27FC236}">
                <a16:creationId xmlns:a16="http://schemas.microsoft.com/office/drawing/2014/main" id="{9B2E3EEC-E173-F724-3D1C-9B3D5E362DA3}"/>
              </a:ext>
            </a:extLst>
          </p:cNvPr>
          <p:cNvSpPr>
            <a:spLocks noGrp="1"/>
          </p:cNvSpPr>
          <p:nvPr>
            <p:ph sz="quarter" idx="2"/>
          </p:nvPr>
        </p:nvSpPr>
        <p:spPr>
          <a:xfrm>
            <a:off x="7237412" y="4014788"/>
            <a:ext cx="3743325" cy="3419475"/>
          </a:xfrm>
        </p:spPr>
        <p:txBody>
          <a:bodyPr>
            <a:normAutofit/>
          </a:bodyPr>
          <a:lstStyle/>
          <a:p>
            <a:pPr marL="0" indent="0" eaLnBrk="1" hangingPunct="1">
              <a:buNone/>
            </a:pPr>
            <a:r>
              <a:rPr lang="en-GB" altLang="en-US" sz="2000" dirty="0">
                <a:latin typeface="Cambria" panose="02040503050406030204" pitchFamily="18" charset="0"/>
              </a:rPr>
              <a:t>Transrectal </a:t>
            </a:r>
          </a:p>
          <a:p>
            <a:pPr eaLnBrk="1" hangingPunct="1"/>
            <a:r>
              <a:rPr lang="en-GB" altLang="en-US" sz="2000" dirty="0">
                <a:latin typeface="Cambria" panose="02040503050406030204" pitchFamily="18" charset="0"/>
              </a:rPr>
              <a:t>  Size</a:t>
            </a:r>
          </a:p>
          <a:p>
            <a:pPr eaLnBrk="1" hangingPunct="1"/>
            <a:r>
              <a:rPr lang="en-GB" altLang="en-US" sz="2000" dirty="0">
                <a:latin typeface="Cambria" panose="02040503050406030204" pitchFamily="18" charset="0"/>
              </a:rPr>
              <a:t>  Suspicion of cancer</a:t>
            </a:r>
          </a:p>
        </p:txBody>
      </p:sp>
      <p:pic>
        <p:nvPicPr>
          <p:cNvPr id="135173" name="Picture 4" descr="hydro2">
            <a:extLst>
              <a:ext uri="{FF2B5EF4-FFF2-40B4-BE49-F238E27FC236}">
                <a16:creationId xmlns:a16="http://schemas.microsoft.com/office/drawing/2014/main" id="{77755E09-02CE-A141-19A0-1AE52CF2A82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8776" y="4521200"/>
            <a:ext cx="2484437"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5174" name="Picture 2">
            <a:extLst>
              <a:ext uri="{FF2B5EF4-FFF2-40B4-BE49-F238E27FC236}">
                <a16:creationId xmlns:a16="http://schemas.microsoft.com/office/drawing/2014/main" id="{F65FF342-6BFB-0A80-6A9C-E2307AC783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9888" y="4495800"/>
            <a:ext cx="2447925"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5175" name="Picture 7" descr="D:\My Documents\家禎\尿路動力學之臨床應用\27\20-3.jpg">
            <a:extLst>
              <a:ext uri="{FF2B5EF4-FFF2-40B4-BE49-F238E27FC236}">
                <a16:creationId xmlns:a16="http://schemas.microsoft.com/office/drawing/2014/main" id="{793E0F40-7D6C-BA16-5133-42E4CD312B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92949" y="1688306"/>
            <a:ext cx="4032250" cy="203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84" name="Slide Number Placeholder 7">
            <a:extLst>
              <a:ext uri="{FF2B5EF4-FFF2-40B4-BE49-F238E27FC236}">
                <a16:creationId xmlns:a16="http://schemas.microsoft.com/office/drawing/2014/main" id="{27C7F605-5384-03AE-8C69-385E948C180D}"/>
              </a:ext>
            </a:extLst>
          </p:cNvPr>
          <p:cNvSpPr>
            <a:spLocks noGrp="1"/>
          </p:cNvSpPr>
          <p:nvPr>
            <p:ph type="sldNum" sz="quarter" idx="12"/>
          </p:nvPr>
        </p:nvSpPr>
        <p:spPr bwMode="auto">
          <a:xfrm>
            <a:off x="2132012" y="6356351"/>
            <a:ext cx="3505200" cy="365125"/>
          </a:xfrm>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924F0A3-CA7F-4104-9DFE-8B689F36A65D}" type="slidenum">
              <a:rPr lang="en-US" altLang="en-US">
                <a:solidFill>
                  <a:schemeClr val="tx2"/>
                </a:solidFill>
                <a:latin typeface="Gill Sans MT" panose="020B0502020104020203" pitchFamily="34" charset="0"/>
              </a:rPr>
              <a:pPr eaLnBrk="1" hangingPunct="1"/>
              <a:t>123</a:t>
            </a:fld>
            <a:endParaRPr lang="en-US" altLang="en-US">
              <a:solidFill>
                <a:schemeClr val="tx2"/>
              </a:solidFill>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1">
            <a:extLst>
              <a:ext uri="{FF2B5EF4-FFF2-40B4-BE49-F238E27FC236}">
                <a16:creationId xmlns:a16="http://schemas.microsoft.com/office/drawing/2014/main" id="{0D502AD6-5AED-3DBA-FE30-5819374A9E67}"/>
              </a:ext>
            </a:extLst>
          </p:cNvPr>
          <p:cNvSpPr>
            <a:spLocks noGrp="1"/>
          </p:cNvSpPr>
          <p:nvPr>
            <p:ph type="title"/>
          </p:nvPr>
        </p:nvSpPr>
        <p:spPr>
          <a:xfrm>
            <a:off x="2135187" y="228600"/>
            <a:ext cx="8153400" cy="628650"/>
          </a:xfrm>
        </p:spPr>
        <p:txBody>
          <a:bodyPr/>
          <a:lstStyle/>
          <a:p>
            <a:pPr eaLnBrk="1" hangingPunct="1"/>
            <a:r>
              <a:rPr lang="en-GB" altLang="en-US"/>
              <a:t> IV Urography</a:t>
            </a:r>
            <a:endParaRPr lang="sr-Latn-CS" altLang="en-US" dirty="0"/>
          </a:p>
        </p:txBody>
      </p:sp>
      <p:sp>
        <p:nvSpPr>
          <p:cNvPr id="136195" name="Content Placeholder 2">
            <a:extLst>
              <a:ext uri="{FF2B5EF4-FFF2-40B4-BE49-F238E27FC236}">
                <a16:creationId xmlns:a16="http://schemas.microsoft.com/office/drawing/2014/main" id="{C7E9FAC6-1532-DDE8-328F-C6D26EA13103}"/>
              </a:ext>
            </a:extLst>
          </p:cNvPr>
          <p:cNvSpPr>
            <a:spLocks noGrp="1"/>
          </p:cNvSpPr>
          <p:nvPr>
            <p:ph sz="quarter" idx="1"/>
          </p:nvPr>
        </p:nvSpPr>
        <p:spPr>
          <a:xfrm>
            <a:off x="1955225" y="1069075"/>
            <a:ext cx="6096000" cy="4267199"/>
          </a:xfrm>
        </p:spPr>
        <p:txBody>
          <a:bodyPr/>
          <a:lstStyle/>
          <a:p>
            <a:pPr eaLnBrk="1" hangingPunct="1"/>
            <a:r>
              <a:rPr lang="en-GB" altLang="en-US" dirty="0">
                <a:latin typeface="Cambria" panose="02040503050406030204" pitchFamily="18" charset="0"/>
              </a:rPr>
              <a:t> No longer applicable</a:t>
            </a:r>
          </a:p>
          <a:p>
            <a:pPr marL="0" indent="0" eaLnBrk="1" hangingPunct="1">
              <a:buNone/>
            </a:pPr>
            <a:r>
              <a:rPr lang="sr-Latn-RS" altLang="en-US" sz="1800" dirty="0">
                <a:latin typeface="Cambria" panose="02040503050406030204" pitchFamily="18" charset="0"/>
              </a:rPr>
              <a:t>       -  </a:t>
            </a:r>
            <a:r>
              <a:rPr lang="en-GB" altLang="en-US" sz="1800" dirty="0" err="1">
                <a:latin typeface="Cambria" panose="02040503050406030204" pitchFamily="18" charset="0"/>
              </a:rPr>
              <a:t>Hematuria</a:t>
            </a:r>
            <a:r>
              <a:rPr lang="en-GB" altLang="en-US" sz="1800" dirty="0">
                <a:latin typeface="Cambria" panose="02040503050406030204" pitchFamily="18" charset="0"/>
              </a:rPr>
              <a:t>, recurrent infection,</a:t>
            </a:r>
            <a:r>
              <a:rPr lang="sr-Latn-RS" altLang="en-US" sz="1800" dirty="0">
                <a:latin typeface="Cambria" panose="02040503050406030204" pitchFamily="18" charset="0"/>
              </a:rPr>
              <a:t> </a:t>
            </a:r>
            <a:r>
              <a:rPr lang="en-GB" altLang="en-US" sz="1800" dirty="0" err="1">
                <a:latin typeface="Cambria" panose="02040503050406030204" pitchFamily="18" charset="0"/>
              </a:rPr>
              <a:t>Calculosis</a:t>
            </a:r>
            <a:r>
              <a:rPr lang="en-GB" altLang="en-US" sz="1800" dirty="0">
                <a:latin typeface="Cambria" panose="02040503050406030204" pitchFamily="18" charset="0"/>
              </a:rPr>
              <a:t> GUP </a:t>
            </a:r>
            <a:endParaRPr lang="en-GB" altLang="en-US" dirty="0">
              <a:latin typeface="Cambria" panose="02040503050406030204" pitchFamily="18" charset="0"/>
            </a:endParaRPr>
          </a:p>
          <a:p>
            <a:pPr eaLnBrk="1" hangingPunct="1"/>
            <a:r>
              <a:rPr lang="en-GB" altLang="en-US" dirty="0">
                <a:latin typeface="Cambria" panose="02040503050406030204" pitchFamily="18" charset="0"/>
              </a:rPr>
              <a:t>  Descending cystography</a:t>
            </a:r>
          </a:p>
          <a:p>
            <a:pPr eaLnBrk="1" hangingPunct="1"/>
            <a:r>
              <a:rPr lang="en-GB" altLang="en-US" dirty="0">
                <a:latin typeface="Cambria" panose="02040503050406030204" pitchFamily="18" charset="0"/>
              </a:rPr>
              <a:t>  Retrograde </a:t>
            </a:r>
            <a:r>
              <a:rPr lang="en-GB" altLang="en-US" dirty="0" err="1">
                <a:latin typeface="Cambria" panose="02040503050406030204" pitchFamily="18" charset="0"/>
              </a:rPr>
              <a:t>urethrocystography</a:t>
            </a:r>
            <a:endParaRPr lang="en-GB" altLang="en-US" dirty="0">
              <a:latin typeface="Cambria" panose="02040503050406030204" pitchFamily="18" charset="0"/>
            </a:endParaRPr>
          </a:p>
          <a:p>
            <a:pPr eaLnBrk="1" hangingPunct="1"/>
            <a:r>
              <a:rPr lang="en-GB" altLang="en-US" dirty="0">
                <a:latin typeface="Cambria" panose="02040503050406030204" pitchFamily="18" charset="0"/>
              </a:rPr>
              <a:t>  Micturition cystography</a:t>
            </a:r>
          </a:p>
          <a:p>
            <a:pPr eaLnBrk="1" hangingPunct="1"/>
            <a:r>
              <a:rPr lang="en-GB" altLang="en-US" dirty="0">
                <a:latin typeface="Cambria" panose="02040503050406030204" pitchFamily="18" charset="0"/>
              </a:rPr>
              <a:t>  Post micturition cystography</a:t>
            </a:r>
            <a:endParaRPr lang="sr-Latn-CS" altLang="en-US" dirty="0">
              <a:latin typeface="Cambria" panose="02040503050406030204" pitchFamily="18" charset="0"/>
            </a:endParaRPr>
          </a:p>
        </p:txBody>
      </p:sp>
      <p:pic>
        <p:nvPicPr>
          <p:cNvPr id="136196" name="Picture 4" descr="COW141">
            <a:extLst>
              <a:ext uri="{FF2B5EF4-FFF2-40B4-BE49-F238E27FC236}">
                <a16:creationId xmlns:a16="http://schemas.microsoft.com/office/drawing/2014/main" id="{35BA338F-57F5-38F7-79B5-17A6A311DE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4612" y="1219200"/>
            <a:ext cx="2268538" cy="301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197" name="Picture 3" descr="Renal_bph">
            <a:extLst>
              <a:ext uri="{FF2B5EF4-FFF2-40B4-BE49-F238E27FC236}">
                <a16:creationId xmlns:a16="http://schemas.microsoft.com/office/drawing/2014/main" id="{CDD0680E-910E-DCD8-DEDF-C27EF9E262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89126" y="4302125"/>
            <a:ext cx="2376487" cy="206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198" name="Picture 6">
            <a:extLst>
              <a:ext uri="{FF2B5EF4-FFF2-40B4-BE49-F238E27FC236}">
                <a16:creationId xmlns:a16="http://schemas.microsoft.com/office/drawing/2014/main" id="{9CC59AEC-EEF9-4152-A55C-9A7ED5F753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18012" y="4275139"/>
            <a:ext cx="3132138" cy="208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199" name="Picture 7" descr="f005003">
            <a:extLst>
              <a:ext uri="{FF2B5EF4-FFF2-40B4-BE49-F238E27FC236}">
                <a16:creationId xmlns:a16="http://schemas.microsoft.com/office/drawing/2014/main" id="{142EA08D-BF32-4165-D22C-F35D02F695C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12076" y="4267201"/>
            <a:ext cx="2268537" cy="209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08" name="Slide Number Placeholder 7">
            <a:extLst>
              <a:ext uri="{FF2B5EF4-FFF2-40B4-BE49-F238E27FC236}">
                <a16:creationId xmlns:a16="http://schemas.microsoft.com/office/drawing/2014/main" id="{B0995D67-8A8C-A488-6D78-FFC463C620A0}"/>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812A3DF-0E68-4545-B7D0-FB1EF45D266F}" type="slidenum">
              <a:rPr lang="en-US" altLang="en-US">
                <a:solidFill>
                  <a:schemeClr val="tx2"/>
                </a:solidFill>
                <a:latin typeface="Gill Sans MT" panose="020B0502020104020203" pitchFamily="34" charset="0"/>
              </a:rPr>
              <a:pPr eaLnBrk="1" hangingPunct="1"/>
              <a:t>124</a:t>
            </a:fld>
            <a:endParaRPr lang="en-US" altLang="en-US">
              <a:solidFill>
                <a:schemeClr val="tx2"/>
              </a:solidFill>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itle 1">
            <a:extLst>
              <a:ext uri="{FF2B5EF4-FFF2-40B4-BE49-F238E27FC236}">
                <a16:creationId xmlns:a16="http://schemas.microsoft.com/office/drawing/2014/main" id="{C960B07C-AF75-F2A8-1465-64376670B122}"/>
              </a:ext>
            </a:extLst>
          </p:cNvPr>
          <p:cNvSpPr>
            <a:spLocks noGrp="1"/>
          </p:cNvSpPr>
          <p:nvPr>
            <p:ph type="title"/>
          </p:nvPr>
        </p:nvSpPr>
        <p:spPr>
          <a:xfrm>
            <a:off x="2135187" y="228600"/>
            <a:ext cx="8153400" cy="609600"/>
          </a:xfrm>
        </p:spPr>
        <p:txBody>
          <a:bodyPr/>
          <a:lstStyle/>
          <a:p>
            <a:pPr eaLnBrk="1" hangingPunct="1"/>
            <a:r>
              <a:rPr lang="en-GB" altLang="en-US"/>
              <a:t>Flow and residue</a:t>
            </a:r>
            <a:endParaRPr lang="sr-Latn-CS" altLang="en-US" dirty="0"/>
          </a:p>
        </p:txBody>
      </p:sp>
      <p:sp>
        <p:nvSpPr>
          <p:cNvPr id="56323" name="Content Placeholder 2">
            <a:extLst>
              <a:ext uri="{FF2B5EF4-FFF2-40B4-BE49-F238E27FC236}">
                <a16:creationId xmlns:a16="http://schemas.microsoft.com/office/drawing/2014/main" id="{6979B2E7-A3D6-C2CB-05D9-50F89DA5181F}"/>
              </a:ext>
            </a:extLst>
          </p:cNvPr>
          <p:cNvSpPr>
            <a:spLocks noGrp="1"/>
          </p:cNvSpPr>
          <p:nvPr>
            <p:ph sz="quarter" idx="1"/>
          </p:nvPr>
        </p:nvSpPr>
        <p:spPr>
          <a:xfrm>
            <a:off x="2135186" y="1295401"/>
            <a:ext cx="8531225" cy="5184775"/>
          </a:xfrm>
        </p:spPr>
        <p:txBody>
          <a:bodyPr>
            <a:normAutofit/>
          </a:bodyPr>
          <a:lstStyle/>
          <a:p>
            <a:pPr marL="274320" indent="-274320">
              <a:buFont typeface="Wingdings 3"/>
              <a:buChar char=""/>
              <a:defRPr/>
            </a:pPr>
            <a:r>
              <a:rPr lang="en-GB" sz="2800" dirty="0">
                <a:latin typeface="Cambria" pitchFamily="18" charset="0"/>
              </a:rPr>
              <a:t>Uroflowmetry  </a:t>
            </a:r>
          </a:p>
          <a:p>
            <a:pPr marL="274320" indent="-274320" algn="just">
              <a:buFont typeface="Wingdings 3"/>
              <a:buChar char=""/>
              <a:defRPr/>
            </a:pPr>
            <a:r>
              <a:rPr lang="en-GB" sz="2800" dirty="0">
                <a:latin typeface="Cambria" pitchFamily="18" charset="0"/>
              </a:rPr>
              <a:t>    Maximum flow (</a:t>
            </a:r>
            <a:r>
              <a:rPr lang="en-GB" sz="2800" dirty="0" err="1">
                <a:latin typeface="Cambria" pitchFamily="18" charset="0"/>
              </a:rPr>
              <a:t>Qmax</a:t>
            </a:r>
            <a:r>
              <a:rPr lang="en-GB" sz="2800" dirty="0">
                <a:latin typeface="Cambria" pitchFamily="18" charset="0"/>
              </a:rPr>
              <a:t>) normally &gt; 15 mL/s</a:t>
            </a:r>
            <a:r>
              <a:rPr lang="sr-Latn-RS" sz="2800" dirty="0">
                <a:latin typeface="Cambria" pitchFamily="18" charset="0"/>
              </a:rPr>
              <a:t> </a:t>
            </a:r>
            <a:r>
              <a:rPr lang="en-GB" sz="2800" dirty="0">
                <a:latin typeface="Cambria" pitchFamily="18" charset="0"/>
              </a:rPr>
              <a:t>       correlated with the degree of </a:t>
            </a:r>
            <a:r>
              <a:rPr lang="en-GB" sz="2800" dirty="0" err="1">
                <a:latin typeface="Cambria" pitchFamily="18" charset="0"/>
              </a:rPr>
              <a:t>subvesical</a:t>
            </a:r>
            <a:r>
              <a:rPr lang="en-GB" sz="2800" dirty="0">
                <a:latin typeface="Cambria" pitchFamily="18" charset="0"/>
              </a:rPr>
              <a:t> obstruction</a:t>
            </a:r>
          </a:p>
          <a:p>
            <a:pPr marL="274320" indent="-274320">
              <a:buFont typeface="Wingdings 3"/>
              <a:buChar char=""/>
              <a:defRPr/>
            </a:pPr>
            <a:endParaRPr lang="en-GB" sz="2800" dirty="0">
              <a:latin typeface="Cambria" pitchFamily="18" charset="0"/>
            </a:endParaRPr>
          </a:p>
          <a:p>
            <a:pPr marL="0" indent="0">
              <a:buNone/>
              <a:defRPr/>
            </a:pPr>
            <a:endParaRPr lang="sr-Latn-RS" sz="2800" dirty="0">
              <a:latin typeface="Cambria" pitchFamily="18" charset="0"/>
            </a:endParaRPr>
          </a:p>
          <a:p>
            <a:pPr marL="0" indent="0">
              <a:buNone/>
              <a:defRPr/>
            </a:pPr>
            <a:endParaRPr lang="sr-Latn-RS" sz="2800" dirty="0">
              <a:latin typeface="Cambria" pitchFamily="18" charset="0"/>
            </a:endParaRPr>
          </a:p>
          <a:p>
            <a:pPr marL="0" indent="0">
              <a:buNone/>
              <a:defRPr/>
            </a:pPr>
            <a:endParaRPr lang="sr-Latn-RS" sz="2800" dirty="0">
              <a:latin typeface="Cambria" pitchFamily="18" charset="0"/>
            </a:endParaRPr>
          </a:p>
          <a:p>
            <a:pPr marL="274320" indent="-274320">
              <a:buFont typeface="Wingdings 3"/>
              <a:buChar char=""/>
              <a:defRPr/>
            </a:pPr>
            <a:r>
              <a:rPr lang="en-GB" sz="2800" dirty="0">
                <a:latin typeface="Cambria" pitchFamily="18" charset="0"/>
              </a:rPr>
              <a:t>  Residual urine (&gt; 300ml)</a:t>
            </a:r>
          </a:p>
        </p:txBody>
      </p:sp>
      <p:pic>
        <p:nvPicPr>
          <p:cNvPr id="137220" name="Picture 3" descr="pic3-bph-p77">
            <a:extLst>
              <a:ext uri="{FF2B5EF4-FFF2-40B4-BE49-F238E27FC236}">
                <a16:creationId xmlns:a16="http://schemas.microsoft.com/office/drawing/2014/main" id="{C83D206E-0D6F-3498-CDC0-DC13173BAA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7074" y="2805113"/>
            <a:ext cx="3095625" cy="216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0">
            <a:extLst>
              <a:ext uri="{FF2B5EF4-FFF2-40B4-BE49-F238E27FC236}">
                <a16:creationId xmlns:a16="http://schemas.microsoft.com/office/drawing/2014/main" id="{320B8FD9-045C-7C5F-D4A7-128C77051461}"/>
              </a:ext>
            </a:extLst>
          </p:cNvPr>
          <p:cNvSpPr>
            <a:spLocks noChangeArrowheads="1"/>
          </p:cNvSpPr>
          <p:nvPr/>
        </p:nvSpPr>
        <p:spPr bwMode="auto">
          <a:xfrm>
            <a:off x="5324476" y="3519488"/>
            <a:ext cx="1916743" cy="369332"/>
          </a:xfrm>
          <a:prstGeom prst="rect">
            <a:avLst/>
          </a:prstGeom>
          <a:noFill/>
          <a:ln w="9525">
            <a:noFill/>
            <a:miter lim="800000"/>
            <a:headEnd/>
            <a:tailEnd/>
          </a:ln>
          <a:effectLst/>
        </p:spPr>
        <p:txBody>
          <a:bodyPr wrap="none">
            <a:spAutoFit/>
          </a:bodyPr>
          <a:lstStyle/>
          <a:p>
            <a:pPr>
              <a:defRPr/>
            </a:pPr>
            <a:r>
              <a:rPr lang="sr-Latn-CS" b="1" dirty="0">
                <a:effectLst>
                  <a:outerShdw blurRad="38100" dist="38100" dir="2700000" algn="tl">
                    <a:srgbClr val="FFFFFF"/>
                  </a:outerShdw>
                </a:effectLst>
              </a:rPr>
              <a:t>Qmax </a:t>
            </a:r>
            <a:r>
              <a:rPr lang="en-US" b="1" dirty="0">
                <a:effectLst>
                  <a:outerShdw blurRad="38100" dist="38100" dir="2700000" algn="tl">
                    <a:srgbClr val="FFFFFF"/>
                  </a:outerShdw>
                </a:effectLst>
              </a:rPr>
              <a:t>&lt; 15 ml/s</a:t>
            </a:r>
          </a:p>
        </p:txBody>
      </p:sp>
      <p:sp>
        <p:nvSpPr>
          <p:cNvPr id="154630" name="Slide Number Placeholder 7">
            <a:extLst>
              <a:ext uri="{FF2B5EF4-FFF2-40B4-BE49-F238E27FC236}">
                <a16:creationId xmlns:a16="http://schemas.microsoft.com/office/drawing/2014/main" id="{8CB2EE77-F2A1-3306-F575-9BD5D374D325}"/>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2D8F5A5-FA95-4670-9791-671AB45110A7}" type="slidenum">
              <a:rPr lang="en-US" altLang="en-US">
                <a:solidFill>
                  <a:schemeClr val="tx2"/>
                </a:solidFill>
                <a:latin typeface="Gill Sans MT" panose="020B0502020104020203" pitchFamily="34" charset="0"/>
              </a:rPr>
              <a:pPr eaLnBrk="1" hangingPunct="1"/>
              <a:t>125</a:t>
            </a:fld>
            <a:endParaRPr lang="en-US" altLang="en-US">
              <a:solidFill>
                <a:schemeClr val="tx2"/>
              </a:solidFill>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le 1">
            <a:extLst>
              <a:ext uri="{FF2B5EF4-FFF2-40B4-BE49-F238E27FC236}">
                <a16:creationId xmlns:a16="http://schemas.microsoft.com/office/drawing/2014/main" id="{AE4B1902-0B85-6A20-3993-B8D1D2EE3AA4}"/>
              </a:ext>
            </a:extLst>
          </p:cNvPr>
          <p:cNvSpPr>
            <a:spLocks noGrp="1"/>
          </p:cNvSpPr>
          <p:nvPr>
            <p:ph type="title"/>
          </p:nvPr>
        </p:nvSpPr>
        <p:spPr>
          <a:xfrm>
            <a:off x="2135187" y="228600"/>
            <a:ext cx="8153400" cy="692150"/>
          </a:xfrm>
        </p:spPr>
        <p:txBody>
          <a:bodyPr/>
          <a:lstStyle/>
          <a:p>
            <a:pPr eaLnBrk="1" hangingPunct="1"/>
            <a:r>
              <a:rPr lang="en-GB" altLang="en-US"/>
              <a:t>Endoscopy</a:t>
            </a:r>
            <a:endParaRPr lang="sr-Latn-CS" altLang="en-US" dirty="0"/>
          </a:p>
        </p:txBody>
      </p:sp>
      <p:sp>
        <p:nvSpPr>
          <p:cNvPr id="61443" name="Content Placeholder 2">
            <a:extLst>
              <a:ext uri="{FF2B5EF4-FFF2-40B4-BE49-F238E27FC236}">
                <a16:creationId xmlns:a16="http://schemas.microsoft.com/office/drawing/2014/main" id="{43894BAB-B1CB-7702-566B-3FDEA03E3F5E}"/>
              </a:ext>
            </a:extLst>
          </p:cNvPr>
          <p:cNvSpPr>
            <a:spLocks noGrp="1"/>
          </p:cNvSpPr>
          <p:nvPr>
            <p:ph sz="quarter" idx="1"/>
          </p:nvPr>
        </p:nvSpPr>
        <p:spPr>
          <a:xfrm>
            <a:off x="2135187" y="1447800"/>
            <a:ext cx="8153400" cy="4800600"/>
          </a:xfrm>
        </p:spPr>
        <p:txBody>
          <a:bodyPr>
            <a:normAutofit fontScale="85000" lnSpcReduction="20000"/>
          </a:bodyPr>
          <a:lstStyle/>
          <a:p>
            <a:pPr marL="274320" indent="-274320">
              <a:buFont typeface="Wingdings 3"/>
              <a:buChar char=""/>
              <a:defRPr/>
            </a:pPr>
            <a:r>
              <a:rPr lang="en-GB" dirty="0">
                <a:latin typeface="Cambria" pitchFamily="18" charset="0"/>
              </a:rPr>
              <a:t> It is not necessary to make a decision about treatment</a:t>
            </a:r>
          </a:p>
          <a:p>
            <a:pPr marL="274320" indent="-274320">
              <a:buFont typeface="Wingdings 3"/>
              <a:buChar char=""/>
              <a:defRPr/>
            </a:pPr>
            <a:r>
              <a:rPr lang="en-GB" dirty="0">
                <a:latin typeface="Cambria" pitchFamily="18" charset="0"/>
              </a:rPr>
              <a:t>  Anamnesis  </a:t>
            </a:r>
            <a:endParaRPr lang="sr-Latn-RS" dirty="0">
              <a:latin typeface="Cambria" pitchFamily="18" charset="0"/>
            </a:endParaRPr>
          </a:p>
          <a:p>
            <a:pPr marL="0" indent="0">
              <a:buNone/>
              <a:defRPr/>
            </a:pPr>
            <a:r>
              <a:rPr lang="en-GB" sz="2800" dirty="0">
                <a:latin typeface="Cambria" pitchFamily="18" charset="0"/>
              </a:rPr>
              <a:t> </a:t>
            </a:r>
            <a:r>
              <a:rPr lang="sr-Latn-RS" sz="2800" dirty="0">
                <a:latin typeface="Cambria" pitchFamily="18" charset="0"/>
              </a:rPr>
              <a:t>        </a:t>
            </a:r>
            <a:r>
              <a:rPr lang="en-GB" sz="2000" dirty="0" err="1">
                <a:latin typeface="Cambria" pitchFamily="18" charset="0"/>
              </a:rPr>
              <a:t>hematuria</a:t>
            </a:r>
            <a:endParaRPr lang="en-GB" sz="2000" dirty="0">
              <a:latin typeface="Cambria" pitchFamily="18" charset="0"/>
            </a:endParaRPr>
          </a:p>
          <a:p>
            <a:pPr marL="0" indent="0">
              <a:buNone/>
              <a:defRPr/>
            </a:pPr>
            <a:r>
              <a:rPr lang="sr-Latn-RS" sz="2000" dirty="0">
                <a:latin typeface="Cambria" pitchFamily="18" charset="0"/>
              </a:rPr>
              <a:t>          </a:t>
            </a:r>
            <a:r>
              <a:rPr lang="en-GB" sz="2000" dirty="0">
                <a:latin typeface="Cambria" pitchFamily="18" charset="0"/>
              </a:rPr>
              <a:t>  urethral stricture</a:t>
            </a:r>
          </a:p>
          <a:p>
            <a:pPr marL="0" indent="0">
              <a:buNone/>
              <a:defRPr/>
            </a:pPr>
            <a:r>
              <a:rPr lang="en-GB" sz="2000" dirty="0">
                <a:latin typeface="Cambria" pitchFamily="18" charset="0"/>
              </a:rPr>
              <a:t>  </a:t>
            </a:r>
            <a:r>
              <a:rPr lang="sr-Latn-RS" sz="2000" dirty="0">
                <a:latin typeface="Cambria" pitchFamily="18" charset="0"/>
              </a:rPr>
              <a:t>          </a:t>
            </a:r>
            <a:r>
              <a:rPr lang="en-GB" sz="2000" dirty="0">
                <a:latin typeface="Cambria" pitchFamily="18" charset="0"/>
              </a:rPr>
              <a:t>suspected bladder cancer</a:t>
            </a:r>
          </a:p>
          <a:p>
            <a:pPr marL="0" indent="0">
              <a:buNone/>
              <a:defRPr/>
            </a:pPr>
            <a:endParaRPr lang="sr-Latn-RS" sz="2000" dirty="0">
              <a:latin typeface="Cambria" pitchFamily="18" charset="0"/>
            </a:endParaRPr>
          </a:p>
          <a:p>
            <a:pPr marL="0" indent="0">
              <a:buNone/>
              <a:defRPr/>
            </a:pPr>
            <a:endParaRPr lang="sr-Latn-RS" sz="2000" dirty="0">
              <a:latin typeface="Cambria" pitchFamily="18" charset="0"/>
            </a:endParaRPr>
          </a:p>
          <a:p>
            <a:pPr marL="0" indent="0">
              <a:buNone/>
              <a:defRPr/>
            </a:pPr>
            <a:endParaRPr lang="sr-Latn-RS" sz="2000" dirty="0">
              <a:latin typeface="Cambria" pitchFamily="18" charset="0"/>
            </a:endParaRPr>
          </a:p>
          <a:p>
            <a:pPr marL="0" indent="0">
              <a:buNone/>
              <a:defRPr/>
            </a:pPr>
            <a:endParaRPr lang="sr-Latn-RS" sz="2000" dirty="0">
              <a:latin typeface="Cambria" pitchFamily="18" charset="0"/>
            </a:endParaRPr>
          </a:p>
          <a:p>
            <a:pPr marL="0" indent="0">
              <a:buNone/>
              <a:defRPr/>
            </a:pPr>
            <a:endParaRPr lang="sr-Latn-RS" sz="2000" dirty="0">
              <a:latin typeface="Cambria" pitchFamily="18" charset="0"/>
            </a:endParaRPr>
          </a:p>
          <a:p>
            <a:pPr marL="0" indent="0">
              <a:buNone/>
              <a:defRPr/>
            </a:pPr>
            <a:endParaRPr lang="en-GB" sz="2000" dirty="0">
              <a:latin typeface="Cambria" pitchFamily="18" charset="0"/>
            </a:endParaRPr>
          </a:p>
          <a:p>
            <a:pPr marL="274320" indent="-274320">
              <a:buFont typeface="Wingdings 3"/>
              <a:buChar char=""/>
              <a:defRPr/>
            </a:pPr>
            <a:r>
              <a:rPr lang="en-GB" sz="2800" dirty="0">
                <a:latin typeface="Cambria" pitchFamily="18" charset="0"/>
              </a:rPr>
              <a:t>  </a:t>
            </a:r>
            <a:r>
              <a:rPr lang="en-GB" dirty="0">
                <a:latin typeface="Cambria" pitchFamily="18" charset="0"/>
              </a:rPr>
              <a:t>Sometimes it helps in the decision of surgical approach</a:t>
            </a:r>
            <a:endParaRPr lang="sr-Latn-CS" sz="2800" dirty="0">
              <a:latin typeface="Cambria" pitchFamily="18" charset="0"/>
            </a:endParaRPr>
          </a:p>
        </p:txBody>
      </p:sp>
      <p:pic>
        <p:nvPicPr>
          <p:cNvPr id="138244" name="Picture 4" descr="D:\My Documents\家禎\尿路動力學之臨床應用\27\12.JPG">
            <a:extLst>
              <a:ext uri="{FF2B5EF4-FFF2-40B4-BE49-F238E27FC236}">
                <a16:creationId xmlns:a16="http://schemas.microsoft.com/office/drawing/2014/main" id="{4B2BE1B5-13AD-80B6-EE35-81997D39E4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2212" y="3478214"/>
            <a:ext cx="2268538" cy="226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45" name="Picture 2" descr="An external file that holds a picture, illustration, etc.&#10;Object name is riu007006_S029_fig004.jpg Object name is riu007006_S029_fig004.jpg">
            <a:extLst>
              <a:ext uri="{FF2B5EF4-FFF2-40B4-BE49-F238E27FC236}">
                <a16:creationId xmlns:a16="http://schemas.microsoft.com/office/drawing/2014/main" id="{B3314F6D-6BA3-D1C4-FEFD-4CC22DC9940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46813" y="3505200"/>
            <a:ext cx="2303463"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78" name="Slide Number Placeholder 5">
            <a:extLst>
              <a:ext uri="{FF2B5EF4-FFF2-40B4-BE49-F238E27FC236}">
                <a16:creationId xmlns:a16="http://schemas.microsoft.com/office/drawing/2014/main" id="{9840F11B-24F2-93DB-AC92-1DF2A0DD72A0}"/>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3728E6E-B43E-4896-97B3-FBF6AB7BEEA2}" type="slidenum">
              <a:rPr lang="en-US" altLang="en-US">
                <a:solidFill>
                  <a:schemeClr val="tx2"/>
                </a:solidFill>
                <a:latin typeface="Gill Sans MT" panose="020B0502020104020203" pitchFamily="34" charset="0"/>
              </a:rPr>
              <a:pPr eaLnBrk="1" hangingPunct="1"/>
              <a:t>126</a:t>
            </a:fld>
            <a:endParaRPr lang="en-US" altLang="en-US">
              <a:solidFill>
                <a:schemeClr val="tx2"/>
              </a:solidFill>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itle 5">
            <a:extLst>
              <a:ext uri="{FF2B5EF4-FFF2-40B4-BE49-F238E27FC236}">
                <a16:creationId xmlns:a16="http://schemas.microsoft.com/office/drawing/2014/main" id="{6FB9BC71-739B-2A4C-AFC0-F88D38000B7E}"/>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t>Differential diagnosis</a:t>
            </a:r>
            <a:endParaRPr lang="sr-Latn-CS" altLang="en-US" dirty="0"/>
          </a:p>
        </p:txBody>
      </p:sp>
      <p:sp>
        <p:nvSpPr>
          <p:cNvPr id="157699" name="Slide Number Placeholder 2">
            <a:extLst>
              <a:ext uri="{FF2B5EF4-FFF2-40B4-BE49-F238E27FC236}">
                <a16:creationId xmlns:a16="http://schemas.microsoft.com/office/drawing/2014/main" id="{914C5E8C-1AD1-6298-ACA1-3EBCE44EE84C}"/>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F2B1A97-FE34-4F00-B3CF-13F82F79753D}" type="slidenum">
              <a:rPr lang="en-US" altLang="en-US">
                <a:solidFill>
                  <a:schemeClr val="tx2"/>
                </a:solidFill>
                <a:latin typeface="Gill Sans MT" panose="020B0502020104020203" pitchFamily="34" charset="0"/>
              </a:rPr>
              <a:pPr eaLnBrk="1" hangingPunct="1"/>
              <a:t>127</a:t>
            </a:fld>
            <a:endParaRPr lang="en-US" altLang="en-US">
              <a:solidFill>
                <a:schemeClr val="tx2"/>
              </a:solidFill>
              <a:latin typeface="Gill Sans MT" panose="020B0502020104020203" pitchFamily="34" charset="0"/>
            </a:endParaRPr>
          </a:p>
        </p:txBody>
      </p:sp>
      <p:sp>
        <p:nvSpPr>
          <p:cNvPr id="7" name="Content Placeholder 6">
            <a:extLst>
              <a:ext uri="{FF2B5EF4-FFF2-40B4-BE49-F238E27FC236}">
                <a16:creationId xmlns:a16="http://schemas.microsoft.com/office/drawing/2014/main" id="{5AC05D41-A3F5-2E4C-818A-6C7F9DD475C6}"/>
              </a:ext>
            </a:extLst>
          </p:cNvPr>
          <p:cNvSpPr>
            <a:spLocks noGrp="1"/>
          </p:cNvSpPr>
          <p:nvPr>
            <p:ph sz="quarter" idx="1"/>
          </p:nvPr>
        </p:nvSpPr>
        <p:spPr>
          <a:xfrm>
            <a:off x="1979612" y="1219201"/>
            <a:ext cx="8229600" cy="4937125"/>
          </a:xfrm>
        </p:spPr>
        <p:txBody>
          <a:bodyPr>
            <a:normAutofit fontScale="92500" lnSpcReduction="20000"/>
          </a:bodyPr>
          <a:lstStyle/>
          <a:p>
            <a:pPr marL="274320" indent="-274320">
              <a:buFont typeface="Wingdings 3"/>
              <a:buChar char=""/>
              <a:defRPr/>
            </a:pPr>
            <a:r>
              <a:rPr lang="en-GB" dirty="0">
                <a:latin typeface="Cambria" pitchFamily="18" charset="0"/>
              </a:rPr>
              <a:t> Urethral stricture</a:t>
            </a:r>
          </a:p>
          <a:p>
            <a:pPr marL="274320" indent="-274320">
              <a:buFont typeface="Wingdings 3"/>
              <a:buChar char=""/>
              <a:defRPr/>
            </a:pPr>
            <a:r>
              <a:rPr lang="en-GB" dirty="0">
                <a:latin typeface="Cambria" pitchFamily="18" charset="0"/>
              </a:rPr>
              <a:t>  Prostate cancer</a:t>
            </a:r>
          </a:p>
          <a:p>
            <a:pPr marL="274320" indent="-274320">
              <a:buFont typeface="Wingdings 3"/>
              <a:buChar char=""/>
              <a:defRPr/>
            </a:pPr>
            <a:r>
              <a:rPr lang="en-GB" dirty="0">
                <a:latin typeface="Cambria" pitchFamily="18" charset="0"/>
              </a:rPr>
              <a:t>  Sclerosis of the bladder neck</a:t>
            </a:r>
          </a:p>
          <a:p>
            <a:pPr marL="274320" indent="-274320">
              <a:buFont typeface="Wingdings 3"/>
              <a:buChar char=""/>
              <a:defRPr/>
            </a:pPr>
            <a:r>
              <a:rPr lang="en-GB" dirty="0">
                <a:latin typeface="Cambria" pitchFamily="18" charset="0"/>
              </a:rPr>
              <a:t>  Neurological disorder</a:t>
            </a:r>
          </a:p>
          <a:p>
            <a:pPr marL="342900" indent="-342900">
              <a:buFont typeface="Courier New" panose="02070309020205020404" pitchFamily="49" charset="0"/>
              <a:buChar char="o"/>
              <a:defRPr/>
            </a:pPr>
            <a:r>
              <a:rPr lang="en-GB" dirty="0">
                <a:latin typeface="Cambria" pitchFamily="18" charset="0"/>
              </a:rPr>
              <a:t>  </a:t>
            </a:r>
            <a:r>
              <a:rPr lang="sr-Latn-RS" dirty="0">
                <a:latin typeface="Cambria" pitchFamily="18" charset="0"/>
              </a:rPr>
              <a:t>     </a:t>
            </a:r>
            <a:r>
              <a:rPr lang="en-GB" dirty="0">
                <a:latin typeface="Cambria" pitchFamily="18" charset="0"/>
              </a:rPr>
              <a:t>Multiple sclerosis</a:t>
            </a:r>
          </a:p>
          <a:p>
            <a:pPr marL="342900" indent="-342900">
              <a:buFont typeface="Courier New" panose="02070309020205020404" pitchFamily="49" charset="0"/>
              <a:buChar char="o"/>
              <a:defRPr/>
            </a:pPr>
            <a:r>
              <a:rPr lang="en-GB" dirty="0">
                <a:latin typeface="Cambria" pitchFamily="18" charset="0"/>
              </a:rPr>
              <a:t>  </a:t>
            </a:r>
            <a:r>
              <a:rPr lang="sr-Latn-RS" dirty="0">
                <a:latin typeface="Cambria" pitchFamily="18" charset="0"/>
              </a:rPr>
              <a:t>     </a:t>
            </a:r>
            <a:r>
              <a:rPr lang="en-GB" dirty="0">
                <a:latin typeface="Cambria" pitchFamily="18" charset="0"/>
              </a:rPr>
              <a:t>Parkinsonism</a:t>
            </a:r>
          </a:p>
          <a:p>
            <a:pPr marL="342900" indent="-342900">
              <a:buFont typeface="Courier New" panose="02070309020205020404" pitchFamily="49" charset="0"/>
              <a:buChar char="o"/>
              <a:defRPr/>
            </a:pPr>
            <a:r>
              <a:rPr lang="en-GB" dirty="0">
                <a:latin typeface="Cambria" pitchFamily="18" charset="0"/>
              </a:rPr>
              <a:t>  </a:t>
            </a:r>
            <a:r>
              <a:rPr lang="sr-Latn-RS" dirty="0">
                <a:latin typeface="Cambria" pitchFamily="18" charset="0"/>
              </a:rPr>
              <a:t>     </a:t>
            </a:r>
            <a:r>
              <a:rPr lang="en-GB" dirty="0">
                <a:latin typeface="Cambria" pitchFamily="18" charset="0"/>
              </a:rPr>
              <a:t>Cerebrovascular insults</a:t>
            </a:r>
          </a:p>
          <a:p>
            <a:pPr marL="342900" indent="-342900">
              <a:buFont typeface="Courier New" panose="02070309020205020404" pitchFamily="49" charset="0"/>
              <a:buChar char="o"/>
              <a:defRPr/>
            </a:pPr>
            <a:r>
              <a:rPr lang="en-GB" dirty="0">
                <a:latin typeface="Cambria" pitchFamily="18" charset="0"/>
              </a:rPr>
              <a:t>  </a:t>
            </a:r>
            <a:r>
              <a:rPr lang="sr-Latn-RS" dirty="0">
                <a:latin typeface="Cambria" pitchFamily="18" charset="0"/>
              </a:rPr>
              <a:t>     </a:t>
            </a:r>
            <a:r>
              <a:rPr lang="en-GB" dirty="0">
                <a:latin typeface="Cambria" pitchFamily="18" charset="0"/>
              </a:rPr>
              <a:t>Diabetes mellitus – diabetic </a:t>
            </a:r>
            <a:r>
              <a:rPr lang="en-GB" dirty="0" err="1">
                <a:latin typeface="Cambria" pitchFamily="18" charset="0"/>
              </a:rPr>
              <a:t>cystopathy</a:t>
            </a:r>
            <a:endParaRPr lang="en-GB" dirty="0">
              <a:latin typeface="Cambria" pitchFamily="18" charset="0"/>
            </a:endParaRPr>
          </a:p>
          <a:p>
            <a:pPr marL="342900" indent="-342900">
              <a:buFont typeface="Courier New" panose="02070309020205020404" pitchFamily="49" charset="0"/>
              <a:buChar char="o"/>
              <a:defRPr/>
            </a:pPr>
            <a:endParaRPr lang="en-GB" dirty="0">
              <a:latin typeface="Cambria" pitchFamily="18" charset="0"/>
            </a:endParaRPr>
          </a:p>
          <a:p>
            <a:pPr marL="274320" indent="-274320">
              <a:buFont typeface="Wingdings 3"/>
              <a:buChar char=""/>
              <a:defRPr/>
            </a:pPr>
            <a:r>
              <a:rPr lang="en-GB" dirty="0">
                <a:latin typeface="Cambria" pitchFamily="18" charset="0"/>
              </a:rPr>
              <a:t>  Urinary tract infections</a:t>
            </a:r>
          </a:p>
          <a:p>
            <a:pPr marL="274320" indent="-274320">
              <a:buFont typeface="Wingdings 3"/>
              <a:buChar char=""/>
              <a:defRPr/>
            </a:pPr>
            <a:r>
              <a:rPr lang="en-GB" dirty="0">
                <a:latin typeface="Cambria" pitchFamily="18" charset="0"/>
              </a:rPr>
              <a:t>  Heart failure</a:t>
            </a:r>
            <a:endParaRPr lang="sr-Latn-CS" dirty="0">
              <a:latin typeface="Cambria"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itle 1">
            <a:extLst>
              <a:ext uri="{FF2B5EF4-FFF2-40B4-BE49-F238E27FC236}">
                <a16:creationId xmlns:a16="http://schemas.microsoft.com/office/drawing/2014/main" id="{91826761-97E1-E849-4257-9FEBE3BB7038}"/>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t>Complications</a:t>
            </a:r>
            <a:endParaRPr lang="sr-Latn-CS" altLang="en-US" dirty="0"/>
          </a:p>
        </p:txBody>
      </p:sp>
      <p:sp>
        <p:nvSpPr>
          <p:cNvPr id="158723" name="Slide Number Placeholder 2">
            <a:extLst>
              <a:ext uri="{FF2B5EF4-FFF2-40B4-BE49-F238E27FC236}">
                <a16:creationId xmlns:a16="http://schemas.microsoft.com/office/drawing/2014/main" id="{D0965D66-EEF4-FE37-620C-AFC41CDE9080}"/>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BB349A5-B60A-4BEF-ADEF-A1304B3F24E6}" type="slidenum">
              <a:rPr lang="en-US" altLang="en-US">
                <a:solidFill>
                  <a:schemeClr val="tx2"/>
                </a:solidFill>
                <a:latin typeface="Gill Sans MT" panose="020B0502020104020203" pitchFamily="34" charset="0"/>
              </a:rPr>
              <a:pPr eaLnBrk="1" hangingPunct="1"/>
              <a:t>128</a:t>
            </a:fld>
            <a:endParaRPr lang="en-US" altLang="en-US">
              <a:solidFill>
                <a:schemeClr val="tx2"/>
              </a:solidFill>
              <a:latin typeface="Gill Sans MT" panose="020B0502020104020203" pitchFamily="34" charset="0"/>
            </a:endParaRPr>
          </a:p>
        </p:txBody>
      </p:sp>
      <p:sp>
        <p:nvSpPr>
          <p:cNvPr id="140292" name="Content Placeholder 3">
            <a:extLst>
              <a:ext uri="{FF2B5EF4-FFF2-40B4-BE49-F238E27FC236}">
                <a16:creationId xmlns:a16="http://schemas.microsoft.com/office/drawing/2014/main" id="{4ACC43DC-8712-9DCF-2E26-BD03168173A1}"/>
              </a:ext>
            </a:extLst>
          </p:cNvPr>
          <p:cNvSpPr>
            <a:spLocks noGrp="1"/>
          </p:cNvSpPr>
          <p:nvPr>
            <p:ph sz="quarter" idx="1"/>
          </p:nvPr>
        </p:nvSpPr>
        <p:spPr>
          <a:xfrm>
            <a:off x="1979612" y="1219201"/>
            <a:ext cx="8229600" cy="5333999"/>
          </a:xfrm>
        </p:spPr>
        <p:txBody>
          <a:bodyPr>
            <a:noAutofit/>
          </a:bodyPr>
          <a:lstStyle/>
          <a:p>
            <a:pPr eaLnBrk="1" hangingPunct="1">
              <a:lnSpc>
                <a:spcPct val="150000"/>
              </a:lnSpc>
            </a:pPr>
            <a:r>
              <a:rPr lang="en-GB" altLang="en-US" dirty="0">
                <a:latin typeface="Cambria" panose="02040503050406030204" pitchFamily="18" charset="0"/>
              </a:rPr>
              <a:t> Retention: incomplete, complete</a:t>
            </a:r>
          </a:p>
          <a:p>
            <a:pPr eaLnBrk="1" hangingPunct="1">
              <a:lnSpc>
                <a:spcPct val="150000"/>
              </a:lnSpc>
            </a:pPr>
            <a:r>
              <a:rPr lang="en-GB" altLang="en-US" dirty="0">
                <a:latin typeface="Cambria" panose="02040503050406030204" pitchFamily="18" charset="0"/>
              </a:rPr>
              <a:t>  Infection</a:t>
            </a:r>
          </a:p>
          <a:p>
            <a:pPr eaLnBrk="1" hangingPunct="1">
              <a:lnSpc>
                <a:spcPct val="150000"/>
              </a:lnSpc>
            </a:pPr>
            <a:r>
              <a:rPr lang="en-GB" altLang="en-US" dirty="0">
                <a:latin typeface="Cambria" panose="02040503050406030204" pitchFamily="18" charset="0"/>
              </a:rPr>
              <a:t>  Calculus</a:t>
            </a:r>
          </a:p>
          <a:p>
            <a:pPr eaLnBrk="1" hangingPunct="1">
              <a:lnSpc>
                <a:spcPct val="150000"/>
              </a:lnSpc>
            </a:pPr>
            <a:r>
              <a:rPr lang="en-GB" altLang="en-US" dirty="0">
                <a:latin typeface="Cambria" panose="02040503050406030204" pitchFamily="18" charset="0"/>
              </a:rPr>
              <a:t>  </a:t>
            </a:r>
            <a:r>
              <a:rPr lang="en-GB" altLang="en-US" dirty="0" err="1">
                <a:latin typeface="Cambria" panose="02040503050406030204" pitchFamily="18" charset="0"/>
              </a:rPr>
              <a:t>Hematuria</a:t>
            </a:r>
            <a:r>
              <a:rPr lang="en-GB" altLang="en-US" dirty="0">
                <a:latin typeface="Cambria" panose="02040503050406030204" pitchFamily="18" charset="0"/>
              </a:rPr>
              <a:t> </a:t>
            </a:r>
          </a:p>
          <a:p>
            <a:pPr eaLnBrk="1" hangingPunct="1">
              <a:lnSpc>
                <a:spcPct val="150000"/>
              </a:lnSpc>
            </a:pPr>
            <a:r>
              <a:rPr lang="en-GB" altLang="en-US" dirty="0">
                <a:latin typeface="Cambria" panose="02040503050406030204" pitchFamily="18" charset="0"/>
              </a:rPr>
              <a:t>  </a:t>
            </a:r>
            <a:r>
              <a:rPr lang="en-GB" altLang="en-US" dirty="0" err="1">
                <a:latin typeface="Cambria" panose="02040503050406030204" pitchFamily="18" charset="0"/>
              </a:rPr>
              <a:t>Diverticulums</a:t>
            </a:r>
            <a:r>
              <a:rPr lang="en-GB" altLang="en-US" dirty="0">
                <a:latin typeface="Cambria" panose="02040503050406030204" pitchFamily="18" charset="0"/>
              </a:rPr>
              <a:t> </a:t>
            </a:r>
          </a:p>
          <a:p>
            <a:pPr eaLnBrk="1" hangingPunct="1">
              <a:lnSpc>
                <a:spcPct val="150000"/>
              </a:lnSpc>
            </a:pPr>
            <a:r>
              <a:rPr lang="en-GB" altLang="en-US" dirty="0">
                <a:latin typeface="Cambria" panose="02040503050406030204" pitchFamily="18" charset="0"/>
              </a:rPr>
              <a:t>  Secondary VUR</a:t>
            </a:r>
          </a:p>
          <a:p>
            <a:pPr eaLnBrk="1" hangingPunct="1">
              <a:lnSpc>
                <a:spcPct val="150000"/>
              </a:lnSpc>
            </a:pPr>
            <a:r>
              <a:rPr lang="en-GB" altLang="en-US" dirty="0">
                <a:latin typeface="Cambria" panose="02040503050406030204" pitchFamily="18" charset="0"/>
              </a:rPr>
              <a:t>  Renal insufficiency</a:t>
            </a:r>
            <a:endParaRPr lang="sr-Latn-CS" altLang="en-US" dirty="0">
              <a:latin typeface="Cambria" panose="020405030504060302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itle 1">
            <a:extLst>
              <a:ext uri="{FF2B5EF4-FFF2-40B4-BE49-F238E27FC236}">
                <a16:creationId xmlns:a16="http://schemas.microsoft.com/office/drawing/2014/main" id="{9ECF241E-4D92-283C-27C7-51F4646277F6}"/>
              </a:ext>
            </a:extLst>
          </p:cNvPr>
          <p:cNvSpPr>
            <a:spLocks noGrp="1"/>
          </p:cNvSpPr>
          <p:nvPr>
            <p:ph type="title"/>
          </p:nvPr>
        </p:nvSpPr>
        <p:spPr>
          <a:xfrm>
            <a:off x="1293813" y="381000"/>
            <a:ext cx="9601200" cy="609600"/>
          </a:xfrm>
        </p:spPr>
        <p:txBody>
          <a:bodyPr/>
          <a:lstStyle/>
          <a:p>
            <a:pPr eaLnBrk="1" hangingPunct="1"/>
            <a:r>
              <a:rPr lang="en-GB" altLang="en-US"/>
              <a:t>Treatment of BPH</a:t>
            </a:r>
            <a:endParaRPr lang="sr-Latn-CS" altLang="en-US" dirty="0"/>
          </a:p>
        </p:txBody>
      </p:sp>
      <p:sp>
        <p:nvSpPr>
          <p:cNvPr id="141315" name="Content Placeholder 3">
            <a:extLst>
              <a:ext uri="{FF2B5EF4-FFF2-40B4-BE49-F238E27FC236}">
                <a16:creationId xmlns:a16="http://schemas.microsoft.com/office/drawing/2014/main" id="{84543161-45FA-78AD-9776-CE4A6B4C99AE}"/>
              </a:ext>
            </a:extLst>
          </p:cNvPr>
          <p:cNvSpPr>
            <a:spLocks noGrp="1"/>
          </p:cNvSpPr>
          <p:nvPr>
            <p:ph sz="quarter" idx="1"/>
          </p:nvPr>
        </p:nvSpPr>
        <p:spPr>
          <a:xfrm>
            <a:off x="2360612" y="1371600"/>
            <a:ext cx="7164388" cy="4811713"/>
          </a:xfrm>
        </p:spPr>
        <p:txBody>
          <a:bodyPr>
            <a:normAutofit fontScale="77500" lnSpcReduction="20000"/>
          </a:bodyPr>
          <a:lstStyle/>
          <a:p>
            <a:pPr eaLnBrk="1" hangingPunct="1">
              <a:buFont typeface="Wingdings" panose="05000000000000000000" pitchFamily="2" charset="2"/>
              <a:buChar char="Ø"/>
            </a:pPr>
            <a:r>
              <a:rPr lang="en-GB" altLang="en-US" sz="2800" dirty="0">
                <a:latin typeface="Cambria" panose="02040503050406030204" pitchFamily="18" charset="0"/>
              </a:rPr>
              <a:t>Numerous therapeutic options</a:t>
            </a:r>
          </a:p>
          <a:p>
            <a:pPr eaLnBrk="1" hangingPunct="1"/>
            <a:r>
              <a:rPr lang="en-GB" altLang="en-US" sz="2800" dirty="0">
                <a:latin typeface="Cambria" panose="02040503050406030204" pitchFamily="18" charset="0"/>
              </a:rPr>
              <a:t>  Observation</a:t>
            </a:r>
          </a:p>
          <a:p>
            <a:pPr eaLnBrk="1" hangingPunct="1"/>
            <a:r>
              <a:rPr lang="en-GB" altLang="en-US" sz="2800" dirty="0">
                <a:latin typeface="Cambria" panose="02040503050406030204" pitchFamily="18" charset="0"/>
              </a:rPr>
              <a:t>  Phytotherapy</a:t>
            </a:r>
          </a:p>
          <a:p>
            <a:pPr eaLnBrk="1" hangingPunct="1"/>
            <a:r>
              <a:rPr lang="en-GB" altLang="en-US" sz="2800" dirty="0">
                <a:latin typeface="Cambria" panose="02040503050406030204" pitchFamily="18" charset="0"/>
              </a:rPr>
              <a:t>  Medication</a:t>
            </a:r>
          </a:p>
          <a:p>
            <a:pPr eaLnBrk="1" hangingPunct="1"/>
            <a:r>
              <a:rPr lang="en-GB" altLang="en-US" sz="2800" dirty="0">
                <a:latin typeface="Cambria" panose="02040503050406030204" pitchFamily="18" charset="0"/>
              </a:rPr>
              <a:t>     TURP </a:t>
            </a:r>
          </a:p>
          <a:p>
            <a:pPr eaLnBrk="1" hangingPunct="1"/>
            <a:r>
              <a:rPr lang="en-GB" altLang="en-US" sz="2800" dirty="0">
                <a:latin typeface="Cambria" panose="02040503050406030204" pitchFamily="18" charset="0"/>
              </a:rPr>
              <a:t>  Open prostatectomy </a:t>
            </a:r>
          </a:p>
          <a:p>
            <a:pPr eaLnBrk="1" hangingPunct="1"/>
            <a:r>
              <a:rPr lang="en-GB" altLang="en-US" sz="2800" dirty="0">
                <a:latin typeface="Cambria" panose="02040503050406030204" pitchFamily="18" charset="0"/>
              </a:rPr>
              <a:t>  Minimally invasive treatment</a:t>
            </a:r>
          </a:p>
          <a:p>
            <a:pPr eaLnBrk="1" hangingPunct="1"/>
            <a:endParaRPr lang="en-GB" altLang="en-US" sz="2800" dirty="0">
              <a:latin typeface="Cambria" panose="02040503050406030204" pitchFamily="18" charset="0"/>
            </a:endParaRPr>
          </a:p>
          <a:p>
            <a:pPr eaLnBrk="1" hangingPunct="1">
              <a:buFont typeface="Wingdings" panose="05000000000000000000" pitchFamily="2" charset="2"/>
              <a:buChar char="Ø"/>
            </a:pPr>
            <a:r>
              <a:rPr lang="en-GB" altLang="en-US" sz="2800" dirty="0">
                <a:latin typeface="Cambria" panose="02040503050406030204" pitchFamily="18" charset="0"/>
              </a:rPr>
              <a:t>   Primary treatment with drugs</a:t>
            </a:r>
          </a:p>
          <a:p>
            <a:pPr eaLnBrk="1" hangingPunct="1"/>
            <a:r>
              <a:rPr lang="en-GB" altLang="en-US" sz="2800" dirty="0">
                <a:latin typeface="Cambria" panose="02040503050406030204" pitchFamily="18" charset="0"/>
              </a:rPr>
              <a:t>  general practitioner ½</a:t>
            </a:r>
          </a:p>
          <a:p>
            <a:pPr eaLnBrk="1" hangingPunct="1"/>
            <a:r>
              <a:rPr lang="en-GB" altLang="en-US" sz="2800" dirty="0">
                <a:latin typeface="Cambria" panose="02040503050406030204" pitchFamily="18" charset="0"/>
              </a:rPr>
              <a:t>  urologists primarily treat ⅓</a:t>
            </a:r>
          </a:p>
        </p:txBody>
      </p:sp>
      <p:sp>
        <p:nvSpPr>
          <p:cNvPr id="159749" name="Slide Number Placeholder 4">
            <a:extLst>
              <a:ext uri="{FF2B5EF4-FFF2-40B4-BE49-F238E27FC236}">
                <a16:creationId xmlns:a16="http://schemas.microsoft.com/office/drawing/2014/main" id="{8319D202-FF47-D2AC-9392-4D451EE64928}"/>
              </a:ext>
            </a:extLst>
          </p:cNvPr>
          <p:cNvSpPr>
            <a:spLocks noGrp="1"/>
          </p:cNvSpPr>
          <p:nvPr>
            <p:ph type="sldNum" sz="quarter" idx="12"/>
          </p:nvPr>
        </p:nvSpPr>
        <p:spPr bwMode="auto">
          <a:xfrm>
            <a:off x="4421187" y="6356351"/>
            <a:ext cx="3505200" cy="365125"/>
          </a:xfrm>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689C4449-F2A3-47B7-B324-7B5933283B71}" type="slidenum">
              <a:rPr lang="en-US" altLang="en-US">
                <a:solidFill>
                  <a:schemeClr val="tx2"/>
                </a:solidFill>
                <a:latin typeface="Gill Sans MT" panose="020B0502020104020203" pitchFamily="34" charset="0"/>
              </a:rPr>
              <a:pPr algn="r" eaLnBrk="1" hangingPunct="1"/>
              <a:t>129</a:t>
            </a:fld>
            <a:endParaRPr lang="en-US" altLang="en-US">
              <a:solidFill>
                <a:schemeClr val="tx2"/>
              </a:solidFill>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6B0D9412-6408-2953-6A2B-59C25A19C0B6}"/>
              </a:ext>
            </a:extLst>
          </p:cNvPr>
          <p:cNvSpPr>
            <a:spLocks noGrp="1"/>
          </p:cNvSpPr>
          <p:nvPr>
            <p:ph type="title"/>
          </p:nvPr>
        </p:nvSpPr>
        <p:spPr>
          <a:xfrm>
            <a:off x="1293813" y="381000"/>
            <a:ext cx="9601200" cy="638175"/>
          </a:xfrm>
        </p:spPr>
        <p:txBody>
          <a:bodyPr/>
          <a:lstStyle/>
          <a:p>
            <a:pPr eaLnBrk="1" hangingPunct="1"/>
            <a:r>
              <a:rPr lang="en-GB" altLang="en-US" b="1" spc="600">
                <a:effectLst>
                  <a:outerShdw blurRad="38100" dist="38100" dir="2700000" algn="tl">
                    <a:srgbClr val="000000">
                      <a:alpha val="43137"/>
                    </a:srgbClr>
                  </a:outerShdw>
                </a:effectLst>
              </a:rPr>
              <a:t>Retention</a:t>
            </a:r>
            <a:endParaRPr lang="sr-Latn-CS" altLang="en-US" b="1" spc="600" dirty="0">
              <a:effectLst>
                <a:outerShdw blurRad="38100" dist="38100" dir="2700000" algn="tl">
                  <a:srgbClr val="000000">
                    <a:alpha val="43137"/>
                  </a:srgbClr>
                </a:outerShdw>
              </a:effectLst>
            </a:endParaRPr>
          </a:p>
        </p:txBody>
      </p:sp>
      <p:sp>
        <p:nvSpPr>
          <p:cNvPr id="22531" name="Slide Number Placeholder 4">
            <a:extLst>
              <a:ext uri="{FF2B5EF4-FFF2-40B4-BE49-F238E27FC236}">
                <a16:creationId xmlns:a16="http://schemas.microsoft.com/office/drawing/2014/main" id="{798000C7-3301-723C-0DB1-C6B7D699198B}"/>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10D2039-3F3A-47EE-805E-586C7BE2DE93}" type="slidenum">
              <a:rPr lang="en-US" altLang="en-US">
                <a:solidFill>
                  <a:schemeClr val="tx2"/>
                </a:solidFill>
                <a:latin typeface="Gill Sans MT" panose="020B0502020104020203" pitchFamily="34" charset="0"/>
              </a:rPr>
              <a:pPr eaLnBrk="1" hangingPunct="1"/>
              <a:t>13</a:t>
            </a:fld>
            <a:endParaRPr lang="en-US" altLang="en-US">
              <a:solidFill>
                <a:schemeClr val="tx2"/>
              </a:solidFill>
              <a:latin typeface="Gill Sans MT" panose="020B0502020104020203" pitchFamily="34" charset="0"/>
            </a:endParaRPr>
          </a:p>
        </p:txBody>
      </p:sp>
      <p:sp>
        <p:nvSpPr>
          <p:cNvPr id="22532" name="Content Placeholder 2">
            <a:extLst>
              <a:ext uri="{FF2B5EF4-FFF2-40B4-BE49-F238E27FC236}">
                <a16:creationId xmlns:a16="http://schemas.microsoft.com/office/drawing/2014/main" id="{7EDD473D-4657-DABD-0101-D36FA2278F6B}"/>
              </a:ext>
            </a:extLst>
          </p:cNvPr>
          <p:cNvSpPr>
            <a:spLocks noGrp="1"/>
          </p:cNvSpPr>
          <p:nvPr>
            <p:ph sz="quarter" idx="1"/>
          </p:nvPr>
        </p:nvSpPr>
        <p:spPr>
          <a:xfrm>
            <a:off x="1751012" y="1204823"/>
            <a:ext cx="9067801" cy="4937125"/>
          </a:xfrm>
        </p:spPr>
        <p:txBody>
          <a:bodyPr/>
          <a:lstStyle/>
          <a:p>
            <a:pPr marL="342900" indent="-342900"/>
            <a:r>
              <a:rPr lang="en-GB" altLang="en-US" dirty="0">
                <a:latin typeface="Cambria" panose="02040503050406030204" pitchFamily="18" charset="0"/>
              </a:rPr>
              <a:t>Inability to urinate, bladder full, urge to urination, feeling of bladder fullness, pain</a:t>
            </a:r>
          </a:p>
          <a:p>
            <a:pPr marL="342900" indent="-342900"/>
            <a:r>
              <a:rPr lang="en-GB" altLang="en-US" dirty="0">
                <a:latin typeface="Cambria" panose="02040503050406030204" pitchFamily="18" charset="0"/>
              </a:rPr>
              <a:t>  Causes </a:t>
            </a:r>
          </a:p>
          <a:p>
            <a:pPr marL="0" indent="0" eaLnBrk="1" hangingPunct="1">
              <a:buNone/>
            </a:pPr>
            <a:r>
              <a:rPr lang="en-GB" altLang="en-US" dirty="0">
                <a:latin typeface="Cambria" panose="02040503050406030204" pitchFamily="18" charset="0"/>
              </a:rPr>
              <a:t>    Prostate : Adenoma, Cancer, Infections</a:t>
            </a:r>
          </a:p>
          <a:p>
            <a:pPr marL="0" indent="0" eaLnBrk="1" hangingPunct="1">
              <a:buNone/>
            </a:pPr>
            <a:r>
              <a:rPr lang="en-GB" altLang="en-US" dirty="0">
                <a:latin typeface="Cambria" panose="02040503050406030204" pitchFamily="18" charset="0"/>
              </a:rPr>
              <a:t>    Urethra: Stenosis, Injury, Stone, Foreign body</a:t>
            </a:r>
          </a:p>
          <a:p>
            <a:pPr marL="0" indent="0" eaLnBrk="1" hangingPunct="1">
              <a:buNone/>
            </a:pPr>
            <a:r>
              <a:rPr lang="en-GB" altLang="en-US" dirty="0">
                <a:latin typeface="Cambria" panose="02040503050406030204" pitchFamily="18" charset="0"/>
              </a:rPr>
              <a:t>    Sclerosis of the bladder neck</a:t>
            </a:r>
          </a:p>
          <a:p>
            <a:pPr marL="0" indent="0" eaLnBrk="1" hangingPunct="1">
              <a:buNone/>
            </a:pPr>
            <a:r>
              <a:rPr lang="en-GB" altLang="en-US" dirty="0">
                <a:latin typeface="Cambria" panose="02040503050406030204" pitchFamily="18" charset="0"/>
              </a:rPr>
              <a:t>    </a:t>
            </a:r>
            <a:r>
              <a:rPr lang="en-GB" altLang="en-US" dirty="0" err="1">
                <a:latin typeface="Cambria" panose="02040503050406030204" pitchFamily="18" charset="0"/>
              </a:rPr>
              <a:t>Tumors</a:t>
            </a:r>
            <a:r>
              <a:rPr lang="en-GB" altLang="en-US" dirty="0">
                <a:latin typeface="Cambria" panose="02040503050406030204" pitchFamily="18" charset="0"/>
              </a:rPr>
              <a:t> of the small pelvis (cervix)</a:t>
            </a:r>
          </a:p>
          <a:p>
            <a:pPr marL="0" indent="0" eaLnBrk="1" hangingPunct="1">
              <a:buNone/>
            </a:pPr>
            <a:r>
              <a:rPr lang="en-GB" altLang="en-US" dirty="0">
                <a:latin typeface="Cambria" panose="02040503050406030204" pitchFamily="18" charset="0"/>
              </a:rPr>
              <a:t>    Pathology of the CNS: Injuries, Multiple Sclerosis,   Cerebrovascular insult</a:t>
            </a:r>
          </a:p>
          <a:p>
            <a:pPr marL="0" indent="0" eaLnBrk="1" hangingPunct="1">
              <a:buNone/>
            </a:pPr>
            <a:r>
              <a:rPr lang="en-GB" altLang="en-US" dirty="0">
                <a:latin typeface="Cambria" panose="02040503050406030204" pitchFamily="18" charset="0"/>
              </a:rPr>
              <a:t>    After general </a:t>
            </a:r>
            <a:r>
              <a:rPr lang="en-GB" altLang="en-US" dirty="0" err="1">
                <a:latin typeface="Cambria" panose="02040503050406030204" pitchFamily="18" charset="0"/>
              </a:rPr>
              <a:t>anesthesia</a:t>
            </a:r>
            <a:endParaRPr lang="en-GB" altLang="en-US" dirty="0">
              <a:latin typeface="Cambria" panose="02040503050406030204" pitchFamily="18" charset="0"/>
            </a:endParaRPr>
          </a:p>
        </p:txBody>
      </p:sp>
      <p:pic>
        <p:nvPicPr>
          <p:cNvPr id="22533" name="Picture 7" descr="bph%20wh5">
            <a:extLst>
              <a:ext uri="{FF2B5EF4-FFF2-40B4-BE49-F238E27FC236}">
                <a16:creationId xmlns:a16="http://schemas.microsoft.com/office/drawing/2014/main" id="{E3501374-27C6-3902-2121-F38539DEC7E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27083"/>
          <a:stretch>
            <a:fillRect/>
          </a:stretch>
        </p:blipFill>
        <p:spPr bwMode="auto">
          <a:xfrm>
            <a:off x="9251127" y="2438400"/>
            <a:ext cx="1547813"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itle 1">
            <a:extLst>
              <a:ext uri="{FF2B5EF4-FFF2-40B4-BE49-F238E27FC236}">
                <a16:creationId xmlns:a16="http://schemas.microsoft.com/office/drawing/2014/main" id="{54C7DE58-69AC-F903-6D5D-86C36187E6C0}"/>
              </a:ext>
            </a:extLst>
          </p:cNvPr>
          <p:cNvSpPr>
            <a:spLocks noGrp="1"/>
          </p:cNvSpPr>
          <p:nvPr>
            <p:ph type="title"/>
          </p:nvPr>
        </p:nvSpPr>
        <p:spPr>
          <a:xfrm>
            <a:off x="1293813" y="381000"/>
            <a:ext cx="9601200" cy="638176"/>
          </a:xfrm>
        </p:spPr>
        <p:txBody>
          <a:bodyPr/>
          <a:lstStyle/>
          <a:p>
            <a:pPr eaLnBrk="1" hangingPunct="1"/>
            <a:r>
              <a:rPr lang="en-GB" altLang="en-US"/>
              <a:t>Clinical monitoring - observation</a:t>
            </a:r>
            <a:endParaRPr lang="sr-Latn-CS" altLang="en-US" dirty="0"/>
          </a:p>
        </p:txBody>
      </p:sp>
      <p:sp>
        <p:nvSpPr>
          <p:cNvPr id="160771" name="Slide Number Placeholder 3">
            <a:extLst>
              <a:ext uri="{FF2B5EF4-FFF2-40B4-BE49-F238E27FC236}">
                <a16:creationId xmlns:a16="http://schemas.microsoft.com/office/drawing/2014/main" id="{4C1C4F0A-CD68-6AF6-B2D1-F89D9833AE34}"/>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85BDDB4-B124-495D-82CE-DE2D8B92FD2B}" type="slidenum">
              <a:rPr lang="en-US" altLang="en-US">
                <a:solidFill>
                  <a:schemeClr val="tx2"/>
                </a:solidFill>
                <a:latin typeface="Gill Sans MT" panose="020B0502020104020203" pitchFamily="34" charset="0"/>
              </a:rPr>
              <a:pPr eaLnBrk="1" hangingPunct="1"/>
              <a:t>130</a:t>
            </a:fld>
            <a:endParaRPr lang="en-US" altLang="en-US">
              <a:solidFill>
                <a:schemeClr val="tx2"/>
              </a:solidFill>
              <a:latin typeface="Gill Sans MT" panose="020B0502020104020203" pitchFamily="34" charset="0"/>
            </a:endParaRPr>
          </a:p>
        </p:txBody>
      </p:sp>
      <p:sp>
        <p:nvSpPr>
          <p:cNvPr id="3" name="Content Placeholder 2">
            <a:extLst>
              <a:ext uri="{FF2B5EF4-FFF2-40B4-BE49-F238E27FC236}">
                <a16:creationId xmlns:a16="http://schemas.microsoft.com/office/drawing/2014/main" id="{70814761-C3C3-D247-D9B3-889442C63169}"/>
              </a:ext>
            </a:extLst>
          </p:cNvPr>
          <p:cNvSpPr>
            <a:spLocks noGrp="1"/>
          </p:cNvSpPr>
          <p:nvPr>
            <p:ph sz="quarter" idx="1"/>
          </p:nvPr>
        </p:nvSpPr>
        <p:spPr>
          <a:xfrm>
            <a:off x="1979612" y="1539875"/>
            <a:ext cx="9677400" cy="4937125"/>
          </a:xfrm>
        </p:spPr>
        <p:txBody>
          <a:bodyPr>
            <a:normAutofit/>
          </a:bodyPr>
          <a:lstStyle/>
          <a:p>
            <a:pPr marL="320040" indent="-320040">
              <a:buClr>
                <a:schemeClr val="accent2"/>
              </a:buClr>
              <a:buFont typeface="Wingdings 3" panose="05040102010807070707" pitchFamily="18" charset="2"/>
              <a:buChar char="}"/>
              <a:defRPr/>
            </a:pPr>
            <a:r>
              <a:rPr lang="en-GB" dirty="0">
                <a:latin typeface="Cambria" pitchFamily="18" charset="0"/>
              </a:rPr>
              <a:t>Symptom score 0-7</a:t>
            </a:r>
          </a:p>
          <a:p>
            <a:pPr marL="0" indent="0">
              <a:buClr>
                <a:schemeClr val="accent2"/>
              </a:buClr>
              <a:buNone/>
              <a:defRPr/>
            </a:pPr>
            <a:r>
              <a:rPr lang="sr-Latn-RS" sz="2000" dirty="0">
                <a:latin typeface="Cambria" pitchFamily="18" charset="0"/>
              </a:rPr>
              <a:t>         </a:t>
            </a:r>
            <a:r>
              <a:rPr lang="en-GB" sz="2000" dirty="0">
                <a:latin typeface="Cambria" pitchFamily="18" charset="0"/>
              </a:rPr>
              <a:t>In 50%, the symptoms are stable and do not progress</a:t>
            </a:r>
          </a:p>
          <a:p>
            <a:pPr marL="320040" indent="-320040">
              <a:buClr>
                <a:schemeClr val="accent2"/>
              </a:buClr>
              <a:buFont typeface="Wingdings 3" panose="05040102010807070707" pitchFamily="18" charset="2"/>
              <a:buChar char="}"/>
              <a:defRPr/>
            </a:pPr>
            <a:endParaRPr lang="en-GB" dirty="0">
              <a:latin typeface="Cambria" pitchFamily="18" charset="0"/>
            </a:endParaRPr>
          </a:p>
          <a:p>
            <a:pPr marL="320040" indent="-320040">
              <a:buClr>
                <a:schemeClr val="accent2"/>
              </a:buClr>
              <a:buFont typeface="Wingdings 3" panose="05040102010807070707" pitchFamily="18" charset="2"/>
              <a:buChar char="}"/>
              <a:defRPr/>
            </a:pPr>
            <a:r>
              <a:rPr lang="sr-Latn-RS" dirty="0">
                <a:latin typeface="Cambria" pitchFamily="18" charset="0"/>
              </a:rPr>
              <a:t> </a:t>
            </a:r>
            <a:r>
              <a:rPr lang="en-GB" dirty="0">
                <a:latin typeface="Cambria" pitchFamily="18" charset="0"/>
              </a:rPr>
              <a:t>Exclude the presence of a large residue</a:t>
            </a:r>
          </a:p>
          <a:p>
            <a:pPr marL="320040" indent="-320040">
              <a:buClr>
                <a:schemeClr val="accent2"/>
              </a:buClr>
              <a:buFont typeface="Wingdings 3" panose="05040102010807070707" pitchFamily="18" charset="2"/>
              <a:buChar char="}"/>
              <a:defRPr/>
            </a:pPr>
            <a:r>
              <a:rPr lang="en-GB" dirty="0">
                <a:latin typeface="Cambria" pitchFamily="18" charset="0"/>
              </a:rPr>
              <a:t> Change of life habits - hygienic and dietary mode</a:t>
            </a:r>
          </a:p>
          <a:p>
            <a:pPr marL="0" indent="0">
              <a:buClr>
                <a:schemeClr val="accent2"/>
              </a:buClr>
              <a:buNone/>
              <a:defRPr/>
            </a:pPr>
            <a:r>
              <a:rPr lang="en-GB" dirty="0">
                <a:latin typeface="Cambria" pitchFamily="18" charset="0"/>
              </a:rPr>
              <a:t> </a:t>
            </a:r>
            <a:r>
              <a:rPr lang="sr-Latn-RS" dirty="0">
                <a:latin typeface="Cambria" pitchFamily="18" charset="0"/>
              </a:rPr>
              <a:t>        </a:t>
            </a:r>
            <a:r>
              <a:rPr lang="en-GB" sz="1800" dirty="0">
                <a:latin typeface="Cambria" pitchFamily="18" charset="0"/>
              </a:rPr>
              <a:t>It is not desirable to refrain from urinating</a:t>
            </a:r>
          </a:p>
          <a:p>
            <a:pPr marL="0" indent="0">
              <a:buClr>
                <a:schemeClr val="accent2"/>
              </a:buClr>
              <a:buNone/>
              <a:defRPr/>
            </a:pPr>
            <a:r>
              <a:rPr lang="en-GB" sz="1800" dirty="0">
                <a:latin typeface="Cambria" pitchFamily="18" charset="0"/>
              </a:rPr>
              <a:t>  </a:t>
            </a:r>
            <a:r>
              <a:rPr lang="sr-Latn-RS" sz="1800" dirty="0">
                <a:latin typeface="Cambria" pitchFamily="18" charset="0"/>
              </a:rPr>
              <a:t>          </a:t>
            </a:r>
            <a:r>
              <a:rPr lang="en-GB" sz="1800" dirty="0">
                <a:latin typeface="Cambria" pitchFamily="18" charset="0"/>
              </a:rPr>
              <a:t>Avoid taking a large amount of liquid at once</a:t>
            </a:r>
          </a:p>
          <a:p>
            <a:pPr marL="0" indent="0">
              <a:buClr>
                <a:schemeClr val="accent2"/>
              </a:buClr>
              <a:buNone/>
              <a:defRPr/>
            </a:pPr>
            <a:r>
              <a:rPr lang="en-GB" sz="1800" dirty="0">
                <a:latin typeface="Cambria" pitchFamily="18" charset="0"/>
              </a:rPr>
              <a:t>  </a:t>
            </a:r>
            <a:r>
              <a:rPr lang="sr-Latn-RS" sz="1800" dirty="0">
                <a:latin typeface="Cambria" pitchFamily="18" charset="0"/>
              </a:rPr>
              <a:t>          </a:t>
            </a:r>
            <a:r>
              <a:rPr lang="en-GB" sz="1800" dirty="0">
                <a:latin typeface="Cambria" pitchFamily="18" charset="0"/>
              </a:rPr>
              <a:t>Avoid consumption of alcohol and cold drinks, coffee, in </a:t>
            </a:r>
            <a:r>
              <a:rPr lang="sr-Latn-RS" sz="1800" dirty="0">
                <a:latin typeface="Cambria" pitchFamily="18" charset="0"/>
              </a:rPr>
              <a:t> </a:t>
            </a:r>
            <a:r>
              <a:rPr lang="en-GB" sz="1800" dirty="0">
                <a:latin typeface="Cambria" pitchFamily="18" charset="0"/>
              </a:rPr>
              <a:t>the evening</a:t>
            </a:r>
          </a:p>
          <a:p>
            <a:pPr marL="0" indent="0">
              <a:buClr>
                <a:schemeClr val="accent2"/>
              </a:buClr>
              <a:buNone/>
              <a:defRPr/>
            </a:pPr>
            <a:r>
              <a:rPr lang="en-GB" sz="1800" dirty="0">
                <a:latin typeface="Cambria" pitchFamily="18" charset="0"/>
              </a:rPr>
              <a:t>  </a:t>
            </a:r>
            <a:r>
              <a:rPr lang="sr-Latn-RS" sz="1800" dirty="0">
                <a:latin typeface="Cambria" pitchFamily="18" charset="0"/>
              </a:rPr>
              <a:t>          </a:t>
            </a:r>
            <a:r>
              <a:rPr lang="en-GB" sz="1800" dirty="0">
                <a:latin typeface="Cambria" pitchFamily="18" charset="0"/>
              </a:rPr>
              <a:t>Avoid cold</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itle 1">
            <a:extLst>
              <a:ext uri="{FF2B5EF4-FFF2-40B4-BE49-F238E27FC236}">
                <a16:creationId xmlns:a16="http://schemas.microsoft.com/office/drawing/2014/main" id="{6B0B5547-AAE4-BBB6-F758-0E36FD80B5DF}"/>
              </a:ext>
            </a:extLst>
          </p:cNvPr>
          <p:cNvSpPr>
            <a:spLocks noGrp="1"/>
          </p:cNvSpPr>
          <p:nvPr>
            <p:ph type="title"/>
          </p:nvPr>
        </p:nvSpPr>
        <p:spPr>
          <a:xfrm>
            <a:off x="2135187" y="228600"/>
            <a:ext cx="8153400" cy="739777"/>
          </a:xfrm>
        </p:spPr>
        <p:txBody>
          <a:bodyPr/>
          <a:lstStyle/>
          <a:p>
            <a:pPr eaLnBrk="1" hangingPunct="1"/>
            <a:r>
              <a:rPr lang="en-GB" altLang="en-US"/>
              <a:t>Phytotherapy</a:t>
            </a:r>
            <a:endParaRPr lang="sr-Latn-CS" altLang="en-US" dirty="0"/>
          </a:p>
        </p:txBody>
      </p:sp>
      <p:sp>
        <p:nvSpPr>
          <p:cNvPr id="143363" name="Content Placeholder 3">
            <a:extLst>
              <a:ext uri="{FF2B5EF4-FFF2-40B4-BE49-F238E27FC236}">
                <a16:creationId xmlns:a16="http://schemas.microsoft.com/office/drawing/2014/main" id="{09DC5C84-88FC-C3ED-1628-43AE47E81A8D}"/>
              </a:ext>
            </a:extLst>
          </p:cNvPr>
          <p:cNvSpPr>
            <a:spLocks noGrp="1"/>
          </p:cNvSpPr>
          <p:nvPr>
            <p:ph sz="quarter" idx="1"/>
          </p:nvPr>
        </p:nvSpPr>
        <p:spPr>
          <a:xfrm>
            <a:off x="2135187" y="1067550"/>
            <a:ext cx="8153400" cy="4495800"/>
          </a:xfrm>
        </p:spPr>
        <p:txBody>
          <a:bodyPr/>
          <a:lstStyle/>
          <a:p>
            <a:pPr marL="319088" indent="-319088">
              <a:buClr>
                <a:schemeClr val="accent2"/>
              </a:buClr>
              <a:buFont typeface="Wingdings 3" panose="05040102010807070707" pitchFamily="18" charset="2"/>
              <a:buChar char="}"/>
            </a:pPr>
            <a:r>
              <a:rPr lang="en-GB" altLang="en-US" dirty="0">
                <a:latin typeface="Cambria" panose="02040503050406030204" pitchFamily="18" charset="0"/>
              </a:rPr>
              <a:t>Austria , Germany, France about 30%</a:t>
            </a:r>
          </a:p>
          <a:p>
            <a:pPr marL="0" indent="0">
              <a:buClr>
                <a:schemeClr val="accent2"/>
              </a:buClr>
              <a:buNone/>
            </a:pPr>
            <a:r>
              <a:rPr lang="en-GB" altLang="en-US" dirty="0">
                <a:latin typeface="Cambria" panose="02040503050406030204" pitchFamily="18" charset="0"/>
              </a:rPr>
              <a:t>  </a:t>
            </a:r>
            <a:r>
              <a:rPr lang="sr-Latn-RS" altLang="en-US" dirty="0">
                <a:latin typeface="Cambria" panose="02040503050406030204" pitchFamily="18" charset="0"/>
              </a:rPr>
              <a:t>      </a:t>
            </a:r>
            <a:r>
              <a:rPr lang="en-GB" altLang="en-US" sz="2000" dirty="0">
                <a:latin typeface="Cambria" panose="02040503050406030204" pitchFamily="18" charset="0"/>
              </a:rPr>
              <a:t>Anti-inflammatory effect? </a:t>
            </a:r>
            <a:endParaRPr lang="en-GB" altLang="en-US" dirty="0">
              <a:latin typeface="Cambria" panose="02040503050406030204" pitchFamily="18" charset="0"/>
            </a:endParaRPr>
          </a:p>
          <a:p>
            <a:pPr marL="319088" indent="-319088">
              <a:buClr>
                <a:schemeClr val="accent2"/>
              </a:buClr>
              <a:buFont typeface="Wingdings 3" panose="05040102010807070707" pitchFamily="18" charset="2"/>
              <a:buChar char="}"/>
            </a:pPr>
            <a:r>
              <a:rPr lang="en-GB" altLang="en-US" dirty="0">
                <a:latin typeface="Cambria" panose="02040503050406030204" pitchFamily="18" charset="0"/>
              </a:rPr>
              <a:t>Placebo-like effect</a:t>
            </a:r>
          </a:p>
          <a:p>
            <a:pPr marL="319088" indent="-319088">
              <a:buClr>
                <a:schemeClr val="accent2"/>
              </a:buClr>
              <a:buFont typeface="Wingdings 3" panose="05040102010807070707" pitchFamily="18" charset="2"/>
              <a:buChar char="}"/>
            </a:pPr>
            <a:r>
              <a:rPr lang="en-GB" altLang="en-US" dirty="0">
                <a:latin typeface="Cambria" panose="02040503050406030204" pitchFamily="18" charset="0"/>
              </a:rPr>
              <a:t>  Initial symptoms – irritating</a:t>
            </a:r>
          </a:p>
          <a:p>
            <a:pPr marL="319088" indent="-319088">
              <a:buClr>
                <a:schemeClr val="accent2"/>
              </a:buClr>
              <a:buFont typeface="Wingdings 3" panose="05040102010807070707" pitchFamily="18" charset="2"/>
              <a:buChar char="}"/>
            </a:pPr>
            <a:r>
              <a:rPr lang="en-GB" altLang="en-US" dirty="0">
                <a:latin typeface="Cambria" panose="02040503050406030204" pitchFamily="18" charset="0"/>
              </a:rPr>
              <a:t>  No guidebook recommends them for serious treatment</a:t>
            </a:r>
          </a:p>
        </p:txBody>
      </p:sp>
      <p:sp>
        <p:nvSpPr>
          <p:cNvPr id="161796" name="Slide Number Placeholder 4">
            <a:extLst>
              <a:ext uri="{FF2B5EF4-FFF2-40B4-BE49-F238E27FC236}">
                <a16:creationId xmlns:a16="http://schemas.microsoft.com/office/drawing/2014/main" id="{453B9B5E-64A1-9F5E-0E40-8B228A5A91F9}"/>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59BDF6B-C77F-4FFE-93D6-0AC549B4AC46}" type="slidenum">
              <a:rPr lang="en-US" altLang="en-US">
                <a:solidFill>
                  <a:schemeClr val="tx2"/>
                </a:solidFill>
                <a:latin typeface="Gill Sans MT" panose="020B0502020104020203" pitchFamily="34" charset="0"/>
              </a:rPr>
              <a:pPr eaLnBrk="1" hangingPunct="1"/>
              <a:t>131</a:t>
            </a:fld>
            <a:endParaRPr lang="en-US" altLang="en-US">
              <a:solidFill>
                <a:schemeClr val="tx2"/>
              </a:solidFill>
              <a:latin typeface="Gill Sans MT" panose="020B0502020104020203" pitchFamily="34" charset="0"/>
            </a:endParaRPr>
          </a:p>
        </p:txBody>
      </p:sp>
      <p:pic>
        <p:nvPicPr>
          <p:cNvPr id="143365" name="Picture 9" descr="seme%20bundeve">
            <a:extLst>
              <a:ext uri="{FF2B5EF4-FFF2-40B4-BE49-F238E27FC236}">
                <a16:creationId xmlns:a16="http://schemas.microsoft.com/office/drawing/2014/main" id="{BACE47E3-EB1D-9E70-EF1D-5B0C3FEC8E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5813" y="3581400"/>
            <a:ext cx="1439863" cy="141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66" name="Picture 15" descr="242454">
            <a:extLst>
              <a:ext uri="{FF2B5EF4-FFF2-40B4-BE49-F238E27FC236}">
                <a16:creationId xmlns:a16="http://schemas.microsoft.com/office/drawing/2014/main" id="{6E9C52B8-EEE9-EF48-C34B-9BD5A842D1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2213" y="3581401"/>
            <a:ext cx="1908175" cy="142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67" name="Picture 17" descr="serenoa_repens_silver">
            <a:extLst>
              <a:ext uri="{FF2B5EF4-FFF2-40B4-BE49-F238E27FC236}">
                <a16:creationId xmlns:a16="http://schemas.microsoft.com/office/drawing/2014/main" id="{2D967CD2-1B0A-6BC8-840F-7383C92EA87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74970" y="1547814"/>
            <a:ext cx="2052638"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68" name="Content Placeholder 5">
            <a:extLst>
              <a:ext uri="{FF2B5EF4-FFF2-40B4-BE49-F238E27FC236}">
                <a16:creationId xmlns:a16="http://schemas.microsoft.com/office/drawing/2014/main" id="{BC736D7D-E2FE-141B-B80D-10C1D4D309B8}"/>
              </a:ext>
            </a:extLst>
          </p:cNvPr>
          <p:cNvSpPr txBox="1">
            <a:spLocks/>
          </p:cNvSpPr>
          <p:nvPr/>
        </p:nvSpPr>
        <p:spPr bwMode="auto">
          <a:xfrm>
            <a:off x="7831138" y="3914027"/>
            <a:ext cx="4146550"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ts val="600"/>
              </a:spcBef>
              <a:buClr>
                <a:schemeClr val="accent1"/>
              </a:buClr>
              <a:buSzPct val="76000"/>
              <a:buFont typeface="Wingdings 3" panose="05040102010807070707" pitchFamily="18" charset="2"/>
              <a:buChar char=""/>
            </a:pPr>
            <a:r>
              <a:rPr lang="en-GB" altLang="en-US" sz="2000" dirty="0">
                <a:latin typeface="Cambria" panose="02040503050406030204" pitchFamily="18" charset="0"/>
              </a:rPr>
              <a:t> Little palm tree </a:t>
            </a:r>
            <a:r>
              <a:rPr lang="en-GB" altLang="en-US" sz="2000" i="1" dirty="0" err="1">
                <a:latin typeface="Cambria" panose="02040503050406030204" pitchFamily="18" charset="0"/>
              </a:rPr>
              <a:t>Serenoa</a:t>
            </a:r>
            <a:r>
              <a:rPr lang="en-GB" altLang="en-US" sz="2000" i="1" dirty="0">
                <a:latin typeface="Cambria" panose="02040503050406030204" pitchFamily="18" charset="0"/>
              </a:rPr>
              <a:t> repens</a:t>
            </a:r>
          </a:p>
          <a:p>
            <a:pPr eaLnBrk="1" hangingPunct="1">
              <a:spcBef>
                <a:spcPts val="600"/>
              </a:spcBef>
              <a:buClr>
                <a:schemeClr val="accent1"/>
              </a:buClr>
              <a:buSzPct val="76000"/>
              <a:buFont typeface="Wingdings 3" panose="05040102010807070707" pitchFamily="18" charset="2"/>
              <a:buChar char=""/>
            </a:pPr>
            <a:r>
              <a:rPr lang="en-GB" altLang="en-US" sz="2000" dirty="0">
                <a:latin typeface="Cambria" panose="02040503050406030204" pitchFamily="18" charset="0"/>
              </a:rPr>
              <a:t>  African plum </a:t>
            </a:r>
            <a:r>
              <a:rPr lang="en-GB" altLang="en-US" sz="2000" i="1" dirty="0" err="1">
                <a:latin typeface="Cambria" panose="02040503050406030204" pitchFamily="18" charset="0"/>
              </a:rPr>
              <a:t>Pygeum</a:t>
            </a:r>
            <a:r>
              <a:rPr lang="en-GB" altLang="en-US" sz="2000" i="1" dirty="0">
                <a:latin typeface="Cambria" panose="02040503050406030204" pitchFamily="18" charset="0"/>
              </a:rPr>
              <a:t> </a:t>
            </a:r>
            <a:r>
              <a:rPr lang="en-GB" altLang="en-US" sz="2000" i="1" dirty="0" err="1">
                <a:latin typeface="Cambria" panose="02040503050406030204" pitchFamily="18" charset="0"/>
              </a:rPr>
              <a:t>africanum</a:t>
            </a:r>
            <a:endParaRPr lang="en-GB" altLang="en-US" sz="2000" i="1" dirty="0">
              <a:latin typeface="Cambria" panose="02040503050406030204" pitchFamily="18" charset="0"/>
            </a:endParaRPr>
          </a:p>
          <a:p>
            <a:pPr eaLnBrk="1" hangingPunct="1">
              <a:spcBef>
                <a:spcPts val="600"/>
              </a:spcBef>
              <a:buClr>
                <a:schemeClr val="accent1"/>
              </a:buClr>
              <a:buSzPct val="76000"/>
              <a:buFont typeface="Wingdings 3" panose="05040102010807070707" pitchFamily="18" charset="2"/>
              <a:buChar char=""/>
            </a:pPr>
            <a:r>
              <a:rPr lang="en-GB" altLang="en-US" sz="2000" dirty="0">
                <a:latin typeface="Cambria" panose="02040503050406030204" pitchFamily="18" charset="0"/>
              </a:rPr>
              <a:t>  Nettle root</a:t>
            </a:r>
          </a:p>
          <a:p>
            <a:pPr eaLnBrk="1" hangingPunct="1">
              <a:spcBef>
                <a:spcPts val="600"/>
              </a:spcBef>
              <a:buClr>
                <a:schemeClr val="accent1"/>
              </a:buClr>
              <a:buSzPct val="76000"/>
              <a:buFont typeface="Wingdings 3" panose="05040102010807070707" pitchFamily="18" charset="2"/>
              <a:buChar char=""/>
            </a:pPr>
            <a:r>
              <a:rPr lang="en-GB" altLang="en-US" sz="2000" dirty="0" err="1">
                <a:latin typeface="Cambria" panose="02040503050406030204" pitchFamily="18" charset="0"/>
              </a:rPr>
              <a:t>Urticae</a:t>
            </a:r>
            <a:r>
              <a:rPr lang="en-GB" altLang="en-US" sz="2000" dirty="0">
                <a:latin typeface="Cambria" panose="02040503050406030204" pitchFamily="18" charset="0"/>
              </a:rPr>
              <a:t> radix</a:t>
            </a:r>
          </a:p>
          <a:p>
            <a:pPr eaLnBrk="1" hangingPunct="1">
              <a:spcBef>
                <a:spcPts val="600"/>
              </a:spcBef>
              <a:buClr>
                <a:schemeClr val="accent1"/>
              </a:buClr>
              <a:buSzPct val="76000"/>
              <a:buFont typeface="Wingdings 3" panose="05040102010807070707" pitchFamily="18" charset="2"/>
              <a:buChar char=""/>
            </a:pPr>
            <a:r>
              <a:rPr lang="en-GB" altLang="en-US" sz="2000" dirty="0">
                <a:latin typeface="Cambria" panose="02040503050406030204" pitchFamily="18" charset="0"/>
              </a:rPr>
              <a:t>  Pumpkin seeds</a:t>
            </a:r>
          </a:p>
          <a:p>
            <a:pPr eaLnBrk="1" hangingPunct="1">
              <a:spcBef>
                <a:spcPts val="600"/>
              </a:spcBef>
              <a:buClr>
                <a:schemeClr val="accent1"/>
              </a:buClr>
              <a:buSzPct val="76000"/>
              <a:buFont typeface="Wingdings 3" panose="05040102010807070707" pitchFamily="18" charset="2"/>
              <a:buChar char=""/>
            </a:pPr>
            <a:r>
              <a:rPr lang="en-GB" altLang="en-US" sz="2000" dirty="0" err="1">
                <a:latin typeface="Cambria" panose="02040503050406030204" pitchFamily="18" charset="0"/>
              </a:rPr>
              <a:t>Cucurbitae</a:t>
            </a:r>
            <a:r>
              <a:rPr lang="en-GB" altLang="en-US" sz="2000" dirty="0">
                <a:latin typeface="Cambria" panose="02040503050406030204" pitchFamily="18" charset="0"/>
              </a:rPr>
              <a:t> seeds</a:t>
            </a:r>
            <a:endParaRPr lang="sr-Latn-CS" altLang="en-US" sz="2000" dirty="0">
              <a:latin typeface="Cambria" panose="02040503050406030204" pitchFamily="18" charset="0"/>
            </a:endParaRPr>
          </a:p>
        </p:txBody>
      </p:sp>
      <p:pic>
        <p:nvPicPr>
          <p:cNvPr id="143369" name="Picture 7" descr="kopriva">
            <a:extLst>
              <a:ext uri="{FF2B5EF4-FFF2-40B4-BE49-F238E27FC236}">
                <a16:creationId xmlns:a16="http://schemas.microsoft.com/office/drawing/2014/main" id="{0B08391B-13AA-7F8A-A3D6-1DF3999DF58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3413" y="5105400"/>
            <a:ext cx="1800225" cy="134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70" name="Picture 11" descr="Epilobium_spp_Sturm39">
            <a:extLst>
              <a:ext uri="{FF2B5EF4-FFF2-40B4-BE49-F238E27FC236}">
                <a16:creationId xmlns:a16="http://schemas.microsoft.com/office/drawing/2014/main" id="{425CF2EF-7161-0FF2-FA56-2616DC5C94C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4412" y="4343400"/>
            <a:ext cx="1187450" cy="172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71" name="Picture 2" descr="http://www.agroatlas.ru/content/cultural/Secale_cereale_K/Secale_cereale_K.jpg">
            <a:extLst>
              <a:ext uri="{FF2B5EF4-FFF2-40B4-BE49-F238E27FC236}">
                <a16:creationId xmlns:a16="http://schemas.microsoft.com/office/drawing/2014/main" id="{B984760E-BE0B-0063-B48A-58732A4DBBF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29038" y="5105400"/>
            <a:ext cx="1908175" cy="143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itle 1">
            <a:extLst>
              <a:ext uri="{FF2B5EF4-FFF2-40B4-BE49-F238E27FC236}">
                <a16:creationId xmlns:a16="http://schemas.microsoft.com/office/drawing/2014/main" id="{7E8E5877-2E0E-1480-418A-906377ACE6EF}"/>
              </a:ext>
            </a:extLst>
          </p:cNvPr>
          <p:cNvSpPr>
            <a:spLocks noGrp="1"/>
          </p:cNvSpPr>
          <p:nvPr>
            <p:ph type="title"/>
          </p:nvPr>
        </p:nvSpPr>
        <p:spPr>
          <a:xfrm>
            <a:off x="1293813" y="381000"/>
            <a:ext cx="9601200" cy="473071"/>
          </a:xfrm>
        </p:spPr>
        <p:txBody>
          <a:bodyPr>
            <a:normAutofit fontScale="90000"/>
          </a:bodyPr>
          <a:lstStyle/>
          <a:p>
            <a:pPr eaLnBrk="1" hangingPunct="1"/>
            <a:r>
              <a:rPr lang="en-GB" altLang="en-US"/>
              <a:t>Alpha blockers</a:t>
            </a:r>
            <a:endParaRPr lang="sr-Latn-CS" altLang="en-US" dirty="0"/>
          </a:p>
        </p:txBody>
      </p:sp>
      <p:sp>
        <p:nvSpPr>
          <p:cNvPr id="144387" name="Content Placeholder 4">
            <a:extLst>
              <a:ext uri="{FF2B5EF4-FFF2-40B4-BE49-F238E27FC236}">
                <a16:creationId xmlns:a16="http://schemas.microsoft.com/office/drawing/2014/main" id="{F6C0A224-4670-1583-6757-8C954EB8023F}"/>
              </a:ext>
            </a:extLst>
          </p:cNvPr>
          <p:cNvSpPr>
            <a:spLocks noGrp="1"/>
          </p:cNvSpPr>
          <p:nvPr>
            <p:ph sz="quarter" idx="2"/>
          </p:nvPr>
        </p:nvSpPr>
        <p:spPr>
          <a:xfrm>
            <a:off x="1668911" y="1318418"/>
            <a:ext cx="4267200" cy="4525963"/>
          </a:xfrm>
        </p:spPr>
        <p:txBody>
          <a:bodyPr>
            <a:normAutofit fontScale="70000" lnSpcReduction="20000"/>
          </a:bodyPr>
          <a:lstStyle/>
          <a:p>
            <a:pPr eaLnBrk="1" hangingPunct="1"/>
            <a:r>
              <a:rPr lang="en-GB" altLang="en-US" dirty="0"/>
              <a:t>Classification of </a:t>
            </a:r>
            <a:r>
              <a:rPr lang="el-GR" altLang="en-US" dirty="0"/>
              <a:t>α </a:t>
            </a:r>
            <a:r>
              <a:rPr lang="en-GB" altLang="en-US" dirty="0"/>
              <a:t>blockers</a:t>
            </a:r>
            <a:endParaRPr lang="sr-Latn-CS" altLang="en-US" dirty="0"/>
          </a:p>
        </p:txBody>
      </p:sp>
      <p:graphicFrame>
        <p:nvGraphicFramePr>
          <p:cNvPr id="19" name="Table 18">
            <a:extLst>
              <a:ext uri="{FF2B5EF4-FFF2-40B4-BE49-F238E27FC236}">
                <a16:creationId xmlns:a16="http://schemas.microsoft.com/office/drawing/2014/main" id="{5EE36E63-0A09-B046-3D9C-9371E3BCA1B8}"/>
              </a:ext>
            </a:extLst>
          </p:cNvPr>
          <p:cNvGraphicFramePr>
            <a:graphicFrameLocks noGrp="1"/>
          </p:cNvGraphicFramePr>
          <p:nvPr>
            <p:extLst>
              <p:ext uri="{D42A27DB-BD31-4B8C-83A1-F6EECF244321}">
                <p14:modId xmlns:p14="http://schemas.microsoft.com/office/powerpoint/2010/main" val="622103485"/>
              </p:ext>
            </p:extLst>
          </p:nvPr>
        </p:nvGraphicFramePr>
        <p:xfrm>
          <a:off x="2208212" y="1828800"/>
          <a:ext cx="3743326" cy="3688353"/>
        </p:xfrm>
        <a:graphic>
          <a:graphicData uri="http://schemas.openxmlformats.org/drawingml/2006/table">
            <a:tbl>
              <a:tblPr/>
              <a:tblGrid>
                <a:gridCol w="2447560">
                  <a:extLst>
                    <a:ext uri="{9D8B030D-6E8A-4147-A177-3AD203B41FA5}">
                      <a16:colId xmlns:a16="http://schemas.microsoft.com/office/drawing/2014/main" val="20000"/>
                    </a:ext>
                  </a:extLst>
                </a:gridCol>
                <a:gridCol w="1295766">
                  <a:extLst>
                    <a:ext uri="{9D8B030D-6E8A-4147-A177-3AD203B41FA5}">
                      <a16:colId xmlns:a16="http://schemas.microsoft.com/office/drawing/2014/main" val="20001"/>
                    </a:ext>
                  </a:extLst>
                </a:gridCol>
              </a:tblGrid>
              <a:tr h="243861">
                <a:tc>
                  <a:txBody>
                    <a:bodyPr/>
                    <a:lstStyle/>
                    <a:p>
                      <a:r>
                        <a:rPr lang="en-GB" sz="1600" kern="1200" dirty="0">
                          <a:solidFill>
                            <a:schemeClr val="tx1"/>
                          </a:solidFill>
                          <a:effectLst/>
                          <a:latin typeface="+mn-lt"/>
                          <a:ea typeface="+mn-ea"/>
                          <a:cs typeface="+mn-cs"/>
                        </a:rPr>
                        <a:t>Classification</a:t>
                      </a:r>
                    </a:p>
                  </a:txBody>
                  <a:tcPr marL="68568" marR="68568" marT="0" marB="0" horzOverflow="overflow">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GB" sz="1400" kern="1200" dirty="0">
                          <a:solidFill>
                            <a:schemeClr val="tx1"/>
                          </a:solidFill>
                          <a:effectLst/>
                          <a:latin typeface="+mn-lt"/>
                          <a:ea typeface="+mn-ea"/>
                          <a:cs typeface="+mn-cs"/>
                        </a:rPr>
                        <a:t>Oral dose</a:t>
                      </a:r>
                      <a:endParaRPr kumimoji="0" lang="sr-Latn-CS" sz="1400" b="0" i="0" u="none" strike="noStrike" cap="none" normalizeH="0" baseline="0" dirty="0">
                        <a:ln>
                          <a:noFill/>
                        </a:ln>
                        <a:solidFill>
                          <a:schemeClr val="tx1"/>
                        </a:solidFill>
                        <a:effectLst/>
                        <a:latin typeface="Tw Cen MT" pitchFamily="34" charset="-18"/>
                        <a:cs typeface="Times New Roman" pitchFamily="18" charset="0"/>
                      </a:endParaRPr>
                    </a:p>
                  </a:txBody>
                  <a:tcPr marL="68568" marR="68568" marT="0" marB="0" horzOverflow="overflow">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0"/>
                  </a:ext>
                </a:extLst>
              </a:tr>
              <a:tr h="243861">
                <a:tc>
                  <a:txBody>
                    <a:bodyPr/>
                    <a:lstStyle/>
                    <a:p>
                      <a:pPr algn="l"/>
                      <a:r>
                        <a:rPr lang="en-GB" sz="1400" kern="1200" dirty="0">
                          <a:solidFill>
                            <a:schemeClr val="tx1"/>
                          </a:solidFill>
                          <a:effectLst/>
                          <a:latin typeface="+mn-lt"/>
                          <a:ea typeface="+mn-ea"/>
                          <a:cs typeface="+mn-cs"/>
                        </a:rPr>
                        <a:t>Non-selective</a:t>
                      </a:r>
                      <a:r>
                        <a:rPr lang="en-GB" sz="1800" kern="1200" dirty="0">
                          <a:solidFill>
                            <a:schemeClr val="tx1"/>
                          </a:solidFill>
                          <a:effectLst/>
                          <a:latin typeface="+mn-lt"/>
                          <a:ea typeface="+mn-ea"/>
                          <a:cs typeface="+mn-cs"/>
                        </a:rPr>
                        <a:t>   </a:t>
                      </a:r>
                    </a:p>
                  </a:txBody>
                  <a:tcPr marL="68568" marR="68568" marT="0" marB="0"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sr-Cyrl-CS" sz="1400" b="0" i="0" u="none" strike="noStrike" cap="none" normalizeH="0" baseline="0" dirty="0">
                        <a:ln>
                          <a:noFill/>
                        </a:ln>
                        <a:solidFill>
                          <a:srgbClr val="231F20"/>
                        </a:solidFill>
                        <a:effectLst/>
                        <a:latin typeface="Calibri" pitchFamily="34" charset="0"/>
                        <a:ea typeface="AGaramond-Regular"/>
                        <a:cs typeface="AGaramond-Regular"/>
                      </a:endParaRPr>
                    </a:p>
                  </a:txBody>
                  <a:tcPr marL="68568" marR="68568"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243861">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sr-Latn-CS" sz="1800" b="0" i="0" u="none" strike="noStrike" cap="none" normalizeH="0" baseline="0" dirty="0">
                          <a:ln>
                            <a:noFill/>
                          </a:ln>
                          <a:solidFill>
                            <a:schemeClr val="tx1"/>
                          </a:solidFill>
                          <a:effectLst/>
                          <a:latin typeface="Tw Cen MT" pitchFamily="34" charset="-18"/>
                        </a:rPr>
                        <a:t>Phenoxybenzamine </a:t>
                      </a:r>
                      <a:endParaRPr kumimoji="0" lang="sr-Latn-CS" sz="1800" b="0" i="0" u="none" strike="noStrike" cap="none" normalizeH="0" baseline="0" dirty="0">
                        <a:ln>
                          <a:noFill/>
                        </a:ln>
                        <a:solidFill>
                          <a:schemeClr val="tx1"/>
                        </a:solidFill>
                        <a:effectLst/>
                        <a:latin typeface="Tw Cen MT" pitchFamily="34" charset="-18"/>
                        <a:cs typeface="Times New Roman" pitchFamily="18" charset="0"/>
                      </a:endParaRPr>
                    </a:p>
                  </a:txBody>
                  <a:tcPr marL="68568" marR="68568" marT="0" marB="0"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GB" sz="1400" kern="1200" dirty="0">
                          <a:solidFill>
                            <a:schemeClr val="tx1"/>
                          </a:solidFill>
                          <a:effectLst/>
                          <a:latin typeface="+mn-lt"/>
                          <a:ea typeface="+mn-ea"/>
                          <a:cs typeface="+mn-cs"/>
                        </a:rPr>
                        <a:t>10 mg </a:t>
                      </a:r>
                      <a:r>
                        <a:rPr lang="sr-Latn-RS" sz="1400" kern="1200" dirty="0">
                          <a:solidFill>
                            <a:schemeClr val="tx1"/>
                          </a:solidFill>
                          <a:effectLst/>
                          <a:latin typeface="+mn-lt"/>
                          <a:ea typeface="+mn-ea"/>
                          <a:cs typeface="+mn-cs"/>
                        </a:rPr>
                        <a:t>x</a:t>
                      </a:r>
                      <a:r>
                        <a:rPr lang="en-GB" sz="1400" kern="1200" dirty="0">
                          <a:solidFill>
                            <a:schemeClr val="tx1"/>
                          </a:solidFill>
                          <a:effectLst/>
                          <a:latin typeface="+mn-lt"/>
                          <a:ea typeface="+mn-ea"/>
                          <a:cs typeface="+mn-cs"/>
                        </a:rPr>
                        <a:t> 2 </a:t>
                      </a:r>
                      <a:endParaRPr kumimoji="0" lang="sr-Latn-CS" sz="1400" b="0" i="0" u="none" strike="noStrike" cap="none" normalizeH="0" baseline="0" dirty="0">
                        <a:ln>
                          <a:noFill/>
                        </a:ln>
                        <a:solidFill>
                          <a:schemeClr val="tx1"/>
                        </a:solidFill>
                        <a:effectLst/>
                        <a:latin typeface="+mn-lt"/>
                        <a:cs typeface="Times New Roman" pitchFamily="18" charset="0"/>
                      </a:endParaRPr>
                    </a:p>
                  </a:txBody>
                  <a:tcPr marL="68568" marR="68568"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243861">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chemeClr val="tx1"/>
                          </a:solidFill>
                          <a:effectLst/>
                          <a:latin typeface="Calibri" pitchFamily="34" charset="0"/>
                          <a:cs typeface="Times New Roman" pitchFamily="18" charset="0"/>
                        </a:rPr>
                        <a:t>Selective</a:t>
                      </a:r>
                      <a:endParaRPr kumimoji="0" lang="sr-Latn-CS" sz="1600" b="0" i="0" u="none" strike="noStrike" cap="none" normalizeH="0" baseline="0" dirty="0">
                        <a:ln>
                          <a:noFill/>
                        </a:ln>
                        <a:solidFill>
                          <a:schemeClr val="tx1"/>
                        </a:solidFill>
                        <a:effectLst/>
                        <a:latin typeface="Tw Cen MT" pitchFamily="34" charset="-18"/>
                        <a:cs typeface="Times New Roman" pitchFamily="18" charset="0"/>
                      </a:endParaRPr>
                    </a:p>
                  </a:txBody>
                  <a:tcPr marL="68568" marR="68568" marT="0" marB="0"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sr-Latn-CS" sz="1400" b="0" i="0" u="none" strike="noStrike" cap="none" normalizeH="0" baseline="0" dirty="0">
                        <a:ln>
                          <a:noFill/>
                        </a:ln>
                        <a:solidFill>
                          <a:srgbClr val="231F20"/>
                        </a:solidFill>
                        <a:effectLst/>
                        <a:latin typeface="+mn-lt"/>
                        <a:ea typeface="AGaramond-Regular"/>
                        <a:cs typeface="AGaramond-Regular"/>
                      </a:endParaRPr>
                    </a:p>
                  </a:txBody>
                  <a:tcPr marL="68568" marR="68568"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243861">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chemeClr val="tx1"/>
                          </a:solidFill>
                          <a:effectLst/>
                          <a:latin typeface="Calibri" pitchFamily="34" charset="0"/>
                        </a:rPr>
                        <a:t>Alpha-1 short acting </a:t>
                      </a:r>
                      <a:endParaRPr kumimoji="0" lang="sr-Latn-CS" sz="1600" b="0" i="0" u="none" strike="noStrike" cap="none" normalizeH="0" baseline="0" dirty="0">
                        <a:ln>
                          <a:noFill/>
                        </a:ln>
                        <a:solidFill>
                          <a:schemeClr val="tx1"/>
                        </a:solidFill>
                        <a:effectLst/>
                        <a:latin typeface="Tw Cen MT" pitchFamily="34" charset="-18"/>
                        <a:cs typeface="Times New Roman" pitchFamily="18" charset="0"/>
                      </a:endParaRPr>
                    </a:p>
                  </a:txBody>
                  <a:tcPr marL="68568" marR="68568" marT="0" marB="0"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sr-Latn-CS" sz="1400" b="0" i="0" u="none" strike="noStrike" cap="none" normalizeH="0" baseline="0" dirty="0">
                        <a:ln>
                          <a:noFill/>
                        </a:ln>
                        <a:solidFill>
                          <a:srgbClr val="231F20"/>
                        </a:solidFill>
                        <a:effectLst/>
                        <a:latin typeface="+mn-lt"/>
                        <a:ea typeface="AGaramond-Regular"/>
                        <a:cs typeface="AGaramond-Regular"/>
                      </a:endParaRPr>
                    </a:p>
                  </a:txBody>
                  <a:tcPr marL="68568" marR="68568"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274344">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Cyrl-CS" sz="1600" b="0" i="0" u="none" strike="noStrike" cap="none" normalizeH="0" baseline="0" dirty="0">
                          <a:ln>
                            <a:noFill/>
                          </a:ln>
                          <a:solidFill>
                            <a:schemeClr val="tx1"/>
                          </a:solidFill>
                          <a:effectLst/>
                          <a:latin typeface="Calibri" pitchFamily="34" charset="0"/>
                        </a:rPr>
                        <a:t>	</a:t>
                      </a:r>
                      <a:r>
                        <a:rPr kumimoji="0" lang="sr-Latn-CS" sz="1800" b="0" i="0" u="none" strike="noStrike" cap="none" normalizeH="0" baseline="0" dirty="0">
                          <a:ln>
                            <a:noFill/>
                          </a:ln>
                          <a:solidFill>
                            <a:schemeClr val="tx1"/>
                          </a:solidFill>
                          <a:effectLst/>
                          <a:latin typeface="Tw Cen MT" pitchFamily="34" charset="-18"/>
                        </a:rPr>
                        <a:t>Prazosin </a:t>
                      </a:r>
                      <a:endParaRPr kumimoji="0" lang="sr-Latn-CS" sz="1800" b="0" i="0" u="none" strike="noStrike" cap="none" normalizeH="0" baseline="0" dirty="0">
                        <a:ln>
                          <a:noFill/>
                        </a:ln>
                        <a:solidFill>
                          <a:schemeClr val="tx1"/>
                        </a:solidFill>
                        <a:effectLst/>
                        <a:latin typeface="Tw Cen MT" pitchFamily="34" charset="-18"/>
                        <a:cs typeface="Times New Roman" pitchFamily="18" charset="0"/>
                      </a:endParaRPr>
                    </a:p>
                  </a:txBody>
                  <a:tcPr marL="68568" marR="68568" marT="0" marB="0"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Cyrl-CS" sz="1400" b="0" i="0" u="none" strike="noStrike" cap="none" normalizeH="0" baseline="0" dirty="0">
                          <a:ln>
                            <a:noFill/>
                          </a:ln>
                          <a:solidFill>
                            <a:schemeClr val="tx1"/>
                          </a:solidFill>
                          <a:effectLst/>
                          <a:latin typeface="+mn-lt"/>
                        </a:rPr>
                        <a:t>2 </a:t>
                      </a:r>
                      <a:r>
                        <a:rPr lang="en-GB" sz="1400" kern="1200" dirty="0">
                          <a:solidFill>
                            <a:schemeClr val="tx1"/>
                          </a:solidFill>
                          <a:effectLst/>
                          <a:latin typeface="+mn-lt"/>
                          <a:ea typeface="+mn-ea"/>
                          <a:cs typeface="+mn-cs"/>
                        </a:rPr>
                        <a:t>mg </a:t>
                      </a:r>
                      <a:r>
                        <a:rPr kumimoji="0" lang="sr-Cyrl-CS" sz="1400" b="0" i="0" u="none" strike="noStrike" cap="none" normalizeH="0" baseline="0" dirty="0">
                          <a:ln>
                            <a:noFill/>
                          </a:ln>
                          <a:solidFill>
                            <a:schemeClr val="tx1"/>
                          </a:solidFill>
                          <a:effectLst/>
                          <a:latin typeface="+mn-lt"/>
                        </a:rPr>
                        <a:t> х 2</a:t>
                      </a:r>
                      <a:endParaRPr kumimoji="0" lang="sr-Latn-CS" sz="1400" b="0" i="0" u="none" strike="noStrike" cap="none" normalizeH="0" baseline="0" dirty="0">
                        <a:ln>
                          <a:noFill/>
                        </a:ln>
                        <a:solidFill>
                          <a:schemeClr val="tx1"/>
                        </a:solidFill>
                        <a:effectLst/>
                        <a:latin typeface="+mn-lt"/>
                        <a:cs typeface="Times New Roman" pitchFamily="18" charset="0"/>
                      </a:endParaRPr>
                    </a:p>
                  </a:txBody>
                  <a:tcPr marL="68568" marR="68568"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243861">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chemeClr val="tx1"/>
                          </a:solidFill>
                          <a:effectLst/>
                          <a:latin typeface="Calibri" pitchFamily="34" charset="0"/>
                        </a:rPr>
                        <a:t>Alpha-1 long-acting </a:t>
                      </a:r>
                      <a:endParaRPr kumimoji="0" lang="sr-Latn-CS" sz="1600" b="0" i="0" u="none" strike="noStrike" cap="none" normalizeH="0" baseline="0" dirty="0">
                        <a:ln>
                          <a:noFill/>
                        </a:ln>
                        <a:solidFill>
                          <a:schemeClr val="tx1"/>
                        </a:solidFill>
                        <a:effectLst/>
                        <a:latin typeface="Tw Cen MT" pitchFamily="34" charset="-18"/>
                        <a:cs typeface="Times New Roman" pitchFamily="18" charset="0"/>
                      </a:endParaRPr>
                    </a:p>
                  </a:txBody>
                  <a:tcPr marL="68568" marR="68568" marT="0" marB="0"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sr-Latn-CS" sz="1400" b="0" i="0" u="none" strike="noStrike" cap="none" normalizeH="0" baseline="0" dirty="0">
                        <a:ln>
                          <a:noFill/>
                        </a:ln>
                        <a:solidFill>
                          <a:srgbClr val="231F20"/>
                        </a:solidFill>
                        <a:effectLst/>
                        <a:latin typeface="+mn-lt"/>
                        <a:ea typeface="AGaramond-Regular"/>
                        <a:cs typeface="AGaramond-Regular"/>
                      </a:endParaRPr>
                    </a:p>
                  </a:txBody>
                  <a:tcPr marL="68568" marR="68568"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274344">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Cyrl-CS" sz="1800" b="0" i="0" u="none" strike="noStrike" cap="none" normalizeH="0" baseline="0" dirty="0">
                          <a:ln>
                            <a:noFill/>
                          </a:ln>
                          <a:solidFill>
                            <a:schemeClr val="tx1"/>
                          </a:solidFill>
                          <a:effectLst/>
                          <a:latin typeface="Calibri" pitchFamily="34" charset="0"/>
                        </a:rPr>
                        <a:t>	</a:t>
                      </a:r>
                      <a:r>
                        <a:rPr kumimoji="0" lang="sr-Latn-CS" sz="1800" b="0" i="0" u="none" strike="noStrike" cap="none" normalizeH="0" baseline="0" dirty="0">
                          <a:ln>
                            <a:noFill/>
                          </a:ln>
                          <a:solidFill>
                            <a:schemeClr val="tx1"/>
                          </a:solidFill>
                          <a:effectLst/>
                          <a:latin typeface="Tw Cen MT" pitchFamily="34" charset="-18"/>
                        </a:rPr>
                        <a:t>Terazosin</a:t>
                      </a:r>
                      <a:endParaRPr kumimoji="0" lang="sr-Latn-CS" sz="1800" b="0" i="0" u="none" strike="noStrike" cap="none" normalizeH="0" baseline="0" dirty="0">
                        <a:ln>
                          <a:noFill/>
                        </a:ln>
                        <a:solidFill>
                          <a:schemeClr val="tx1"/>
                        </a:solidFill>
                        <a:effectLst/>
                        <a:latin typeface="Tw Cen MT" pitchFamily="34" charset="-18"/>
                        <a:cs typeface="Times New Roman" pitchFamily="18" charset="0"/>
                      </a:endParaRPr>
                    </a:p>
                  </a:txBody>
                  <a:tcPr marL="68568" marR="68568" marT="0" marB="0"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Cyrl-CS" sz="1400" b="0" i="0" u="none" strike="noStrike" cap="none" normalizeH="0" baseline="0" dirty="0">
                          <a:ln>
                            <a:noFill/>
                          </a:ln>
                          <a:solidFill>
                            <a:schemeClr val="tx1"/>
                          </a:solidFill>
                          <a:effectLst/>
                          <a:latin typeface="+mn-lt"/>
                        </a:rPr>
                        <a:t>5-10 </a:t>
                      </a:r>
                      <a:r>
                        <a:rPr lang="en-GB" sz="1400" kern="1200" dirty="0">
                          <a:solidFill>
                            <a:schemeClr val="tx1"/>
                          </a:solidFill>
                          <a:effectLst/>
                          <a:latin typeface="+mn-lt"/>
                          <a:ea typeface="+mn-ea"/>
                          <a:cs typeface="+mn-cs"/>
                        </a:rPr>
                        <a:t>mg</a:t>
                      </a:r>
                      <a:r>
                        <a:rPr kumimoji="0" lang="sr-Cyrl-CS" sz="1400" b="0" i="0" u="none" strike="noStrike" cap="none" normalizeH="0" baseline="0" dirty="0">
                          <a:ln>
                            <a:noFill/>
                          </a:ln>
                          <a:solidFill>
                            <a:schemeClr val="tx1"/>
                          </a:solidFill>
                          <a:effectLst/>
                          <a:latin typeface="+mn-lt"/>
                        </a:rPr>
                        <a:t>/</a:t>
                      </a:r>
                      <a:r>
                        <a:rPr kumimoji="0" lang="sr-Latn-RS" sz="1400" b="0" i="0" u="none" strike="noStrike" cap="none" normalizeH="0" baseline="0" dirty="0">
                          <a:ln>
                            <a:noFill/>
                          </a:ln>
                          <a:solidFill>
                            <a:schemeClr val="tx1"/>
                          </a:solidFill>
                          <a:effectLst/>
                          <a:latin typeface="+mn-lt"/>
                        </a:rPr>
                        <a:t>d</a:t>
                      </a:r>
                      <a:endParaRPr kumimoji="0" lang="sr-Latn-CS" sz="1400" b="0" i="0" u="none" strike="noStrike" cap="none" normalizeH="0" baseline="0" dirty="0">
                        <a:ln>
                          <a:noFill/>
                        </a:ln>
                        <a:solidFill>
                          <a:schemeClr val="tx1"/>
                        </a:solidFill>
                        <a:effectLst/>
                        <a:latin typeface="+mn-lt"/>
                        <a:cs typeface="Times New Roman" pitchFamily="18" charset="0"/>
                      </a:endParaRPr>
                    </a:p>
                  </a:txBody>
                  <a:tcPr marL="68568" marR="68568"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r h="274344">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Cyrl-CS" sz="1800" b="0" i="0" u="none" strike="noStrike" cap="none" normalizeH="0" baseline="0" dirty="0">
                          <a:ln>
                            <a:noFill/>
                          </a:ln>
                          <a:solidFill>
                            <a:schemeClr val="tx1"/>
                          </a:solidFill>
                          <a:effectLst/>
                          <a:latin typeface="Calibri" pitchFamily="34" charset="0"/>
                        </a:rPr>
                        <a:t>	</a:t>
                      </a:r>
                      <a:r>
                        <a:rPr kumimoji="0" lang="sr-Latn-CS" sz="1800" b="0" i="0" u="none" strike="noStrike" cap="none" normalizeH="0" baseline="0" dirty="0">
                          <a:ln>
                            <a:noFill/>
                          </a:ln>
                          <a:solidFill>
                            <a:schemeClr val="tx1"/>
                          </a:solidFill>
                          <a:effectLst/>
                          <a:latin typeface="Tw Cen MT" pitchFamily="34" charset="-18"/>
                        </a:rPr>
                        <a:t>Doxazosin </a:t>
                      </a:r>
                      <a:endParaRPr kumimoji="0" lang="sr-Latn-CS" sz="1800" b="0" i="0" u="none" strike="noStrike" cap="none" normalizeH="0" baseline="0" dirty="0">
                        <a:ln>
                          <a:noFill/>
                        </a:ln>
                        <a:solidFill>
                          <a:schemeClr val="tx1"/>
                        </a:solidFill>
                        <a:effectLst/>
                        <a:latin typeface="Tw Cen MT" pitchFamily="34" charset="-18"/>
                        <a:cs typeface="Times New Roman" pitchFamily="18" charset="0"/>
                      </a:endParaRPr>
                    </a:p>
                  </a:txBody>
                  <a:tcPr marL="68568" marR="68568" marT="0" marB="0"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Cyrl-CS" sz="1400" b="0" i="0" u="none" strike="noStrike" cap="none" normalizeH="0" baseline="0" dirty="0">
                          <a:ln>
                            <a:noFill/>
                          </a:ln>
                          <a:solidFill>
                            <a:schemeClr val="tx1"/>
                          </a:solidFill>
                          <a:effectLst/>
                          <a:latin typeface="+mn-lt"/>
                        </a:rPr>
                        <a:t>4-8 </a:t>
                      </a:r>
                      <a:r>
                        <a:rPr lang="en-GB" sz="1400" kern="1200" dirty="0">
                          <a:solidFill>
                            <a:schemeClr val="tx1"/>
                          </a:solidFill>
                          <a:effectLst/>
                          <a:latin typeface="+mn-lt"/>
                          <a:ea typeface="+mn-ea"/>
                          <a:cs typeface="+mn-cs"/>
                        </a:rPr>
                        <a:t>mg</a:t>
                      </a:r>
                      <a:r>
                        <a:rPr kumimoji="0" lang="sr-Cyrl-CS" sz="1400" b="0" i="0" u="none" strike="noStrike" cap="none" normalizeH="0" baseline="0" dirty="0">
                          <a:ln>
                            <a:noFill/>
                          </a:ln>
                          <a:solidFill>
                            <a:schemeClr val="tx1"/>
                          </a:solidFill>
                          <a:effectLst/>
                          <a:latin typeface="+mn-lt"/>
                        </a:rPr>
                        <a:t>/</a:t>
                      </a:r>
                      <a:r>
                        <a:rPr kumimoji="0" lang="sr-Latn-RS" sz="1400" b="0" i="0" u="none" strike="noStrike" cap="none" normalizeH="0" baseline="0" dirty="0">
                          <a:ln>
                            <a:noFill/>
                          </a:ln>
                          <a:solidFill>
                            <a:schemeClr val="tx1"/>
                          </a:solidFill>
                          <a:effectLst/>
                          <a:latin typeface="+mn-lt"/>
                        </a:rPr>
                        <a:t>d</a:t>
                      </a:r>
                      <a:endParaRPr kumimoji="0" lang="sr-Latn-CS" sz="1400" b="0" i="0" u="none" strike="noStrike" cap="none" normalizeH="0" baseline="0" dirty="0">
                        <a:ln>
                          <a:noFill/>
                        </a:ln>
                        <a:solidFill>
                          <a:schemeClr val="tx1"/>
                        </a:solidFill>
                        <a:effectLst/>
                        <a:latin typeface="+mn-lt"/>
                        <a:cs typeface="Times New Roman" pitchFamily="18" charset="0"/>
                      </a:endParaRPr>
                    </a:p>
                  </a:txBody>
                  <a:tcPr marL="68568" marR="68568"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8"/>
                  </a:ext>
                </a:extLst>
              </a:tr>
              <a:tr h="243861">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chemeClr val="tx1"/>
                          </a:solidFill>
                          <a:effectLst/>
                          <a:latin typeface="Calibri" pitchFamily="34" charset="0"/>
                        </a:rPr>
                        <a:t>Alpha-1a super selective </a:t>
                      </a:r>
                      <a:endParaRPr kumimoji="0" lang="sr-Latn-CS" sz="1600" b="0" i="0" u="none" strike="noStrike" cap="none" normalizeH="0" baseline="0" dirty="0">
                        <a:ln>
                          <a:noFill/>
                        </a:ln>
                        <a:solidFill>
                          <a:schemeClr val="tx1"/>
                        </a:solidFill>
                        <a:effectLst/>
                        <a:latin typeface="Tw Cen MT" pitchFamily="34" charset="-18"/>
                        <a:cs typeface="Times New Roman" pitchFamily="18" charset="0"/>
                      </a:endParaRPr>
                    </a:p>
                  </a:txBody>
                  <a:tcPr marL="68568" marR="68568" marT="0" marB="0"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sr-Latn-CS" sz="1400" b="0" i="0" u="none" strike="noStrike" cap="none" normalizeH="0" baseline="0" dirty="0">
                        <a:ln>
                          <a:noFill/>
                        </a:ln>
                        <a:solidFill>
                          <a:srgbClr val="231F20"/>
                        </a:solidFill>
                        <a:effectLst/>
                        <a:latin typeface="+mn-lt"/>
                        <a:ea typeface="AGaramond-Regular"/>
                        <a:cs typeface="AGaramond-Regular"/>
                      </a:endParaRPr>
                    </a:p>
                  </a:txBody>
                  <a:tcPr marL="68568" marR="68568"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9"/>
                  </a:ext>
                </a:extLst>
              </a:tr>
              <a:tr h="274344">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Cyrl-CS" sz="1800" b="0" i="0" u="none" strike="noStrike" cap="none" normalizeH="0" baseline="0">
                          <a:ln>
                            <a:noFill/>
                          </a:ln>
                          <a:solidFill>
                            <a:schemeClr val="tx1"/>
                          </a:solidFill>
                          <a:effectLst/>
                          <a:latin typeface="Calibri" pitchFamily="34" charset="0"/>
                        </a:rPr>
                        <a:t>	</a:t>
                      </a:r>
                      <a:r>
                        <a:rPr kumimoji="0" lang="sr-Latn-CS" sz="1800" b="0" i="0" u="none" strike="noStrike" cap="none" normalizeH="0" baseline="0">
                          <a:ln>
                            <a:noFill/>
                          </a:ln>
                          <a:solidFill>
                            <a:schemeClr val="tx1"/>
                          </a:solidFill>
                          <a:effectLst/>
                          <a:latin typeface="Tw Cen MT" pitchFamily="34" charset="-18"/>
                        </a:rPr>
                        <a:t>Tamsulosin</a:t>
                      </a:r>
                      <a:endParaRPr kumimoji="0" lang="sr-Latn-CS" sz="1800" b="0" i="0" u="none" strike="noStrike" cap="none" normalizeH="0" baseline="0">
                        <a:ln>
                          <a:noFill/>
                        </a:ln>
                        <a:solidFill>
                          <a:schemeClr val="tx1"/>
                        </a:solidFill>
                        <a:effectLst/>
                        <a:latin typeface="Tw Cen MT" pitchFamily="34" charset="-18"/>
                        <a:cs typeface="Times New Roman" pitchFamily="18" charset="0"/>
                      </a:endParaRPr>
                    </a:p>
                  </a:txBody>
                  <a:tcPr marL="68568" marR="68568" marT="0" marB="0"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Cyrl-CS" sz="1400" b="0" i="0" u="none" strike="noStrike" cap="none" normalizeH="0" baseline="0" dirty="0">
                          <a:ln>
                            <a:noFill/>
                          </a:ln>
                          <a:solidFill>
                            <a:schemeClr val="tx1"/>
                          </a:solidFill>
                          <a:effectLst/>
                          <a:latin typeface="+mn-lt"/>
                        </a:rPr>
                        <a:t>0.4-0.8 </a:t>
                      </a:r>
                      <a:r>
                        <a:rPr lang="en-GB" sz="1400" kern="1200" dirty="0">
                          <a:solidFill>
                            <a:schemeClr val="tx1"/>
                          </a:solidFill>
                          <a:effectLst/>
                          <a:latin typeface="+mn-lt"/>
                          <a:ea typeface="+mn-ea"/>
                          <a:cs typeface="+mn-cs"/>
                        </a:rPr>
                        <a:t>mg</a:t>
                      </a:r>
                      <a:r>
                        <a:rPr kumimoji="0" lang="sr-Cyrl-CS" sz="1400" b="0" i="0" u="none" strike="noStrike" cap="none" normalizeH="0" baseline="0" dirty="0">
                          <a:ln>
                            <a:noFill/>
                          </a:ln>
                          <a:solidFill>
                            <a:schemeClr val="tx1"/>
                          </a:solidFill>
                          <a:effectLst/>
                          <a:latin typeface="+mn-lt"/>
                        </a:rPr>
                        <a:t>/</a:t>
                      </a:r>
                      <a:r>
                        <a:rPr kumimoji="0" lang="sr-Latn-RS" sz="1400" b="0" i="0" u="none" strike="noStrike" cap="none" normalizeH="0" baseline="0" dirty="0">
                          <a:ln>
                            <a:noFill/>
                          </a:ln>
                          <a:solidFill>
                            <a:schemeClr val="tx1"/>
                          </a:solidFill>
                          <a:effectLst/>
                          <a:latin typeface="+mn-lt"/>
                        </a:rPr>
                        <a:t>d</a:t>
                      </a:r>
                      <a:endParaRPr kumimoji="0" lang="sr-Latn-CS" sz="1400" b="0" i="0" u="none" strike="noStrike" cap="none" normalizeH="0" baseline="0" dirty="0">
                        <a:ln>
                          <a:noFill/>
                        </a:ln>
                        <a:solidFill>
                          <a:schemeClr val="tx1"/>
                        </a:solidFill>
                        <a:effectLst/>
                        <a:latin typeface="+mn-lt"/>
                        <a:cs typeface="Times New Roman" pitchFamily="18" charset="0"/>
                      </a:endParaRPr>
                    </a:p>
                  </a:txBody>
                  <a:tcPr marL="68568" marR="68568"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0"/>
                  </a:ext>
                </a:extLst>
              </a:tr>
              <a:tr h="274344">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Cyrl-CS" sz="1800" b="0" i="0" u="none" strike="noStrike" cap="none" normalizeH="0" baseline="0">
                          <a:ln>
                            <a:noFill/>
                          </a:ln>
                          <a:solidFill>
                            <a:schemeClr val="tx1"/>
                          </a:solidFill>
                          <a:effectLst/>
                          <a:latin typeface="Calibri" pitchFamily="34" charset="0"/>
                        </a:rPr>
                        <a:t>	</a:t>
                      </a:r>
                      <a:r>
                        <a:rPr kumimoji="0" lang="sr-Latn-CS" sz="1800" b="0" i="0" u="none" strike="noStrike" cap="none" normalizeH="0" baseline="0">
                          <a:ln>
                            <a:noFill/>
                          </a:ln>
                          <a:solidFill>
                            <a:schemeClr val="tx1"/>
                          </a:solidFill>
                          <a:effectLst/>
                          <a:latin typeface="Tw Cen MT" pitchFamily="34" charset="-18"/>
                        </a:rPr>
                        <a:t>Alfuzosin</a:t>
                      </a:r>
                      <a:endParaRPr kumimoji="0" lang="sr-Latn-CS" sz="1800" b="0" i="0" u="none" strike="noStrike" cap="none" normalizeH="0" baseline="0">
                        <a:ln>
                          <a:noFill/>
                        </a:ln>
                        <a:solidFill>
                          <a:schemeClr val="tx1"/>
                        </a:solidFill>
                        <a:effectLst/>
                        <a:latin typeface="Tw Cen MT" pitchFamily="34" charset="-18"/>
                        <a:cs typeface="Times New Roman" pitchFamily="18" charset="0"/>
                      </a:endParaRPr>
                    </a:p>
                  </a:txBody>
                  <a:tcPr marL="68568" marR="68568" marT="0" marB="0"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Cyrl-CS" sz="1400" b="0" i="0" u="none" strike="noStrike" cap="none" normalizeH="0" baseline="0" dirty="0">
                          <a:ln>
                            <a:noFill/>
                          </a:ln>
                          <a:solidFill>
                            <a:schemeClr val="tx1"/>
                          </a:solidFill>
                          <a:effectLst/>
                          <a:latin typeface="+mn-lt"/>
                        </a:rPr>
                        <a:t>10 </a:t>
                      </a:r>
                      <a:r>
                        <a:rPr lang="en-GB" sz="1400" kern="1200" dirty="0">
                          <a:solidFill>
                            <a:schemeClr val="tx1"/>
                          </a:solidFill>
                          <a:effectLst/>
                          <a:latin typeface="+mn-lt"/>
                          <a:ea typeface="+mn-ea"/>
                          <a:cs typeface="+mn-cs"/>
                        </a:rPr>
                        <a:t>mg</a:t>
                      </a:r>
                      <a:r>
                        <a:rPr kumimoji="0" lang="sr-Cyrl-CS" sz="1400" b="0" i="0" u="none" strike="noStrike" cap="none" normalizeH="0" baseline="0" dirty="0">
                          <a:ln>
                            <a:noFill/>
                          </a:ln>
                          <a:solidFill>
                            <a:schemeClr val="tx1"/>
                          </a:solidFill>
                          <a:effectLst/>
                          <a:latin typeface="+mn-lt"/>
                        </a:rPr>
                        <a:t>/</a:t>
                      </a:r>
                      <a:r>
                        <a:rPr kumimoji="0" lang="sr-Latn-RS" sz="1400" b="0" i="0" u="none" strike="noStrike" cap="none" normalizeH="0" baseline="0" dirty="0">
                          <a:ln>
                            <a:noFill/>
                          </a:ln>
                          <a:solidFill>
                            <a:schemeClr val="tx1"/>
                          </a:solidFill>
                          <a:effectLst/>
                          <a:latin typeface="+mn-lt"/>
                        </a:rPr>
                        <a:t>d</a:t>
                      </a:r>
                      <a:endParaRPr kumimoji="0" lang="sr-Latn-CS" sz="1400" b="0" i="0" u="none" strike="noStrike" cap="none" normalizeH="0" baseline="0" dirty="0">
                        <a:ln>
                          <a:noFill/>
                        </a:ln>
                        <a:solidFill>
                          <a:schemeClr val="tx1"/>
                        </a:solidFill>
                        <a:effectLst/>
                        <a:latin typeface="+mn-lt"/>
                        <a:cs typeface="Times New Roman" pitchFamily="18" charset="0"/>
                      </a:endParaRPr>
                    </a:p>
                  </a:txBody>
                  <a:tcPr marL="68568" marR="68568"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1"/>
                  </a:ext>
                </a:extLst>
              </a:tr>
              <a:tr h="274344">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Tw Cen MT" pitchFamily="34" charset="-18"/>
                          <a:cs typeface="Times New Roman" pitchFamily="18" charset="0"/>
                        </a:rPr>
                        <a:t>	</a:t>
                      </a:r>
                      <a:r>
                        <a:rPr kumimoji="0" lang="sr-Latn-CS" sz="1800" b="0" i="0" u="none" strike="noStrike" cap="none" normalizeH="0" baseline="0">
                          <a:ln>
                            <a:noFill/>
                          </a:ln>
                          <a:solidFill>
                            <a:schemeClr val="tx1"/>
                          </a:solidFill>
                          <a:effectLst/>
                          <a:latin typeface="Tw Cen MT" pitchFamily="34" charset="-18"/>
                        </a:rPr>
                        <a:t>Silodosin   </a:t>
                      </a:r>
                      <a:endParaRPr kumimoji="0" lang="sr-Latn-CS" sz="1800" b="0" i="0" u="none" strike="noStrike" cap="none" normalizeH="0" baseline="0">
                        <a:ln>
                          <a:noFill/>
                        </a:ln>
                        <a:solidFill>
                          <a:schemeClr val="tx1"/>
                        </a:solidFill>
                        <a:effectLst/>
                        <a:latin typeface="Tw Cen MT" pitchFamily="34" charset="-18"/>
                        <a:cs typeface="Times New Roman" pitchFamily="18" charset="0"/>
                      </a:endParaRPr>
                    </a:p>
                  </a:txBody>
                  <a:tcPr marL="68568" marR="68568" marT="0" marB="0"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mn-lt"/>
                          <a:cs typeface="Times New Roman" pitchFamily="18" charset="0"/>
                        </a:rPr>
                        <a:t>8 mg</a:t>
                      </a:r>
                      <a:endParaRPr kumimoji="0" lang="sr-Latn-CS" sz="1400" b="0" i="0" u="none" strike="noStrike" cap="none" normalizeH="0" baseline="0" dirty="0">
                        <a:ln>
                          <a:noFill/>
                        </a:ln>
                        <a:solidFill>
                          <a:schemeClr val="tx1"/>
                        </a:solidFill>
                        <a:effectLst/>
                        <a:latin typeface="+mn-lt"/>
                        <a:cs typeface="Times New Roman" pitchFamily="18" charset="0"/>
                      </a:endParaRPr>
                    </a:p>
                  </a:txBody>
                  <a:tcPr marL="68568" marR="68568"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2"/>
                  </a:ext>
                </a:extLst>
              </a:tr>
              <a:tr h="274344">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Cyrl-CS" sz="1800" b="0" i="0" u="none" strike="noStrike" cap="none" normalizeH="0" baseline="0">
                          <a:ln>
                            <a:noFill/>
                          </a:ln>
                          <a:solidFill>
                            <a:schemeClr val="tx1"/>
                          </a:solidFill>
                          <a:effectLst/>
                          <a:latin typeface="Calibri" pitchFamily="34" charset="0"/>
                          <a:cs typeface="Times New Roman" pitchFamily="18" charset="0"/>
                        </a:rPr>
                        <a:t>	</a:t>
                      </a:r>
                      <a:r>
                        <a:rPr kumimoji="0" lang="sr-Latn-CS" sz="1800" b="0" i="0" u="none" strike="noStrike" cap="none" normalizeH="0" baseline="0">
                          <a:ln>
                            <a:noFill/>
                          </a:ln>
                          <a:solidFill>
                            <a:schemeClr val="tx1"/>
                          </a:solidFill>
                          <a:effectLst/>
                          <a:latin typeface="Tw Cen MT" pitchFamily="34" charset="-18"/>
                        </a:rPr>
                        <a:t>Naftopidil</a:t>
                      </a:r>
                      <a:r>
                        <a:rPr kumimoji="0" lang="sr-Cyrl-CS" sz="1800" b="0" i="0" u="none" strike="noStrike" cap="none" normalizeH="0" baseline="0">
                          <a:ln>
                            <a:noFill/>
                          </a:ln>
                          <a:solidFill>
                            <a:schemeClr val="tx1"/>
                          </a:solidFill>
                          <a:effectLst/>
                          <a:latin typeface="Calibri" pitchFamily="34" charset="0"/>
                        </a:rPr>
                        <a:t> </a:t>
                      </a:r>
                      <a:endParaRPr kumimoji="0" lang="sr-Latn-CS" sz="1600" b="0" i="0" u="none" strike="noStrike" cap="none" normalizeH="0" baseline="0" dirty="0">
                        <a:ln>
                          <a:noFill/>
                        </a:ln>
                        <a:solidFill>
                          <a:schemeClr val="tx1"/>
                        </a:solidFill>
                        <a:effectLst/>
                        <a:latin typeface="Tw Cen MT" pitchFamily="34" charset="-18"/>
                        <a:cs typeface="Times New Roman" pitchFamily="18" charset="0"/>
                      </a:endParaRPr>
                    </a:p>
                  </a:txBody>
                  <a:tcPr marL="68568" marR="68568" marT="0" marB="0" horzOverflow="overflow">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Cyrl-CS" sz="1400" b="0" i="0" u="none" strike="noStrike" cap="none" normalizeH="0" baseline="0" dirty="0">
                          <a:ln>
                            <a:noFill/>
                          </a:ln>
                          <a:solidFill>
                            <a:schemeClr val="tx1"/>
                          </a:solidFill>
                          <a:effectLst/>
                          <a:latin typeface="+mn-lt"/>
                          <a:cs typeface="Times New Roman" pitchFamily="18" charset="0"/>
                        </a:rPr>
                        <a:t>50 </a:t>
                      </a:r>
                      <a:r>
                        <a:rPr kumimoji="0" lang="sr-Latn-CS" sz="1400" b="0" i="0" u="none" strike="noStrike" cap="none" normalizeH="0" baseline="0" dirty="0">
                          <a:ln>
                            <a:noFill/>
                          </a:ln>
                          <a:solidFill>
                            <a:schemeClr val="tx1"/>
                          </a:solidFill>
                          <a:effectLst/>
                          <a:latin typeface="+mn-lt"/>
                          <a:cs typeface="Times New Roman" pitchFamily="18" charset="0"/>
                        </a:rPr>
                        <a:t>mg</a:t>
                      </a:r>
                    </a:p>
                  </a:txBody>
                  <a:tcPr marL="68568" marR="68568" marT="0" marB="0" horzOverflow="overflow">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bl>
          </a:graphicData>
        </a:graphic>
      </p:graphicFrame>
      <p:sp>
        <p:nvSpPr>
          <p:cNvPr id="144419" name="AutoShape 57" descr="f4-u1">
            <a:extLst>
              <a:ext uri="{FF2B5EF4-FFF2-40B4-BE49-F238E27FC236}">
                <a16:creationId xmlns:a16="http://schemas.microsoft.com/office/drawing/2014/main" id="{9E650209-9BBA-BB9F-899A-1904D247067C}"/>
              </a:ext>
            </a:extLst>
          </p:cNvPr>
          <p:cNvSpPr>
            <a:spLocks noChangeAspect="1" noChangeArrowheads="1"/>
          </p:cNvSpPr>
          <p:nvPr/>
        </p:nvSpPr>
        <p:spPr bwMode="auto">
          <a:xfrm>
            <a:off x="5942012"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sr-Latn-CS" altLang="en-US">
              <a:latin typeface="Gill Sans MT" panose="020B0502020104020203" pitchFamily="34" charset="0"/>
            </a:endParaRPr>
          </a:p>
        </p:txBody>
      </p:sp>
      <p:sp>
        <p:nvSpPr>
          <p:cNvPr id="144420" name="AutoShape 59" descr="f4-u1">
            <a:extLst>
              <a:ext uri="{FF2B5EF4-FFF2-40B4-BE49-F238E27FC236}">
                <a16:creationId xmlns:a16="http://schemas.microsoft.com/office/drawing/2014/main" id="{EB1032F8-3D4B-16D2-343E-F000572946B5}"/>
              </a:ext>
            </a:extLst>
          </p:cNvPr>
          <p:cNvSpPr>
            <a:spLocks noChangeAspect="1" noChangeArrowheads="1"/>
          </p:cNvSpPr>
          <p:nvPr/>
        </p:nvSpPr>
        <p:spPr bwMode="auto">
          <a:xfrm>
            <a:off x="5942012"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sr-Latn-CS" altLang="en-US">
              <a:latin typeface="Gill Sans MT" panose="020B0502020104020203" pitchFamily="34" charset="0"/>
            </a:endParaRPr>
          </a:p>
        </p:txBody>
      </p:sp>
      <p:sp>
        <p:nvSpPr>
          <p:cNvPr id="162853" name="Slide Number Placeholder 9">
            <a:extLst>
              <a:ext uri="{FF2B5EF4-FFF2-40B4-BE49-F238E27FC236}">
                <a16:creationId xmlns:a16="http://schemas.microsoft.com/office/drawing/2014/main" id="{7C569774-6382-8DC9-88E2-45FDBBC53BC5}"/>
              </a:ext>
            </a:extLst>
          </p:cNvPr>
          <p:cNvSpPr>
            <a:spLocks noGrp="1"/>
          </p:cNvSpPr>
          <p:nvPr>
            <p:ph type="sldNum" sz="quarter" idx="12"/>
          </p:nvPr>
        </p:nvSpPr>
        <p:spPr bwMode="auto">
          <a:xfrm>
            <a:off x="2132012" y="6356351"/>
            <a:ext cx="2268538" cy="365125"/>
          </a:xfrm>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F6BB29A-0185-4D72-9338-2A297BF3A4A6}" type="slidenum">
              <a:rPr lang="en-US" altLang="en-US">
                <a:solidFill>
                  <a:schemeClr val="tx2"/>
                </a:solidFill>
                <a:latin typeface="Gill Sans MT" panose="020B0502020104020203" pitchFamily="34" charset="0"/>
              </a:rPr>
              <a:pPr eaLnBrk="1" hangingPunct="1"/>
              <a:t>132</a:t>
            </a:fld>
            <a:endParaRPr lang="en-US" altLang="en-US">
              <a:solidFill>
                <a:schemeClr val="tx2"/>
              </a:solidFill>
              <a:latin typeface="Gill Sans MT" panose="020B0502020104020203" pitchFamily="34" charset="0"/>
            </a:endParaRPr>
          </a:p>
        </p:txBody>
      </p:sp>
      <p:sp>
        <p:nvSpPr>
          <p:cNvPr id="11" name="Content Placeholder 10">
            <a:extLst>
              <a:ext uri="{FF2B5EF4-FFF2-40B4-BE49-F238E27FC236}">
                <a16:creationId xmlns:a16="http://schemas.microsoft.com/office/drawing/2014/main" id="{8B552711-F25A-70CC-68A7-DD9AEA999AB3}"/>
              </a:ext>
            </a:extLst>
          </p:cNvPr>
          <p:cNvSpPr>
            <a:spLocks noGrp="1"/>
          </p:cNvSpPr>
          <p:nvPr>
            <p:ph sz="quarter" idx="1"/>
          </p:nvPr>
        </p:nvSpPr>
        <p:spPr>
          <a:xfrm>
            <a:off x="6868664" y="994349"/>
            <a:ext cx="4716463" cy="3816350"/>
          </a:xfrm>
        </p:spPr>
        <p:txBody>
          <a:bodyPr>
            <a:normAutofit fontScale="70000" lnSpcReduction="20000"/>
          </a:bodyPr>
          <a:lstStyle/>
          <a:p>
            <a:pPr marL="274320" indent="-274320">
              <a:buFont typeface="Wingdings 3"/>
              <a:buChar char=""/>
              <a:defRPr/>
            </a:pPr>
            <a:r>
              <a:rPr lang="en-GB" dirty="0">
                <a:latin typeface="Cambria" pitchFamily="18" charset="0"/>
              </a:rPr>
              <a:t>Improvement of symptoms 30-40% </a:t>
            </a:r>
          </a:p>
          <a:p>
            <a:pPr marL="342900" indent="-342900">
              <a:buFont typeface="Wingdings" panose="05000000000000000000" pitchFamily="2" charset="2"/>
              <a:buChar char="§"/>
              <a:defRPr/>
            </a:pPr>
            <a:r>
              <a:rPr lang="sr-Latn-RS" dirty="0">
                <a:latin typeface="Cambria" pitchFamily="18" charset="0"/>
              </a:rPr>
              <a:t>        </a:t>
            </a:r>
            <a:r>
              <a:rPr lang="en-GB" dirty="0">
                <a:latin typeface="Cambria" pitchFamily="18" charset="0"/>
              </a:rPr>
              <a:t>10 -20% above placebo </a:t>
            </a:r>
          </a:p>
          <a:p>
            <a:pPr marL="274320" indent="-274320">
              <a:buFont typeface="Wingdings 3"/>
              <a:buChar char=""/>
              <a:defRPr/>
            </a:pPr>
            <a:r>
              <a:rPr lang="en-GB" dirty="0" err="1">
                <a:latin typeface="Cambria" pitchFamily="18" charset="0"/>
              </a:rPr>
              <a:t>Qmax</a:t>
            </a:r>
            <a:r>
              <a:rPr lang="en-GB" dirty="0">
                <a:latin typeface="Cambria" pitchFamily="18" charset="0"/>
              </a:rPr>
              <a:t> 15–30% </a:t>
            </a:r>
          </a:p>
          <a:p>
            <a:pPr marL="274320" indent="-274320">
              <a:buFont typeface="Wingdings 3"/>
              <a:buChar char=""/>
              <a:defRPr/>
            </a:pPr>
            <a:r>
              <a:rPr lang="en-GB" dirty="0">
                <a:latin typeface="Cambria" pitchFamily="18" charset="0"/>
              </a:rPr>
              <a:t>10-15 % above placebo </a:t>
            </a:r>
          </a:p>
          <a:p>
            <a:pPr marL="274320" indent="-274320">
              <a:buFont typeface="Wingdings 3"/>
              <a:buChar char=""/>
              <a:defRPr/>
            </a:pPr>
            <a:r>
              <a:rPr lang="en-GB" dirty="0">
                <a:latin typeface="Cambria" pitchFamily="18" charset="0"/>
              </a:rPr>
              <a:t>Fast acting </a:t>
            </a:r>
          </a:p>
          <a:p>
            <a:pPr marL="274320" indent="-274320">
              <a:buFont typeface="Wingdings 3"/>
              <a:buChar char=""/>
              <a:defRPr/>
            </a:pPr>
            <a:r>
              <a:rPr lang="en-GB" dirty="0">
                <a:latin typeface="Cambria" pitchFamily="18" charset="0"/>
              </a:rPr>
              <a:t>Short-term effect </a:t>
            </a:r>
          </a:p>
          <a:p>
            <a:pPr marL="274320" indent="-274320">
              <a:buFont typeface="Wingdings 3"/>
              <a:buChar char=""/>
              <a:defRPr/>
            </a:pPr>
            <a:r>
              <a:rPr lang="en-GB" dirty="0">
                <a:latin typeface="Cambria" pitchFamily="18" charset="0"/>
              </a:rPr>
              <a:t>Similar effect </a:t>
            </a:r>
          </a:p>
          <a:p>
            <a:pPr marL="274320" indent="-274320">
              <a:buFont typeface="Wingdings 3"/>
              <a:buChar char=""/>
              <a:defRPr/>
            </a:pPr>
            <a:r>
              <a:rPr lang="en-GB" dirty="0">
                <a:latin typeface="Cambria" pitchFamily="18" charset="0"/>
              </a:rPr>
              <a:t>Not dependent on size </a:t>
            </a:r>
          </a:p>
          <a:p>
            <a:pPr marL="274320" indent="-274320">
              <a:buFont typeface="Wingdings 3"/>
              <a:buChar char=""/>
              <a:defRPr/>
            </a:pPr>
            <a:r>
              <a:rPr lang="en-GB" dirty="0">
                <a:latin typeface="Cambria" pitchFamily="18" charset="0"/>
              </a:rPr>
              <a:t>Over time the effect weakens </a:t>
            </a:r>
          </a:p>
          <a:p>
            <a:pPr marL="274320" indent="-274320">
              <a:buFont typeface="Wingdings 3"/>
              <a:buChar char=""/>
              <a:defRPr/>
            </a:pPr>
            <a:r>
              <a:rPr lang="en-GB" dirty="0">
                <a:latin typeface="Cambria" pitchFamily="18" charset="0"/>
              </a:rPr>
              <a:t>They do not affect progression</a:t>
            </a:r>
          </a:p>
        </p:txBody>
      </p:sp>
      <p:pic>
        <p:nvPicPr>
          <p:cNvPr id="144423" name="Picture 6">
            <a:extLst>
              <a:ext uri="{FF2B5EF4-FFF2-40B4-BE49-F238E27FC236}">
                <a16:creationId xmlns:a16="http://schemas.microsoft.com/office/drawing/2014/main" id="{ACAEC0CE-F11C-7BE0-9335-41C3517368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37296" y="4809587"/>
            <a:ext cx="1728788"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4">
            <a:extLst>
              <a:ext uri="{FF2B5EF4-FFF2-40B4-BE49-F238E27FC236}">
                <a16:creationId xmlns:a16="http://schemas.microsoft.com/office/drawing/2014/main" id="{85A24F35-D7FB-A288-B2CE-DF5253B4BE18}"/>
              </a:ext>
            </a:extLst>
          </p:cNvPr>
          <p:cNvSpPr>
            <a:spLocks noGrp="1"/>
          </p:cNvSpPr>
          <p:nvPr>
            <p:ph type="title"/>
          </p:nvPr>
        </p:nvSpPr>
        <p:spPr>
          <a:xfrm>
            <a:off x="2135187" y="228600"/>
            <a:ext cx="8153400" cy="685800"/>
          </a:xfrm>
        </p:spPr>
        <p:txBody>
          <a:bodyPr/>
          <a:lstStyle/>
          <a:p>
            <a:pPr eaLnBrk="1" hangingPunct="1"/>
            <a:r>
              <a:rPr lang="en-GB" altLang="en-US"/>
              <a:t>Side effects</a:t>
            </a:r>
            <a:endParaRPr lang="sr-Latn-CS" altLang="en-US" dirty="0"/>
          </a:p>
        </p:txBody>
      </p:sp>
      <p:sp>
        <p:nvSpPr>
          <p:cNvPr id="1028" name="Content Placeholder 5">
            <a:extLst>
              <a:ext uri="{FF2B5EF4-FFF2-40B4-BE49-F238E27FC236}">
                <a16:creationId xmlns:a16="http://schemas.microsoft.com/office/drawing/2014/main" id="{3237CF89-7564-39DF-E765-2CB8E6E4CBEC}"/>
              </a:ext>
            </a:extLst>
          </p:cNvPr>
          <p:cNvSpPr>
            <a:spLocks noGrp="1"/>
          </p:cNvSpPr>
          <p:nvPr>
            <p:ph sz="quarter" idx="1"/>
          </p:nvPr>
        </p:nvSpPr>
        <p:spPr>
          <a:xfrm>
            <a:off x="2135187" y="1447800"/>
            <a:ext cx="8153400" cy="4495800"/>
          </a:xfrm>
        </p:spPr>
        <p:txBody>
          <a:bodyPr/>
          <a:lstStyle/>
          <a:p>
            <a:pPr marL="342900" lvl="1" indent="-342900">
              <a:buFont typeface="Wingdings 3" panose="05040102010807070707" pitchFamily="18" charset="2"/>
              <a:buChar char="}"/>
            </a:pPr>
            <a:r>
              <a:rPr lang="en-GB" altLang="en-US" dirty="0">
                <a:solidFill>
                  <a:schemeClr val="tx1"/>
                </a:solidFill>
                <a:latin typeface="Cambria" panose="02040503050406030204" pitchFamily="18" charset="0"/>
              </a:rPr>
              <a:t>5 -10%</a:t>
            </a:r>
          </a:p>
          <a:p>
            <a:pPr marL="342900" lvl="1" indent="-342900">
              <a:buFont typeface="Wingdings 3" panose="05040102010807070707" pitchFamily="18" charset="2"/>
              <a:buChar char="}"/>
            </a:pPr>
            <a:r>
              <a:rPr lang="en-GB" altLang="en-US" dirty="0">
                <a:solidFill>
                  <a:schemeClr val="tx1"/>
                </a:solidFill>
                <a:latin typeface="Cambria" panose="02040503050406030204" pitchFamily="18" charset="0"/>
              </a:rPr>
              <a:t>  Blockade of alpha-1 receptors in the CV system</a:t>
            </a:r>
          </a:p>
          <a:p>
            <a:pPr marL="342900" lvl="1" indent="-342900">
              <a:buFont typeface="Wingdings 3" panose="05040102010807070707" pitchFamily="18" charset="2"/>
              <a:buChar char="}"/>
            </a:pPr>
            <a:r>
              <a:rPr lang="en-GB" altLang="en-US" dirty="0">
                <a:solidFill>
                  <a:schemeClr val="tx1"/>
                </a:solidFill>
                <a:latin typeface="Cambria" panose="02040503050406030204" pitchFamily="18" charset="0"/>
              </a:rPr>
              <a:t>  Orthostatic hypotension, Vertigo</a:t>
            </a:r>
          </a:p>
          <a:p>
            <a:pPr marL="342900" lvl="1" indent="-342900">
              <a:buFont typeface="Wingdings 3" panose="05040102010807070707" pitchFamily="18" charset="2"/>
              <a:buChar char="}"/>
            </a:pPr>
            <a:r>
              <a:rPr lang="en-GB" altLang="en-US" dirty="0">
                <a:solidFill>
                  <a:schemeClr val="tx1"/>
                </a:solidFill>
                <a:latin typeface="Cambria" panose="02040503050406030204" pitchFamily="18" charset="0"/>
              </a:rPr>
              <a:t>  Tachycardia , palpitations</a:t>
            </a:r>
          </a:p>
          <a:p>
            <a:pPr marL="342900" lvl="1" indent="-342900">
              <a:buFont typeface="Wingdings 3" panose="05040102010807070707" pitchFamily="18" charset="2"/>
              <a:buChar char="}"/>
            </a:pPr>
            <a:r>
              <a:rPr lang="en-GB" altLang="en-US" dirty="0">
                <a:solidFill>
                  <a:schemeClr val="tx1"/>
                </a:solidFill>
                <a:latin typeface="Cambria" panose="02040503050406030204" pitchFamily="18" charset="0"/>
              </a:rPr>
              <a:t>  Fatigue , weakness</a:t>
            </a:r>
          </a:p>
          <a:p>
            <a:pPr marL="342900" lvl="1" indent="-342900">
              <a:buFont typeface="Wingdings 3" panose="05040102010807070707" pitchFamily="18" charset="2"/>
              <a:buChar char="}"/>
            </a:pPr>
            <a:r>
              <a:rPr lang="en-GB" altLang="en-US" dirty="0">
                <a:solidFill>
                  <a:schemeClr val="tx1"/>
                </a:solidFill>
                <a:latin typeface="Cambria" panose="02040503050406030204" pitchFamily="18" charset="0"/>
              </a:rPr>
              <a:t>  Retrograde ejaculation</a:t>
            </a:r>
          </a:p>
          <a:p>
            <a:pPr marL="342900" lvl="1" indent="-342900">
              <a:buFont typeface="Wingdings 3" panose="05040102010807070707" pitchFamily="18" charset="2"/>
              <a:buChar char="}"/>
            </a:pPr>
            <a:r>
              <a:rPr lang="en-GB" altLang="en-US" dirty="0">
                <a:solidFill>
                  <a:schemeClr val="tx1"/>
                </a:solidFill>
                <a:latin typeface="Cambria" panose="02040503050406030204" pitchFamily="18" charset="0"/>
              </a:rPr>
              <a:t>  Dryness in the mouth</a:t>
            </a:r>
          </a:p>
          <a:p>
            <a:pPr marL="342900" lvl="1" indent="-342900">
              <a:buFont typeface="Wingdings 3" panose="05040102010807070707" pitchFamily="18" charset="2"/>
              <a:buChar char="}"/>
            </a:pPr>
            <a:r>
              <a:rPr lang="en-GB" altLang="en-US" dirty="0">
                <a:solidFill>
                  <a:schemeClr val="tx1"/>
                </a:solidFill>
                <a:latin typeface="Cambria" panose="02040503050406030204" pitchFamily="18" charset="0"/>
              </a:rPr>
              <a:t>  Visual and accommodation disorders</a:t>
            </a:r>
          </a:p>
          <a:p>
            <a:pPr marL="342900" lvl="1" indent="-342900">
              <a:buFont typeface="Wingdings 3" panose="05040102010807070707" pitchFamily="18" charset="2"/>
              <a:buChar char="}"/>
            </a:pPr>
            <a:endParaRPr lang="en-GB" altLang="en-US" dirty="0">
              <a:solidFill>
                <a:schemeClr val="tx1"/>
              </a:solidFill>
              <a:latin typeface="Cambria" panose="02040503050406030204" pitchFamily="18" charset="0"/>
            </a:endParaRPr>
          </a:p>
          <a:p>
            <a:pPr marL="342900" lvl="1" indent="-342900">
              <a:buFont typeface="Wingdings 3" panose="05040102010807070707" pitchFamily="18" charset="2"/>
              <a:buChar char="}"/>
            </a:pPr>
            <a:r>
              <a:rPr lang="en-GB" altLang="en-US" dirty="0">
                <a:solidFill>
                  <a:schemeClr val="tx1"/>
                </a:solidFill>
                <a:latin typeface="Cambria" panose="02040503050406030204" pitchFamily="18" charset="0"/>
              </a:rPr>
              <a:t>  Quitting more often compared to 5 ARI</a:t>
            </a:r>
          </a:p>
        </p:txBody>
      </p:sp>
      <p:graphicFrame>
        <p:nvGraphicFramePr>
          <p:cNvPr id="1026" name="Object 7">
            <a:extLst>
              <a:ext uri="{FF2B5EF4-FFF2-40B4-BE49-F238E27FC236}">
                <a16:creationId xmlns:a16="http://schemas.microsoft.com/office/drawing/2014/main" id="{0DEDC9E5-0378-E2AC-1529-F0DE1DECC2C7}"/>
              </a:ext>
            </a:extLst>
          </p:cNvPr>
          <p:cNvGraphicFramePr>
            <a:graphicFrameLocks noChangeAspect="1"/>
          </p:cNvGraphicFramePr>
          <p:nvPr>
            <p:extLst>
              <p:ext uri="{D42A27DB-BD31-4B8C-83A1-F6EECF244321}">
                <p14:modId xmlns:p14="http://schemas.microsoft.com/office/powerpoint/2010/main" val="3524266566"/>
              </p:ext>
            </p:extLst>
          </p:nvPr>
        </p:nvGraphicFramePr>
        <p:xfrm>
          <a:off x="6856412" y="2667000"/>
          <a:ext cx="3924300" cy="1639887"/>
        </p:xfrm>
        <a:graphic>
          <a:graphicData uri="http://schemas.openxmlformats.org/presentationml/2006/ole">
            <mc:AlternateContent xmlns:mc="http://schemas.openxmlformats.org/markup-compatibility/2006">
              <mc:Choice xmlns:v="urn:schemas-microsoft-com:vml" Requires="v">
                <p:oleObj r:id="rId3" imgW="5536508" imgH="1980952" progId="">
                  <p:embed/>
                </p:oleObj>
              </mc:Choice>
              <mc:Fallback>
                <p:oleObj r:id="rId3" imgW="5536508" imgH="1980952" progId="">
                  <p:embed/>
                  <p:pic>
                    <p:nvPicPr>
                      <p:cNvPr id="1026" name="Object 7">
                        <a:extLst>
                          <a:ext uri="{FF2B5EF4-FFF2-40B4-BE49-F238E27FC236}">
                            <a16:creationId xmlns:a16="http://schemas.microsoft.com/office/drawing/2014/main" id="{0DEDC9E5-0378-E2AC-1529-F0DE1DECC2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6412" y="2667000"/>
                        <a:ext cx="3924300" cy="163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9" name="Slide Number Placeholder 4">
            <a:extLst>
              <a:ext uri="{FF2B5EF4-FFF2-40B4-BE49-F238E27FC236}">
                <a16:creationId xmlns:a16="http://schemas.microsoft.com/office/drawing/2014/main" id="{E8B73F02-2ADB-508F-FE51-70D1CFD114D9}"/>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F5EB6A0-40F0-4633-B015-F07600ED71ED}" type="slidenum">
              <a:rPr lang="en-US" altLang="en-US">
                <a:solidFill>
                  <a:schemeClr val="tx2"/>
                </a:solidFill>
                <a:latin typeface="Gill Sans MT" panose="020B0502020104020203" pitchFamily="34" charset="0"/>
              </a:rPr>
              <a:pPr eaLnBrk="1" hangingPunct="1"/>
              <a:t>133</a:t>
            </a:fld>
            <a:endParaRPr lang="en-US" altLang="en-US">
              <a:solidFill>
                <a:schemeClr val="tx2"/>
              </a:solidFill>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itle 1">
            <a:extLst>
              <a:ext uri="{FF2B5EF4-FFF2-40B4-BE49-F238E27FC236}">
                <a16:creationId xmlns:a16="http://schemas.microsoft.com/office/drawing/2014/main" id="{5DD53F6F-770F-2D5D-0C65-A60A398FDA1F}"/>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t>Inhibitors of 5-alpha reductase </a:t>
            </a:r>
            <a:endParaRPr lang="sr-Latn-CS" altLang="en-US" dirty="0"/>
          </a:p>
        </p:txBody>
      </p:sp>
      <p:sp>
        <p:nvSpPr>
          <p:cNvPr id="163843" name="Slide Number Placeholder 2">
            <a:extLst>
              <a:ext uri="{FF2B5EF4-FFF2-40B4-BE49-F238E27FC236}">
                <a16:creationId xmlns:a16="http://schemas.microsoft.com/office/drawing/2014/main" id="{DD6CC214-8F6C-25CF-EA90-96C1B24A76FD}"/>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F3CA35B-98CE-4DBF-A616-5BE98CE4A296}" type="slidenum">
              <a:rPr lang="en-US" altLang="en-US">
                <a:solidFill>
                  <a:schemeClr val="tx2"/>
                </a:solidFill>
                <a:latin typeface="Gill Sans MT" panose="020B0502020104020203" pitchFamily="34" charset="0"/>
              </a:rPr>
              <a:pPr eaLnBrk="1" hangingPunct="1"/>
              <a:t>134</a:t>
            </a:fld>
            <a:endParaRPr lang="en-US" altLang="en-US">
              <a:solidFill>
                <a:schemeClr val="tx2"/>
              </a:solidFill>
              <a:latin typeface="Gill Sans MT" panose="020B0502020104020203" pitchFamily="34" charset="0"/>
            </a:endParaRPr>
          </a:p>
        </p:txBody>
      </p:sp>
      <p:sp>
        <p:nvSpPr>
          <p:cNvPr id="4" name="Content Placeholder 3">
            <a:extLst>
              <a:ext uri="{FF2B5EF4-FFF2-40B4-BE49-F238E27FC236}">
                <a16:creationId xmlns:a16="http://schemas.microsoft.com/office/drawing/2014/main" id="{EE2C7FAD-4CA6-1E9E-8541-66B9D084A224}"/>
              </a:ext>
            </a:extLst>
          </p:cNvPr>
          <p:cNvSpPr>
            <a:spLocks noGrp="1"/>
          </p:cNvSpPr>
          <p:nvPr>
            <p:ph sz="quarter" idx="1"/>
          </p:nvPr>
        </p:nvSpPr>
        <p:spPr>
          <a:xfrm>
            <a:off x="1979612" y="1219200"/>
            <a:ext cx="8229600" cy="4648200"/>
          </a:xfrm>
        </p:spPr>
        <p:txBody>
          <a:bodyPr>
            <a:noAutofit/>
          </a:bodyPr>
          <a:lstStyle/>
          <a:p>
            <a:pPr marL="274320" indent="-274320">
              <a:buFont typeface="Wingdings 3"/>
              <a:buChar char=""/>
              <a:defRPr/>
            </a:pPr>
            <a:r>
              <a:rPr lang="en-GB" sz="1800" dirty="0">
                <a:latin typeface="Cambria" pitchFamily="18" charset="0"/>
              </a:rPr>
              <a:t> Inhibit the production of dihydrotestosterone (DHT)</a:t>
            </a:r>
          </a:p>
          <a:p>
            <a:pPr marL="274320" indent="-274320">
              <a:buFont typeface="Wingdings 3"/>
              <a:buChar char=""/>
              <a:defRPr/>
            </a:pPr>
            <a:r>
              <a:rPr lang="en-GB" sz="1800" dirty="0">
                <a:latin typeface="Cambria" pitchFamily="18" charset="0"/>
              </a:rPr>
              <a:t>  Finasteride   </a:t>
            </a:r>
          </a:p>
          <a:p>
            <a:pPr marL="285750" indent="-285750">
              <a:defRPr/>
            </a:pPr>
            <a:r>
              <a:rPr lang="en-GB" sz="1800" dirty="0">
                <a:latin typeface="Cambria" pitchFamily="18" charset="0"/>
              </a:rPr>
              <a:t>    Blocks type 2   </a:t>
            </a:r>
          </a:p>
          <a:p>
            <a:pPr marL="274320" indent="-274320">
              <a:buFont typeface="Wingdings 3"/>
              <a:buChar char=""/>
              <a:defRPr/>
            </a:pPr>
            <a:r>
              <a:rPr lang="en-GB" sz="1800" dirty="0">
                <a:latin typeface="Cambria" pitchFamily="18" charset="0"/>
              </a:rPr>
              <a:t>  Dutasteride                           </a:t>
            </a:r>
          </a:p>
          <a:p>
            <a:pPr marL="285750" indent="-285750">
              <a:defRPr/>
            </a:pPr>
            <a:r>
              <a:rPr lang="en-GB" sz="1800" dirty="0">
                <a:latin typeface="Cambria" pitchFamily="18" charset="0"/>
              </a:rPr>
              <a:t>    Blocks type 1 and 2                           </a:t>
            </a:r>
          </a:p>
          <a:p>
            <a:pPr marL="274320" indent="-274320">
              <a:buFont typeface="Wingdings 3"/>
              <a:buChar char=""/>
              <a:defRPr/>
            </a:pPr>
            <a:r>
              <a:rPr lang="en-GB" sz="1800" dirty="0">
                <a:latin typeface="Cambria" pitchFamily="18" charset="0"/>
              </a:rPr>
              <a:t>  Prostate &gt; 40 ml</a:t>
            </a:r>
          </a:p>
          <a:p>
            <a:pPr marL="274320" indent="-274320">
              <a:buFont typeface="Wingdings 3"/>
              <a:buChar char=""/>
              <a:defRPr/>
            </a:pPr>
            <a:r>
              <a:rPr lang="en-GB" sz="1800" dirty="0">
                <a:latin typeface="Cambria" pitchFamily="18" charset="0"/>
              </a:rPr>
              <a:t>  Time to achieve the effect averages 3-6 months</a:t>
            </a:r>
          </a:p>
          <a:p>
            <a:pPr marL="274320" indent="-274320">
              <a:buFont typeface="Wingdings 3"/>
              <a:buChar char=""/>
              <a:defRPr/>
            </a:pPr>
            <a:r>
              <a:rPr lang="en-GB" sz="1800" dirty="0">
                <a:latin typeface="Cambria" pitchFamily="18" charset="0"/>
              </a:rPr>
              <a:t>  They lower the value of PSA</a:t>
            </a:r>
          </a:p>
          <a:p>
            <a:pPr marL="274320" indent="-274320">
              <a:buFont typeface="Wingdings 3"/>
              <a:buChar char=""/>
              <a:defRPr/>
            </a:pPr>
            <a:r>
              <a:rPr lang="en-GB" sz="1800" dirty="0">
                <a:latin typeface="Cambria" pitchFamily="18" charset="0"/>
              </a:rPr>
              <a:t>  Side effects &lt; 10%</a:t>
            </a:r>
          </a:p>
          <a:p>
            <a:pPr marL="0" indent="0">
              <a:buNone/>
              <a:defRPr/>
            </a:pPr>
            <a:r>
              <a:rPr lang="en-GB" sz="1800" dirty="0">
                <a:latin typeface="Cambria" pitchFamily="18" charset="0"/>
              </a:rPr>
              <a:t>  </a:t>
            </a:r>
            <a:r>
              <a:rPr lang="sr-Latn-RS" sz="1800" dirty="0">
                <a:latin typeface="Cambria" pitchFamily="18" charset="0"/>
              </a:rPr>
              <a:t>            </a:t>
            </a:r>
            <a:r>
              <a:rPr lang="en-GB" sz="1800" dirty="0">
                <a:latin typeface="Cambria" pitchFamily="18" charset="0"/>
              </a:rPr>
              <a:t> </a:t>
            </a:r>
            <a:r>
              <a:rPr lang="en-GB" sz="1600" dirty="0">
                <a:latin typeface="Cambria" pitchFamily="18" charset="0"/>
              </a:rPr>
              <a:t>Loss of libido, potency</a:t>
            </a:r>
          </a:p>
          <a:p>
            <a:pPr marL="0" indent="0">
              <a:buNone/>
              <a:defRPr/>
            </a:pPr>
            <a:r>
              <a:rPr lang="en-GB" sz="1600" dirty="0">
                <a:latin typeface="Cambria" pitchFamily="18" charset="0"/>
              </a:rPr>
              <a:t>    </a:t>
            </a:r>
            <a:r>
              <a:rPr lang="sr-Latn-RS" sz="1600" dirty="0">
                <a:latin typeface="Cambria" pitchFamily="18" charset="0"/>
              </a:rPr>
              <a:t>            </a:t>
            </a:r>
            <a:r>
              <a:rPr lang="en-GB" sz="1600" dirty="0">
                <a:latin typeface="Cambria" pitchFamily="18" charset="0"/>
              </a:rPr>
              <a:t>Gynecomastia 2%</a:t>
            </a:r>
          </a:p>
          <a:p>
            <a:pPr marL="274320" indent="-274320">
              <a:buFont typeface="Wingdings 3"/>
              <a:buChar char=""/>
              <a:defRPr/>
            </a:pPr>
            <a:r>
              <a:rPr lang="en-GB" sz="1800" dirty="0">
                <a:latin typeface="Cambria" pitchFamily="18" charset="0"/>
              </a:rPr>
              <a:t>  They do not interact with cardiovascular drugs</a:t>
            </a:r>
            <a:endParaRPr lang="en-US" sz="1800" dirty="0">
              <a:latin typeface="Cambria" pitchFamily="18" charset="0"/>
            </a:endParaRPr>
          </a:p>
        </p:txBody>
      </p:sp>
      <p:sp>
        <p:nvSpPr>
          <p:cNvPr id="145413" name="Rectangle 5">
            <a:extLst>
              <a:ext uri="{FF2B5EF4-FFF2-40B4-BE49-F238E27FC236}">
                <a16:creationId xmlns:a16="http://schemas.microsoft.com/office/drawing/2014/main" id="{7B776322-0C4E-35BC-1E27-6CFF8ACFFD7F}"/>
              </a:ext>
            </a:extLst>
          </p:cNvPr>
          <p:cNvSpPr txBox="1">
            <a:spLocks noChangeArrowheads="1"/>
          </p:cNvSpPr>
          <p:nvPr/>
        </p:nvSpPr>
        <p:spPr bwMode="auto">
          <a:xfrm>
            <a:off x="6399212" y="1981200"/>
            <a:ext cx="5616575"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342900" indent="-342900" eaLnBrk="1" hangingPunct="1">
              <a:lnSpc>
                <a:spcPct val="90000"/>
              </a:lnSpc>
              <a:spcBef>
                <a:spcPts val="600"/>
              </a:spcBef>
              <a:buClr>
                <a:schemeClr val="accent1"/>
              </a:buClr>
              <a:buSzPct val="76000"/>
              <a:buFont typeface="Wingdings" panose="05000000000000000000" pitchFamily="2" charset="2"/>
              <a:buChar char="Ø"/>
            </a:pPr>
            <a:r>
              <a:rPr lang="en-GB" altLang="en-US" sz="2400" dirty="0">
                <a:latin typeface="Cambria" panose="02040503050406030204" pitchFamily="18" charset="0"/>
              </a:rPr>
              <a:t>Reduce the prostate by 20-30% </a:t>
            </a:r>
            <a:endParaRPr lang="sr-Latn-RS" altLang="en-US" sz="2400" dirty="0">
              <a:latin typeface="Cambria" panose="02040503050406030204" pitchFamily="18" charset="0"/>
            </a:endParaRPr>
          </a:p>
          <a:p>
            <a:pPr marL="342900" indent="-342900" eaLnBrk="1" hangingPunct="1">
              <a:lnSpc>
                <a:spcPct val="90000"/>
              </a:lnSpc>
              <a:spcBef>
                <a:spcPts val="600"/>
              </a:spcBef>
              <a:buClr>
                <a:schemeClr val="accent1"/>
              </a:buClr>
              <a:buSzPct val="76000"/>
              <a:buFont typeface="Wingdings" panose="05000000000000000000" pitchFamily="2" charset="2"/>
              <a:buChar char="Ø"/>
            </a:pPr>
            <a:r>
              <a:rPr lang="en-GB" altLang="en-US" sz="2400" dirty="0">
                <a:latin typeface="Cambria" panose="02040503050406030204" pitchFamily="18" charset="0"/>
              </a:rPr>
              <a:t>Improves symptoms by 20-30% </a:t>
            </a:r>
            <a:endParaRPr lang="sr-Latn-RS" altLang="en-US" sz="2400" dirty="0">
              <a:latin typeface="Cambria" panose="02040503050406030204" pitchFamily="18" charset="0"/>
            </a:endParaRPr>
          </a:p>
          <a:p>
            <a:pPr marL="342900" indent="-342900" eaLnBrk="1" hangingPunct="1">
              <a:lnSpc>
                <a:spcPct val="90000"/>
              </a:lnSpc>
              <a:spcBef>
                <a:spcPts val="600"/>
              </a:spcBef>
              <a:buClr>
                <a:schemeClr val="accent1"/>
              </a:buClr>
              <a:buSzPct val="76000"/>
              <a:buFont typeface="Wingdings" panose="05000000000000000000" pitchFamily="2" charset="2"/>
              <a:buChar char="Ø"/>
            </a:pPr>
            <a:r>
              <a:rPr lang="en-GB" altLang="en-US" sz="2400" dirty="0">
                <a:latin typeface="Cambria" panose="02040503050406030204" pitchFamily="18" charset="0"/>
              </a:rPr>
              <a:t>Improve </a:t>
            </a:r>
            <a:r>
              <a:rPr lang="en-GB" altLang="en-US" sz="2400" dirty="0" err="1">
                <a:latin typeface="Cambria" panose="02040503050406030204" pitchFamily="18" charset="0"/>
              </a:rPr>
              <a:t>Qmax</a:t>
            </a:r>
            <a:r>
              <a:rPr lang="en-GB" altLang="en-US" sz="2400" dirty="0">
                <a:latin typeface="Cambria" panose="02040503050406030204" pitchFamily="18" charset="0"/>
              </a:rPr>
              <a:t> 10-20% </a:t>
            </a:r>
            <a:endParaRPr lang="sr-Latn-RS" altLang="en-US" sz="2400" dirty="0">
              <a:latin typeface="Cambria" panose="02040503050406030204" pitchFamily="18" charset="0"/>
            </a:endParaRPr>
          </a:p>
          <a:p>
            <a:pPr marL="342900" indent="-342900" eaLnBrk="1" hangingPunct="1">
              <a:lnSpc>
                <a:spcPct val="90000"/>
              </a:lnSpc>
              <a:spcBef>
                <a:spcPts val="600"/>
              </a:spcBef>
              <a:buClr>
                <a:schemeClr val="accent1"/>
              </a:buClr>
              <a:buSzPct val="76000"/>
              <a:buFont typeface="Wingdings" panose="05000000000000000000" pitchFamily="2" charset="2"/>
              <a:buChar char="Ø"/>
            </a:pPr>
            <a:r>
              <a:rPr lang="en-GB" altLang="en-US" sz="2400" dirty="0">
                <a:latin typeface="Cambria" panose="02040503050406030204" pitchFamily="18" charset="0"/>
              </a:rPr>
              <a:t>Prevention of Retention or Operation</a:t>
            </a:r>
            <a:endParaRPr lang="en-US" altLang="en-US" sz="2400" dirty="0">
              <a:latin typeface="Cambria" panose="020405030504060302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itle 1">
            <a:extLst>
              <a:ext uri="{FF2B5EF4-FFF2-40B4-BE49-F238E27FC236}">
                <a16:creationId xmlns:a16="http://schemas.microsoft.com/office/drawing/2014/main" id="{2925E978-0EA9-4B00-CCBE-9F9E56040668}"/>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t>Combined therapy</a:t>
            </a:r>
            <a:endParaRPr lang="sr-Latn-CS" altLang="en-US" dirty="0"/>
          </a:p>
        </p:txBody>
      </p:sp>
      <p:sp>
        <p:nvSpPr>
          <p:cNvPr id="164867" name="Slide Number Placeholder 3">
            <a:extLst>
              <a:ext uri="{FF2B5EF4-FFF2-40B4-BE49-F238E27FC236}">
                <a16:creationId xmlns:a16="http://schemas.microsoft.com/office/drawing/2014/main" id="{F98449CD-E908-87AC-74EC-DFB38BE53593}"/>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ABEC070-C052-4841-8876-18B8A3941D58}" type="slidenum">
              <a:rPr lang="en-US" altLang="en-US">
                <a:solidFill>
                  <a:schemeClr val="tx2"/>
                </a:solidFill>
                <a:latin typeface="Gill Sans MT" panose="020B0502020104020203" pitchFamily="34" charset="0"/>
              </a:rPr>
              <a:pPr eaLnBrk="1" hangingPunct="1"/>
              <a:t>135</a:t>
            </a:fld>
            <a:endParaRPr lang="en-US" altLang="en-US">
              <a:solidFill>
                <a:schemeClr val="tx2"/>
              </a:solidFill>
              <a:latin typeface="Gill Sans MT" panose="020B0502020104020203" pitchFamily="34" charset="0"/>
            </a:endParaRPr>
          </a:p>
        </p:txBody>
      </p:sp>
      <p:sp>
        <p:nvSpPr>
          <p:cNvPr id="146436" name="Content Placeholder 2">
            <a:extLst>
              <a:ext uri="{FF2B5EF4-FFF2-40B4-BE49-F238E27FC236}">
                <a16:creationId xmlns:a16="http://schemas.microsoft.com/office/drawing/2014/main" id="{E896C57E-A43E-FB27-A155-0AB2D77C7235}"/>
              </a:ext>
            </a:extLst>
          </p:cNvPr>
          <p:cNvSpPr>
            <a:spLocks noGrp="1"/>
          </p:cNvSpPr>
          <p:nvPr>
            <p:ph sz="quarter" idx="1"/>
          </p:nvPr>
        </p:nvSpPr>
        <p:spPr>
          <a:xfrm>
            <a:off x="1979612" y="1295400"/>
            <a:ext cx="8229600" cy="4937125"/>
          </a:xfrm>
        </p:spPr>
        <p:txBody>
          <a:bodyPr/>
          <a:lstStyle/>
          <a:p>
            <a:pPr marL="319088" indent="-319088">
              <a:buClr>
                <a:schemeClr val="accent2"/>
              </a:buClr>
              <a:buFont typeface="Wingdings 3" panose="05040102010807070707" pitchFamily="18" charset="2"/>
              <a:buChar char="}"/>
            </a:pPr>
            <a:r>
              <a:rPr lang="en-GB" altLang="en-US" dirty="0">
                <a:latin typeface="Cambria" panose="02040503050406030204" pitchFamily="18" charset="0"/>
              </a:rPr>
              <a:t>Different mode of action</a:t>
            </a:r>
          </a:p>
          <a:p>
            <a:pPr marL="319088" indent="-319088">
              <a:buClr>
                <a:schemeClr val="accent2"/>
              </a:buClr>
              <a:buFont typeface="Wingdings 3" panose="05040102010807070707" pitchFamily="18" charset="2"/>
              <a:buChar char="}"/>
            </a:pPr>
            <a:r>
              <a:rPr lang="en-GB" altLang="en-US" dirty="0">
                <a:latin typeface="Cambria" panose="02040503050406030204" pitchFamily="18" charset="0"/>
              </a:rPr>
              <a:t>  Alpha blockers + 5 alpha reductase inhibitors</a:t>
            </a:r>
          </a:p>
          <a:p>
            <a:pPr marL="319088" indent="-319088">
              <a:buClr>
                <a:schemeClr val="accent2"/>
              </a:buClr>
              <a:buFont typeface="Wingdings 3" panose="05040102010807070707" pitchFamily="18" charset="2"/>
              <a:buChar char="}"/>
            </a:pPr>
            <a:r>
              <a:rPr lang="en-GB" altLang="en-US" dirty="0">
                <a:latin typeface="Cambria" panose="02040503050406030204" pitchFamily="18" charset="0"/>
              </a:rPr>
              <a:t>  Recommended for moderate to severe symptoms</a:t>
            </a:r>
          </a:p>
          <a:p>
            <a:pPr marL="319088" indent="-319088">
              <a:buClr>
                <a:schemeClr val="accent2"/>
              </a:buClr>
              <a:buFont typeface="Wingdings 3" panose="05040102010807070707" pitchFamily="18" charset="2"/>
              <a:buChar char="}"/>
            </a:pPr>
            <a:r>
              <a:rPr lang="en-GB" altLang="en-US" dirty="0">
                <a:latin typeface="Cambria" panose="02040503050406030204" pitchFamily="18" charset="0"/>
              </a:rPr>
              <a:t>  High risk of progression (P &gt; 40 ml)</a:t>
            </a:r>
          </a:p>
          <a:p>
            <a:pPr marL="0" indent="0" algn="just">
              <a:buClr>
                <a:schemeClr val="accent2"/>
              </a:buClr>
              <a:buNone/>
            </a:pPr>
            <a:r>
              <a:rPr lang="en-GB" altLang="en-US" dirty="0">
                <a:latin typeface="Cambria" panose="02040503050406030204" pitchFamily="18" charset="0"/>
              </a:rPr>
              <a:t>  </a:t>
            </a:r>
            <a:r>
              <a:rPr lang="sr-Latn-RS" altLang="en-US" dirty="0">
                <a:latin typeface="Cambria" panose="02040503050406030204" pitchFamily="18" charset="0"/>
              </a:rPr>
              <a:t>          </a:t>
            </a:r>
            <a:r>
              <a:rPr lang="en-GB" altLang="en-US" sz="2000" dirty="0">
                <a:latin typeface="Cambria" panose="02040503050406030204" pitchFamily="18" charset="0"/>
              </a:rPr>
              <a:t>Discontinuation of α-blockers after 6-12 months</a:t>
            </a:r>
            <a:endParaRPr lang="en-GB" altLang="en-US" dirty="0">
              <a:latin typeface="Cambria" panose="02040503050406030204" pitchFamily="18" charset="0"/>
            </a:endParaRPr>
          </a:p>
          <a:p>
            <a:pPr marL="319088" indent="-319088">
              <a:buClr>
                <a:schemeClr val="accent2"/>
              </a:buClr>
              <a:buFont typeface="Wingdings 3" panose="05040102010807070707" pitchFamily="18" charset="2"/>
              <a:buChar char="}"/>
            </a:pPr>
            <a:endParaRPr lang="en-GB" altLang="en-US" dirty="0">
              <a:latin typeface="Cambria" panose="02040503050406030204" pitchFamily="18" charset="0"/>
            </a:endParaRPr>
          </a:p>
          <a:p>
            <a:pPr marL="319088" indent="-319088">
              <a:buClr>
                <a:schemeClr val="accent2"/>
              </a:buClr>
              <a:buFont typeface="Wingdings 3" panose="05040102010807070707" pitchFamily="18" charset="2"/>
              <a:buChar char="}"/>
            </a:pPr>
            <a:r>
              <a:rPr lang="en-GB" altLang="en-US" dirty="0">
                <a:latin typeface="Cambria" panose="02040503050406030204" pitchFamily="18" charset="0"/>
              </a:rPr>
              <a:t>  Treatment more effective</a:t>
            </a:r>
          </a:p>
          <a:p>
            <a:pPr marL="319088" indent="-319088">
              <a:buClr>
                <a:schemeClr val="accent2"/>
              </a:buClr>
              <a:buFont typeface="Wingdings 3" panose="05040102010807070707" pitchFamily="18" charset="2"/>
              <a:buChar char="}"/>
            </a:pPr>
            <a:r>
              <a:rPr lang="en-GB" altLang="en-US" dirty="0">
                <a:latin typeface="Cambria" panose="02040503050406030204" pitchFamily="18" charset="0"/>
              </a:rPr>
              <a:t>  Therapy is more expensive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tle 1">
            <a:extLst>
              <a:ext uri="{FF2B5EF4-FFF2-40B4-BE49-F238E27FC236}">
                <a16:creationId xmlns:a16="http://schemas.microsoft.com/office/drawing/2014/main" id="{583324A7-387D-45CC-B5FA-B69F117FC59D}"/>
              </a:ext>
            </a:extLst>
          </p:cNvPr>
          <p:cNvSpPr>
            <a:spLocks noGrp="1"/>
          </p:cNvSpPr>
          <p:nvPr>
            <p:ph type="title"/>
          </p:nvPr>
        </p:nvSpPr>
        <p:spPr>
          <a:xfrm>
            <a:off x="1293813" y="381000"/>
            <a:ext cx="9601200" cy="457200"/>
          </a:xfrm>
        </p:spPr>
        <p:txBody>
          <a:bodyPr>
            <a:normAutofit fontScale="90000"/>
          </a:bodyPr>
          <a:lstStyle/>
          <a:p>
            <a:pPr eaLnBrk="1" hangingPunct="1"/>
            <a:r>
              <a:rPr lang="en-GB" altLang="en-US"/>
              <a:t>Operative treatment</a:t>
            </a:r>
            <a:endParaRPr lang="sr-Latn-CS" altLang="en-US" dirty="0"/>
          </a:p>
        </p:txBody>
      </p:sp>
      <p:sp>
        <p:nvSpPr>
          <p:cNvPr id="165891" name="Slide Number Placeholder 2">
            <a:extLst>
              <a:ext uri="{FF2B5EF4-FFF2-40B4-BE49-F238E27FC236}">
                <a16:creationId xmlns:a16="http://schemas.microsoft.com/office/drawing/2014/main" id="{3BCA92EA-0A63-0035-FBD3-74EFF0802EB0}"/>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0199244-CFF8-45F7-A934-4431569BA74E}" type="slidenum">
              <a:rPr lang="en-US" altLang="en-US">
                <a:solidFill>
                  <a:schemeClr val="tx2"/>
                </a:solidFill>
                <a:latin typeface="Gill Sans MT" panose="020B0502020104020203" pitchFamily="34" charset="0"/>
              </a:rPr>
              <a:pPr eaLnBrk="1" hangingPunct="1"/>
              <a:t>136</a:t>
            </a:fld>
            <a:endParaRPr lang="en-US" altLang="en-US">
              <a:solidFill>
                <a:schemeClr val="tx2"/>
              </a:solidFill>
              <a:latin typeface="Gill Sans MT" panose="020B0502020104020203" pitchFamily="34" charset="0"/>
            </a:endParaRPr>
          </a:p>
        </p:txBody>
      </p:sp>
      <p:sp>
        <p:nvSpPr>
          <p:cNvPr id="4" name="Content Placeholder 3">
            <a:extLst>
              <a:ext uri="{FF2B5EF4-FFF2-40B4-BE49-F238E27FC236}">
                <a16:creationId xmlns:a16="http://schemas.microsoft.com/office/drawing/2014/main" id="{14DF397B-9B36-3D9A-433A-76068C38F473}"/>
              </a:ext>
            </a:extLst>
          </p:cNvPr>
          <p:cNvSpPr>
            <a:spLocks noGrp="1"/>
          </p:cNvSpPr>
          <p:nvPr>
            <p:ph sz="quarter" idx="1"/>
          </p:nvPr>
        </p:nvSpPr>
        <p:spPr>
          <a:xfrm>
            <a:off x="1979612" y="1219201"/>
            <a:ext cx="8229600" cy="4937125"/>
          </a:xfrm>
        </p:spPr>
        <p:txBody>
          <a:bodyPr>
            <a:normAutofit fontScale="92500" lnSpcReduction="20000"/>
          </a:bodyPr>
          <a:lstStyle/>
          <a:p>
            <a:pPr marL="274320" indent="-274320">
              <a:buFont typeface="Wingdings 3"/>
              <a:buChar char=""/>
              <a:defRPr/>
            </a:pPr>
            <a:r>
              <a:rPr lang="en-GB" dirty="0">
                <a:latin typeface="Cambria" pitchFamily="18" charset="0"/>
              </a:rPr>
              <a:t>Indications         </a:t>
            </a:r>
          </a:p>
          <a:p>
            <a:pPr marL="274320" indent="-274320">
              <a:buFont typeface="Wingdings 3"/>
              <a:buChar char=""/>
              <a:defRPr/>
            </a:pPr>
            <a:r>
              <a:rPr lang="en-GB" dirty="0">
                <a:latin typeface="Cambria" pitchFamily="18" charset="0"/>
              </a:rPr>
              <a:t>    Refractory symptoms </a:t>
            </a:r>
          </a:p>
          <a:p>
            <a:pPr marL="274320" indent="-274320">
              <a:buFont typeface="Wingdings 3"/>
              <a:buChar char=""/>
              <a:defRPr/>
            </a:pPr>
            <a:r>
              <a:rPr lang="en-GB" dirty="0">
                <a:latin typeface="Cambria" pitchFamily="18" charset="0"/>
              </a:rPr>
              <a:t>    Complications  </a:t>
            </a:r>
          </a:p>
          <a:p>
            <a:pPr marL="274320" indent="-274320">
              <a:buFont typeface="Wingdings 3"/>
              <a:buChar char=""/>
              <a:defRPr/>
            </a:pPr>
            <a:endParaRPr lang="en-GB" dirty="0">
              <a:latin typeface="Cambria" pitchFamily="18" charset="0"/>
            </a:endParaRPr>
          </a:p>
          <a:p>
            <a:pPr marL="274320" indent="-274320">
              <a:buFont typeface="Wingdings 3"/>
              <a:buChar char=""/>
              <a:defRPr/>
            </a:pPr>
            <a:r>
              <a:rPr lang="en-GB" dirty="0">
                <a:latin typeface="Cambria" pitchFamily="18" charset="0"/>
              </a:rPr>
              <a:t>  TUR prostate ( 30-80 mL)</a:t>
            </a:r>
          </a:p>
          <a:p>
            <a:pPr marL="274320" indent="-274320">
              <a:buFont typeface="Wingdings 3"/>
              <a:buChar char=""/>
              <a:defRPr/>
            </a:pPr>
            <a:r>
              <a:rPr lang="en-GB" dirty="0">
                <a:latin typeface="Cambria" pitchFamily="18" charset="0"/>
              </a:rPr>
              <a:t>    The gold standard</a:t>
            </a:r>
          </a:p>
          <a:p>
            <a:pPr marL="274320" indent="-274320">
              <a:buFont typeface="Wingdings 3"/>
              <a:buChar char=""/>
              <a:defRPr/>
            </a:pPr>
            <a:endParaRPr lang="en-GB" dirty="0">
              <a:latin typeface="Cambria" pitchFamily="18" charset="0"/>
            </a:endParaRPr>
          </a:p>
          <a:p>
            <a:pPr marL="274320" indent="-274320">
              <a:buFont typeface="Wingdings 3"/>
              <a:buChar char=""/>
              <a:defRPr/>
            </a:pPr>
            <a:r>
              <a:rPr lang="en-GB" dirty="0">
                <a:latin typeface="Cambria" pitchFamily="18" charset="0"/>
              </a:rPr>
              <a:t>  Prostate TUIP (&lt; 20-30 mL)</a:t>
            </a:r>
          </a:p>
          <a:p>
            <a:pPr marL="274320" indent="-274320">
              <a:buFont typeface="Wingdings 3"/>
              <a:buChar char=""/>
              <a:defRPr/>
            </a:pPr>
            <a:r>
              <a:rPr lang="en-GB" dirty="0">
                <a:latin typeface="Cambria" pitchFamily="18" charset="0"/>
              </a:rPr>
              <a:t>  Open </a:t>
            </a:r>
            <a:r>
              <a:rPr lang="en-GB" dirty="0" err="1">
                <a:latin typeface="Cambria" pitchFamily="18" charset="0"/>
              </a:rPr>
              <a:t>adenomectomy</a:t>
            </a:r>
            <a:r>
              <a:rPr lang="en-GB" dirty="0">
                <a:latin typeface="Cambria" pitchFamily="18" charset="0"/>
              </a:rPr>
              <a:t> (&gt; 80 mL)</a:t>
            </a:r>
          </a:p>
          <a:p>
            <a:pPr marL="274320" indent="-274320">
              <a:buFont typeface="Wingdings 3"/>
              <a:buChar char=""/>
              <a:defRPr/>
            </a:pPr>
            <a:r>
              <a:rPr lang="en-GB" dirty="0">
                <a:latin typeface="Cambria" pitchFamily="18" charset="0"/>
              </a:rPr>
              <a:t>  Minimally invasive treatment</a:t>
            </a:r>
          </a:p>
          <a:p>
            <a:pPr marL="274320" indent="-274320">
              <a:buFont typeface="Wingdings 3"/>
              <a:buChar char=""/>
              <a:defRPr/>
            </a:pPr>
            <a:r>
              <a:rPr lang="en-GB" dirty="0">
                <a:latin typeface="Cambria" pitchFamily="18" charset="0"/>
              </a:rPr>
              <a:t>    TUNA , TUMT, Laser therapy</a:t>
            </a:r>
          </a:p>
        </p:txBody>
      </p:sp>
      <p:pic>
        <p:nvPicPr>
          <p:cNvPr id="147461" name="Picture 5" descr="http://www.comiterpa.com/images/bph_in8.jpg">
            <a:extLst>
              <a:ext uri="{FF2B5EF4-FFF2-40B4-BE49-F238E27FC236}">
                <a16:creationId xmlns:a16="http://schemas.microsoft.com/office/drawing/2014/main" id="{34C12C6D-1585-789E-1C27-CE3E26B9F00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21526" y="1981200"/>
            <a:ext cx="3240087" cy="155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7462" name="Picture 7" descr="http://www.urology-textbook.com/01/TURP.jpg">
            <a:extLst>
              <a:ext uri="{FF2B5EF4-FFF2-40B4-BE49-F238E27FC236}">
                <a16:creationId xmlns:a16="http://schemas.microsoft.com/office/drawing/2014/main" id="{3D4DE32D-6DE8-6470-C562-1EB96A05DD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9812" y="3657600"/>
            <a:ext cx="28575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0">
            <a:extLst>
              <a:ext uri="{FF2B5EF4-FFF2-40B4-BE49-F238E27FC236}">
                <a16:creationId xmlns:a16="http://schemas.microsoft.com/office/drawing/2014/main" id="{7299A628-4D94-17A0-4C21-D2C085ECE7D9}"/>
              </a:ext>
            </a:extLst>
          </p:cNvPr>
          <p:cNvSpPr>
            <a:spLocks noChangeArrowheads="1"/>
          </p:cNvSpPr>
          <p:nvPr/>
        </p:nvSpPr>
        <p:spPr bwMode="auto">
          <a:xfrm>
            <a:off x="5484812" y="1492806"/>
            <a:ext cx="6871285" cy="369332"/>
          </a:xfrm>
          <a:prstGeom prst="rect">
            <a:avLst/>
          </a:prstGeom>
          <a:noFill/>
          <a:ln w="9525">
            <a:noFill/>
            <a:miter lim="800000"/>
            <a:headEnd/>
            <a:tailEnd/>
          </a:ln>
          <a:effectLst/>
        </p:spPr>
        <p:txBody>
          <a:bodyPr wrap="square">
            <a:spAutoFit/>
          </a:bodyPr>
          <a:lstStyle/>
          <a:p>
            <a:pPr algn="ctr">
              <a:defRPr/>
            </a:pPr>
            <a:r>
              <a:rPr lang="en-GB">
                <a:latin typeface="Cambria" pitchFamily="18" charset="0"/>
              </a:rPr>
              <a:t>Method of treatment depending on of adenoma size</a:t>
            </a:r>
            <a:endParaRPr lang="en-US" b="1" dirty="0">
              <a:effectLst>
                <a:outerShdw blurRad="38100" dist="38100" dir="2700000" algn="tl">
                  <a:srgbClr val="000000"/>
                </a:outerShdw>
              </a:effectLst>
              <a:latin typeface="Cambria"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itle 1">
            <a:extLst>
              <a:ext uri="{FF2B5EF4-FFF2-40B4-BE49-F238E27FC236}">
                <a16:creationId xmlns:a16="http://schemas.microsoft.com/office/drawing/2014/main" id="{549454FE-5A6D-6E5E-A589-D03B9D2956C8}"/>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dirty="0"/>
              <a:t>Open prostatectomy</a:t>
            </a:r>
            <a:endParaRPr lang="sr-Latn-CS" altLang="en-US" dirty="0"/>
          </a:p>
        </p:txBody>
      </p:sp>
      <p:sp>
        <p:nvSpPr>
          <p:cNvPr id="166915" name="Slide Number Placeholder 5">
            <a:extLst>
              <a:ext uri="{FF2B5EF4-FFF2-40B4-BE49-F238E27FC236}">
                <a16:creationId xmlns:a16="http://schemas.microsoft.com/office/drawing/2014/main" id="{19E0DEF9-BB00-53D4-C1FB-12E107154968}"/>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AF38B43-5438-4B3B-8830-8C90887B8ACE}" type="slidenum">
              <a:rPr lang="en-US" altLang="en-US">
                <a:solidFill>
                  <a:schemeClr val="tx2"/>
                </a:solidFill>
                <a:latin typeface="Gill Sans MT" panose="020B0502020104020203" pitchFamily="34" charset="0"/>
              </a:rPr>
              <a:pPr eaLnBrk="1" hangingPunct="1"/>
              <a:t>137</a:t>
            </a:fld>
            <a:endParaRPr lang="en-US" altLang="en-US">
              <a:solidFill>
                <a:schemeClr val="tx2"/>
              </a:solidFill>
              <a:latin typeface="Gill Sans MT" panose="020B0502020104020203" pitchFamily="34" charset="0"/>
            </a:endParaRPr>
          </a:p>
        </p:txBody>
      </p:sp>
      <p:sp>
        <p:nvSpPr>
          <p:cNvPr id="148484" name="Content Placeholder 2">
            <a:extLst>
              <a:ext uri="{FF2B5EF4-FFF2-40B4-BE49-F238E27FC236}">
                <a16:creationId xmlns:a16="http://schemas.microsoft.com/office/drawing/2014/main" id="{A2E79E3F-92F9-5671-2F8F-4967910D3831}"/>
              </a:ext>
            </a:extLst>
          </p:cNvPr>
          <p:cNvSpPr>
            <a:spLocks noGrp="1"/>
          </p:cNvSpPr>
          <p:nvPr>
            <p:ph sz="quarter" idx="1"/>
          </p:nvPr>
        </p:nvSpPr>
        <p:spPr>
          <a:xfrm>
            <a:off x="1979612" y="1219201"/>
            <a:ext cx="8229600" cy="4937125"/>
          </a:xfrm>
        </p:spPr>
        <p:txBody>
          <a:bodyPr>
            <a:normAutofit fontScale="92500" lnSpcReduction="20000"/>
          </a:bodyPr>
          <a:lstStyle/>
          <a:p>
            <a:pPr eaLnBrk="1" hangingPunct="1">
              <a:lnSpc>
                <a:spcPct val="150000"/>
              </a:lnSpc>
            </a:pPr>
            <a:r>
              <a:rPr lang="en-GB" altLang="en-US" dirty="0">
                <a:latin typeface="Cambria" panose="02040503050406030204" pitchFamily="18" charset="0"/>
              </a:rPr>
              <a:t> prostate "too big" (&gt;80-100 g)</a:t>
            </a:r>
            <a:r>
              <a:rPr lang="sr-Latn-RS" altLang="en-US" dirty="0">
                <a:latin typeface="Cambria" panose="02040503050406030204" pitchFamily="18" charset="0"/>
              </a:rPr>
              <a:t> </a:t>
            </a:r>
            <a:endParaRPr lang="en-GB" altLang="en-US" dirty="0">
              <a:latin typeface="Cambria" panose="02040503050406030204" pitchFamily="18" charset="0"/>
            </a:endParaRPr>
          </a:p>
          <a:p>
            <a:pPr marL="0" indent="0" eaLnBrk="1" hangingPunct="1">
              <a:lnSpc>
                <a:spcPct val="150000"/>
              </a:lnSpc>
              <a:buNone/>
            </a:pPr>
            <a:r>
              <a:rPr lang="en-GB" altLang="en-US" dirty="0">
                <a:latin typeface="Cambria" panose="02040503050406030204" pitchFamily="18" charset="0"/>
              </a:rPr>
              <a:t>  </a:t>
            </a:r>
            <a:r>
              <a:rPr lang="sr-Latn-RS" altLang="en-US" dirty="0">
                <a:latin typeface="Cambria" panose="02040503050406030204" pitchFamily="18" charset="0"/>
              </a:rPr>
              <a:t>       - </a:t>
            </a:r>
            <a:r>
              <a:rPr lang="en-GB" altLang="en-US" sz="2100" dirty="0">
                <a:latin typeface="Cambria" panose="02040503050406030204" pitchFamily="18" charset="0"/>
              </a:rPr>
              <a:t>Subjective assessment conditioned by experience in TURP</a:t>
            </a:r>
          </a:p>
          <a:p>
            <a:pPr eaLnBrk="1" hangingPunct="1">
              <a:lnSpc>
                <a:spcPct val="150000"/>
              </a:lnSpc>
            </a:pPr>
            <a:endParaRPr lang="en-GB" altLang="en-US" dirty="0">
              <a:latin typeface="Cambria" panose="02040503050406030204" pitchFamily="18" charset="0"/>
            </a:endParaRPr>
          </a:p>
          <a:p>
            <a:pPr eaLnBrk="1" hangingPunct="1">
              <a:lnSpc>
                <a:spcPct val="150000"/>
              </a:lnSpc>
            </a:pPr>
            <a:r>
              <a:rPr lang="en-GB" altLang="en-US" dirty="0">
                <a:latin typeface="Cambria" panose="02040503050406030204" pitchFamily="18" charset="0"/>
              </a:rPr>
              <a:t>  Concomitant illness</a:t>
            </a:r>
            <a:r>
              <a:rPr lang="sr-Latn-RS" altLang="en-US" dirty="0">
                <a:latin typeface="Cambria" panose="02040503050406030204" pitchFamily="18" charset="0"/>
              </a:rPr>
              <a:t> </a:t>
            </a:r>
            <a:endParaRPr lang="en-GB" altLang="en-US" dirty="0">
              <a:latin typeface="Cambria" panose="02040503050406030204" pitchFamily="18" charset="0"/>
            </a:endParaRPr>
          </a:p>
          <a:p>
            <a:pPr marL="0" indent="0" eaLnBrk="1" hangingPunct="1">
              <a:lnSpc>
                <a:spcPct val="150000"/>
              </a:lnSpc>
              <a:buNone/>
            </a:pPr>
            <a:r>
              <a:rPr lang="en-GB" altLang="en-US" sz="2100" dirty="0">
                <a:latin typeface="Cambria" panose="02040503050406030204" pitchFamily="18" charset="0"/>
              </a:rPr>
              <a:t>  </a:t>
            </a:r>
            <a:r>
              <a:rPr lang="sr-Latn-RS" altLang="en-US" sz="2100" dirty="0">
                <a:latin typeface="Cambria" panose="02040503050406030204" pitchFamily="18" charset="0"/>
              </a:rPr>
              <a:t>       - </a:t>
            </a:r>
            <a:r>
              <a:rPr lang="en-GB" altLang="en-US" sz="2100" dirty="0">
                <a:latin typeface="Cambria" panose="02040503050406030204" pitchFamily="18" charset="0"/>
              </a:rPr>
              <a:t>Bladder </a:t>
            </a:r>
            <a:r>
              <a:rPr lang="en-GB" altLang="en-US" sz="2100" dirty="0" err="1">
                <a:latin typeface="Cambria" panose="02040503050406030204" pitchFamily="18" charset="0"/>
              </a:rPr>
              <a:t>calculosis</a:t>
            </a:r>
            <a:endParaRPr lang="en-GB" altLang="en-US" sz="2100" dirty="0">
              <a:latin typeface="Cambria" panose="02040503050406030204" pitchFamily="18" charset="0"/>
            </a:endParaRPr>
          </a:p>
          <a:p>
            <a:pPr marL="0" indent="0" eaLnBrk="1" hangingPunct="1">
              <a:lnSpc>
                <a:spcPct val="150000"/>
              </a:lnSpc>
              <a:buNone/>
            </a:pPr>
            <a:r>
              <a:rPr lang="en-GB" altLang="en-US" sz="2100" dirty="0">
                <a:latin typeface="Cambria" panose="02040503050406030204" pitchFamily="18" charset="0"/>
              </a:rPr>
              <a:t>  </a:t>
            </a:r>
            <a:r>
              <a:rPr lang="sr-Latn-RS" altLang="en-US" sz="2100" dirty="0">
                <a:latin typeface="Cambria" panose="02040503050406030204" pitchFamily="18" charset="0"/>
              </a:rPr>
              <a:t>       - </a:t>
            </a:r>
            <a:r>
              <a:rPr lang="en-GB" altLang="en-US" sz="2100" dirty="0">
                <a:latin typeface="Cambria" panose="02040503050406030204" pitchFamily="18" charset="0"/>
              </a:rPr>
              <a:t>Diverticulum</a:t>
            </a:r>
          </a:p>
          <a:p>
            <a:pPr eaLnBrk="1" hangingPunct="1">
              <a:lnSpc>
                <a:spcPct val="150000"/>
              </a:lnSpc>
            </a:pPr>
            <a:endParaRPr lang="en-GB" altLang="en-US" dirty="0">
              <a:latin typeface="Cambria" panose="02040503050406030204" pitchFamily="18" charset="0"/>
            </a:endParaRPr>
          </a:p>
          <a:p>
            <a:pPr eaLnBrk="1" hangingPunct="1">
              <a:lnSpc>
                <a:spcPct val="150000"/>
              </a:lnSpc>
            </a:pPr>
            <a:r>
              <a:rPr lang="en-GB" altLang="en-US" dirty="0">
                <a:latin typeface="Cambria" panose="02040503050406030204" pitchFamily="18" charset="0"/>
              </a:rPr>
              <a:t>  Lithotomy position is not possible</a:t>
            </a:r>
            <a:endParaRPr lang="sr-Cyrl-CS" altLang="en-US" dirty="0">
              <a:latin typeface="Cambria" panose="02040503050406030204" pitchFamily="18" charset="0"/>
            </a:endParaRPr>
          </a:p>
        </p:txBody>
      </p:sp>
      <p:pic>
        <p:nvPicPr>
          <p:cNvPr id="148485" name="Picture 5" descr="http://www.comiterpa.com/images/bph_in6.jpg">
            <a:extLst>
              <a:ext uri="{FF2B5EF4-FFF2-40B4-BE49-F238E27FC236}">
                <a16:creationId xmlns:a16="http://schemas.microsoft.com/office/drawing/2014/main" id="{30AF2A79-CC12-BEBA-5E32-185AC661648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08850" y="2667000"/>
            <a:ext cx="2519362"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Title 1">
            <a:extLst>
              <a:ext uri="{FF2B5EF4-FFF2-40B4-BE49-F238E27FC236}">
                <a16:creationId xmlns:a16="http://schemas.microsoft.com/office/drawing/2014/main" id="{8D70A536-AFE6-F9C0-41E8-5CF692CABE43}"/>
              </a:ext>
            </a:extLst>
          </p:cNvPr>
          <p:cNvSpPr>
            <a:spLocks noGrp="1"/>
          </p:cNvSpPr>
          <p:nvPr>
            <p:ph type="title"/>
          </p:nvPr>
        </p:nvSpPr>
        <p:spPr>
          <a:xfrm>
            <a:off x="1293813" y="381000"/>
            <a:ext cx="9601200" cy="442912"/>
          </a:xfrm>
        </p:spPr>
        <p:txBody>
          <a:bodyPr>
            <a:normAutofit fontScale="90000"/>
          </a:bodyPr>
          <a:lstStyle/>
          <a:p>
            <a:pPr eaLnBrk="1" hangingPunct="1"/>
            <a:r>
              <a:rPr lang="en-GB" altLang="en-US"/>
              <a:t>Minimally invasive treatment</a:t>
            </a:r>
            <a:endParaRPr lang="sr-Latn-CS" altLang="en-US" dirty="0"/>
          </a:p>
        </p:txBody>
      </p:sp>
      <p:sp>
        <p:nvSpPr>
          <p:cNvPr id="149507" name="Content Placeholder 2">
            <a:extLst>
              <a:ext uri="{FF2B5EF4-FFF2-40B4-BE49-F238E27FC236}">
                <a16:creationId xmlns:a16="http://schemas.microsoft.com/office/drawing/2014/main" id="{C38D8187-A897-A230-D642-CA4CA046C68E}"/>
              </a:ext>
            </a:extLst>
          </p:cNvPr>
          <p:cNvSpPr>
            <a:spLocks noGrp="1"/>
          </p:cNvSpPr>
          <p:nvPr>
            <p:ph sz="quarter" idx="1"/>
          </p:nvPr>
        </p:nvSpPr>
        <p:spPr>
          <a:xfrm>
            <a:off x="1751012" y="1143000"/>
            <a:ext cx="7740650" cy="5410200"/>
          </a:xfrm>
        </p:spPr>
        <p:txBody>
          <a:bodyPr>
            <a:normAutofit fontScale="47500" lnSpcReduction="20000"/>
          </a:bodyPr>
          <a:lstStyle/>
          <a:p>
            <a:pPr eaLnBrk="1" hangingPunct="1"/>
            <a:r>
              <a:rPr lang="en-GB" altLang="en-US" dirty="0">
                <a:latin typeface="Cambria" panose="02040503050406030204" pitchFamily="18" charset="0"/>
              </a:rPr>
              <a:t> </a:t>
            </a:r>
            <a:r>
              <a:rPr lang="en-GB" altLang="en-US" sz="3400" b="1" dirty="0">
                <a:latin typeface="Cambria" panose="02040503050406030204" pitchFamily="18" charset="0"/>
              </a:rPr>
              <a:t>Transurethral microwave thermotherapy TUMT</a:t>
            </a:r>
          </a:p>
          <a:p>
            <a:pPr eaLnBrk="1" hangingPunct="1"/>
            <a:endParaRPr lang="en-GB" altLang="en-US" sz="3400" dirty="0">
              <a:latin typeface="Cambria" panose="02040503050406030204" pitchFamily="18" charset="0"/>
            </a:endParaRPr>
          </a:p>
          <a:p>
            <a:pPr eaLnBrk="1" hangingPunct="1"/>
            <a:r>
              <a:rPr lang="en-GB" altLang="en-US" sz="3400" dirty="0">
                <a:latin typeface="Cambria" panose="02040503050406030204" pitchFamily="18" charset="0"/>
              </a:rPr>
              <a:t>  </a:t>
            </a:r>
            <a:r>
              <a:rPr lang="en-GB" altLang="en-US" sz="3400" b="1" dirty="0">
                <a:latin typeface="Cambria" panose="02040503050406030204" pitchFamily="18" charset="0"/>
              </a:rPr>
              <a:t>Transurethral ablation with a TUNA needle</a:t>
            </a:r>
          </a:p>
          <a:p>
            <a:pPr marL="0" indent="0" eaLnBrk="1" hangingPunct="1">
              <a:buNone/>
            </a:pPr>
            <a:r>
              <a:rPr lang="en-GB" altLang="en-US" sz="3400" dirty="0">
                <a:latin typeface="Cambria" panose="02040503050406030204" pitchFamily="18" charset="0"/>
              </a:rPr>
              <a:t>    </a:t>
            </a:r>
            <a:r>
              <a:rPr lang="sr-Latn-RS" altLang="en-US" sz="3400" dirty="0">
                <a:latin typeface="Cambria" panose="02040503050406030204" pitchFamily="18" charset="0"/>
              </a:rPr>
              <a:t>      </a:t>
            </a:r>
            <a:r>
              <a:rPr lang="en-GB" altLang="en-US" sz="3400" dirty="0">
                <a:latin typeface="Cambria" panose="02040503050406030204" pitchFamily="18" charset="0"/>
              </a:rPr>
              <a:t>Without </a:t>
            </a:r>
            <a:r>
              <a:rPr lang="en-GB" altLang="en-US" sz="3400" dirty="0" err="1">
                <a:latin typeface="Cambria" panose="02040503050406030204" pitchFamily="18" charset="0"/>
              </a:rPr>
              <a:t>anesthesia</a:t>
            </a:r>
            <a:r>
              <a:rPr lang="en-GB" altLang="en-US" sz="3400" dirty="0">
                <a:latin typeface="Cambria" panose="02040503050406030204" pitchFamily="18" charset="0"/>
              </a:rPr>
              <a:t>, 1 hour, bloodless</a:t>
            </a:r>
          </a:p>
          <a:p>
            <a:pPr marL="0" indent="0" eaLnBrk="1" hangingPunct="1">
              <a:buNone/>
            </a:pPr>
            <a:r>
              <a:rPr lang="en-GB" altLang="en-US" sz="3400" dirty="0">
                <a:latin typeface="Cambria" panose="02040503050406030204" pitchFamily="18" charset="0"/>
              </a:rPr>
              <a:t>   </a:t>
            </a:r>
            <a:r>
              <a:rPr lang="sr-Latn-RS" altLang="en-US" sz="3400" dirty="0">
                <a:latin typeface="Cambria" panose="02040503050406030204" pitchFamily="18" charset="0"/>
              </a:rPr>
              <a:t>       </a:t>
            </a:r>
            <a:r>
              <a:rPr lang="en-GB" altLang="en-US" sz="3400" dirty="0">
                <a:latin typeface="Cambria" panose="02040503050406030204" pitchFamily="18" charset="0"/>
              </a:rPr>
              <a:t> not suitable candidates for surgery</a:t>
            </a:r>
          </a:p>
          <a:p>
            <a:pPr marL="0" indent="0" eaLnBrk="1" hangingPunct="1">
              <a:buNone/>
            </a:pPr>
            <a:r>
              <a:rPr lang="en-GB" altLang="en-US" sz="3400" dirty="0">
                <a:latin typeface="Cambria" panose="02040503050406030204" pitchFamily="18" charset="0"/>
              </a:rPr>
              <a:t>    </a:t>
            </a:r>
            <a:r>
              <a:rPr lang="sr-Latn-RS" altLang="en-US" sz="3400" dirty="0">
                <a:latin typeface="Cambria" panose="02040503050406030204" pitchFamily="18" charset="0"/>
              </a:rPr>
              <a:t>       </a:t>
            </a:r>
            <a:r>
              <a:rPr lang="en-GB" altLang="en-US" sz="3400" dirty="0">
                <a:latin typeface="Cambria" panose="02040503050406030204" pitchFamily="18" charset="0"/>
              </a:rPr>
              <a:t>they want to avoid the complications of endoscopic surgery</a:t>
            </a:r>
          </a:p>
          <a:p>
            <a:pPr eaLnBrk="1" hangingPunct="1"/>
            <a:endParaRPr lang="en-GB" altLang="en-US" sz="3400" dirty="0">
              <a:latin typeface="Cambria" panose="02040503050406030204" pitchFamily="18" charset="0"/>
            </a:endParaRPr>
          </a:p>
          <a:p>
            <a:pPr eaLnBrk="1" hangingPunct="1"/>
            <a:r>
              <a:rPr lang="en-GB" altLang="en-US" sz="3400" dirty="0">
                <a:latin typeface="Cambria" panose="02040503050406030204" pitchFamily="18" charset="0"/>
              </a:rPr>
              <a:t>  </a:t>
            </a:r>
            <a:r>
              <a:rPr lang="en-GB" altLang="en-US" sz="3400" b="1" dirty="0">
                <a:latin typeface="Cambria" panose="02040503050406030204" pitchFamily="18" charset="0"/>
              </a:rPr>
              <a:t>Laser prostatectomy</a:t>
            </a:r>
          </a:p>
          <a:p>
            <a:pPr marL="0" indent="0" eaLnBrk="1" hangingPunct="1">
              <a:buNone/>
            </a:pPr>
            <a:r>
              <a:rPr lang="en-GB" altLang="en-US" sz="3400" dirty="0">
                <a:latin typeface="Cambria" panose="02040503050406030204" pitchFamily="18" charset="0"/>
              </a:rPr>
              <a:t>    </a:t>
            </a:r>
            <a:r>
              <a:rPr lang="sr-Latn-RS" altLang="en-US" sz="3400" dirty="0">
                <a:latin typeface="Cambria" panose="02040503050406030204" pitchFamily="18" charset="0"/>
              </a:rPr>
              <a:t>       </a:t>
            </a:r>
            <a:r>
              <a:rPr lang="en-GB" altLang="en-US" sz="3400" dirty="0">
                <a:latin typeface="Cambria" panose="02040503050406030204" pitchFamily="18" charset="0"/>
              </a:rPr>
              <a:t>Minimal blood loss</a:t>
            </a:r>
          </a:p>
          <a:p>
            <a:pPr marL="0" indent="0" eaLnBrk="1" hangingPunct="1">
              <a:buNone/>
            </a:pPr>
            <a:r>
              <a:rPr lang="en-GB" altLang="en-US" sz="3400" dirty="0">
                <a:latin typeface="Cambria" panose="02040503050406030204" pitchFamily="18" charset="0"/>
              </a:rPr>
              <a:t>    </a:t>
            </a:r>
            <a:r>
              <a:rPr lang="sr-Latn-RS" altLang="en-US" sz="3400" dirty="0">
                <a:latin typeface="Cambria" panose="02040503050406030204" pitchFamily="18" charset="0"/>
              </a:rPr>
              <a:t>       </a:t>
            </a:r>
            <a:r>
              <a:rPr lang="en-GB" altLang="en-US" sz="3400" dirty="0">
                <a:latin typeface="Cambria" panose="02040503050406030204" pitchFamily="18" charset="0"/>
              </a:rPr>
              <a:t>on anticoagulant therapy</a:t>
            </a:r>
          </a:p>
          <a:p>
            <a:pPr marL="0" indent="0" eaLnBrk="1" hangingPunct="1">
              <a:buNone/>
            </a:pPr>
            <a:r>
              <a:rPr lang="en-GB" altLang="en-US" sz="3400" dirty="0">
                <a:latin typeface="Cambria" panose="02040503050406030204" pitchFamily="18" charset="0"/>
              </a:rPr>
              <a:t>    </a:t>
            </a:r>
            <a:r>
              <a:rPr lang="sr-Latn-RS" altLang="en-US" sz="3400" dirty="0">
                <a:latin typeface="Cambria" panose="02040503050406030204" pitchFamily="18" charset="0"/>
              </a:rPr>
              <a:t>       </a:t>
            </a:r>
            <a:r>
              <a:rPr lang="en-GB" altLang="en-US" sz="3400" dirty="0">
                <a:latin typeface="Cambria" panose="02040503050406030204" pitchFamily="18" charset="0"/>
              </a:rPr>
              <a:t>Retrograde ejaculation rare</a:t>
            </a:r>
          </a:p>
          <a:p>
            <a:pPr marL="0" indent="0" eaLnBrk="1" hangingPunct="1">
              <a:buNone/>
            </a:pPr>
            <a:r>
              <a:rPr lang="en-GB" altLang="en-US" sz="3400" dirty="0">
                <a:latin typeface="Cambria" panose="02040503050406030204" pitchFamily="18" charset="0"/>
              </a:rPr>
              <a:t>    </a:t>
            </a:r>
            <a:r>
              <a:rPr lang="sr-Latn-RS" altLang="en-US" sz="3400" dirty="0">
                <a:latin typeface="Cambria" panose="02040503050406030204" pitchFamily="18" charset="0"/>
              </a:rPr>
              <a:t>       </a:t>
            </a:r>
            <a:r>
              <a:rPr lang="en-GB" altLang="en-US" sz="3400" dirty="0">
                <a:latin typeface="Cambria" panose="02040503050406030204" pitchFamily="18" charset="0"/>
              </a:rPr>
              <a:t>Faster recovery</a:t>
            </a:r>
          </a:p>
          <a:p>
            <a:pPr eaLnBrk="1" hangingPunct="1"/>
            <a:endParaRPr lang="en-GB" altLang="en-US" sz="3400" dirty="0">
              <a:latin typeface="Cambria" panose="02040503050406030204" pitchFamily="18" charset="0"/>
            </a:endParaRPr>
          </a:p>
          <a:p>
            <a:pPr eaLnBrk="1" hangingPunct="1"/>
            <a:r>
              <a:rPr lang="en-GB" altLang="en-US" sz="3400" dirty="0">
                <a:latin typeface="Cambria" panose="02040503050406030204" pitchFamily="18" charset="0"/>
              </a:rPr>
              <a:t>  </a:t>
            </a:r>
            <a:r>
              <a:rPr lang="en-GB" altLang="en-US" sz="3400" b="1" dirty="0">
                <a:latin typeface="Cambria" panose="02040503050406030204" pitchFamily="18" charset="0"/>
              </a:rPr>
              <a:t>Missing tissue for Ph</a:t>
            </a:r>
            <a:endParaRPr lang="sr-Latn-CS" altLang="en-US" sz="3400" b="1" dirty="0">
              <a:latin typeface="Cambria" panose="02040503050406030204" pitchFamily="18" charset="0"/>
            </a:endParaRPr>
          </a:p>
        </p:txBody>
      </p:sp>
      <p:pic>
        <p:nvPicPr>
          <p:cNvPr id="149508" name="Picture 2" descr="http://www.usrf.org/news/TUMT/TUMT.jpg">
            <a:extLst>
              <a:ext uri="{FF2B5EF4-FFF2-40B4-BE49-F238E27FC236}">
                <a16:creationId xmlns:a16="http://schemas.microsoft.com/office/drawing/2014/main" id="{5F910001-9C9B-15D5-A8DB-B722EF6A4D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0013" y="1524000"/>
            <a:ext cx="1547813" cy="176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7942" name="Slide Number Placeholder 6">
            <a:extLst>
              <a:ext uri="{FF2B5EF4-FFF2-40B4-BE49-F238E27FC236}">
                <a16:creationId xmlns:a16="http://schemas.microsoft.com/office/drawing/2014/main" id="{2BF444C2-9F1F-5F52-05A0-53B6B8212D8E}"/>
              </a:ext>
            </a:extLst>
          </p:cNvPr>
          <p:cNvSpPr>
            <a:spLocks noGrp="1"/>
          </p:cNvSpPr>
          <p:nvPr>
            <p:ph type="sldNum" sz="quarter" idx="12"/>
          </p:nvPr>
        </p:nvSpPr>
        <p:spPr bwMode="auto">
          <a:xfrm>
            <a:off x="2132012" y="6356351"/>
            <a:ext cx="2160588" cy="365125"/>
          </a:xfrm>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B4F0E7A-688A-474B-B882-0A87F3D0E63A}" type="slidenum">
              <a:rPr lang="en-US" altLang="en-US">
                <a:latin typeface="Gill Sans MT" panose="020B0502020104020203" pitchFamily="34" charset="0"/>
              </a:rPr>
              <a:pPr eaLnBrk="1" hangingPunct="1"/>
              <a:t>138</a:t>
            </a:fld>
            <a:endParaRPr lang="en-US" altLang="en-US">
              <a:latin typeface="Gill Sans MT" panose="020B0502020104020203" pitchFamily="34" charset="0"/>
            </a:endParaRPr>
          </a:p>
        </p:txBody>
      </p:sp>
      <p:pic>
        <p:nvPicPr>
          <p:cNvPr id="149510" name="Picture 9">
            <a:extLst>
              <a:ext uri="{FF2B5EF4-FFF2-40B4-BE49-F238E27FC236}">
                <a16:creationId xmlns:a16="http://schemas.microsoft.com/office/drawing/2014/main" id="{845C7541-29F6-0475-4C2A-845F8B8F5B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48388" y="4035426"/>
            <a:ext cx="2232025" cy="183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11" name="Picture 2" descr="http://www.ttmed.com/OnlineCourses/UserFiles/Laser%20therapies_F1.jpg">
            <a:extLst>
              <a:ext uri="{FF2B5EF4-FFF2-40B4-BE49-F238E27FC236}">
                <a16:creationId xmlns:a16="http://schemas.microsoft.com/office/drawing/2014/main" id="{D528EE6C-2966-AD4B-773F-F86A9C54E1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56612" y="3984626"/>
            <a:ext cx="2052638" cy="188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E7C6FC03-7DFA-C335-F6E0-EFE0F0B62925}"/>
              </a:ext>
            </a:extLst>
          </p:cNvPr>
          <p:cNvSpPr>
            <a:spLocks noGrp="1"/>
          </p:cNvSpPr>
          <p:nvPr>
            <p:ph type="title"/>
          </p:nvPr>
        </p:nvSpPr>
        <p:spPr>
          <a:xfrm>
            <a:off x="1294084" y="228600"/>
            <a:ext cx="9601200" cy="638176"/>
          </a:xfrm>
        </p:spPr>
        <p:txBody>
          <a:bodyPr/>
          <a:lstStyle/>
          <a:p>
            <a:pPr eaLnBrk="1" hangingPunct="1"/>
            <a:r>
              <a:rPr lang="en-GB" altLang="en-US" b="1" spc="600">
                <a:effectLst>
                  <a:outerShdw blurRad="38100" dist="38100" dir="2700000" algn="tl">
                    <a:srgbClr val="000000">
                      <a:alpha val="43137"/>
                    </a:srgbClr>
                  </a:outerShdw>
                </a:effectLst>
              </a:rPr>
              <a:t>Retention Diagnosis</a:t>
            </a:r>
            <a:endParaRPr lang="sr-Latn-CS" altLang="en-US" b="1" spc="600" dirty="0">
              <a:effectLst>
                <a:outerShdw blurRad="38100" dist="38100" dir="2700000" algn="tl">
                  <a:srgbClr val="000000">
                    <a:alpha val="43137"/>
                  </a:srgbClr>
                </a:outerShdw>
              </a:effectLst>
            </a:endParaRPr>
          </a:p>
        </p:txBody>
      </p:sp>
      <p:sp>
        <p:nvSpPr>
          <p:cNvPr id="23555" name="Slide Number Placeholder 6">
            <a:extLst>
              <a:ext uri="{FF2B5EF4-FFF2-40B4-BE49-F238E27FC236}">
                <a16:creationId xmlns:a16="http://schemas.microsoft.com/office/drawing/2014/main" id="{23620594-E5A4-97A6-EA78-496CA291EDBB}"/>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05ABE79-F05D-475F-9859-EF363FAD9A0E}" type="slidenum">
              <a:rPr lang="en-US" altLang="en-US">
                <a:solidFill>
                  <a:schemeClr val="tx2"/>
                </a:solidFill>
                <a:latin typeface="Gill Sans MT" panose="020B0502020104020203" pitchFamily="34" charset="0"/>
              </a:rPr>
              <a:pPr eaLnBrk="1" hangingPunct="1"/>
              <a:t>14</a:t>
            </a:fld>
            <a:endParaRPr lang="en-US" altLang="en-US">
              <a:solidFill>
                <a:schemeClr val="tx2"/>
              </a:solidFill>
              <a:latin typeface="Gill Sans MT" panose="020B0502020104020203" pitchFamily="34" charset="0"/>
            </a:endParaRPr>
          </a:p>
        </p:txBody>
      </p:sp>
      <p:sp>
        <p:nvSpPr>
          <p:cNvPr id="23556" name="Content Placeholder 2">
            <a:extLst>
              <a:ext uri="{FF2B5EF4-FFF2-40B4-BE49-F238E27FC236}">
                <a16:creationId xmlns:a16="http://schemas.microsoft.com/office/drawing/2014/main" id="{2E2F52DB-98F0-FE8F-C08C-758EF1FA7008}"/>
              </a:ext>
            </a:extLst>
          </p:cNvPr>
          <p:cNvSpPr>
            <a:spLocks noGrp="1"/>
          </p:cNvSpPr>
          <p:nvPr>
            <p:ph sz="quarter" idx="1"/>
          </p:nvPr>
        </p:nvSpPr>
        <p:spPr>
          <a:xfrm>
            <a:off x="1979612" y="1219201"/>
            <a:ext cx="8229600" cy="4937125"/>
          </a:xfrm>
        </p:spPr>
        <p:txBody>
          <a:bodyPr>
            <a:normAutofit lnSpcReduction="10000"/>
          </a:bodyPr>
          <a:lstStyle/>
          <a:p>
            <a:pPr marL="0" indent="0" eaLnBrk="1" hangingPunct="1">
              <a:buNone/>
            </a:pPr>
            <a:r>
              <a:rPr lang="sr-Latn-CS" altLang="en-US" dirty="0">
                <a:latin typeface="Cambria" panose="02040503050406030204" pitchFamily="18" charset="0"/>
              </a:rPr>
              <a:t>Incomplet</a:t>
            </a:r>
            <a:r>
              <a:rPr lang="en-US" altLang="en-US" dirty="0">
                <a:latin typeface="Cambria" panose="02040503050406030204" pitchFamily="18" charset="0"/>
              </a:rPr>
              <a:t>e</a:t>
            </a:r>
            <a:r>
              <a:rPr lang="sr-Latn-CS" altLang="en-US" dirty="0">
                <a:latin typeface="Cambria" panose="02040503050406030204" pitchFamily="18" charset="0"/>
              </a:rPr>
              <a:t> (residue, residual urine)</a:t>
            </a:r>
          </a:p>
          <a:p>
            <a:pPr marL="0" indent="0">
              <a:buNone/>
            </a:pPr>
            <a:r>
              <a:rPr lang="sr-Latn-CS" altLang="en-US" dirty="0">
                <a:latin typeface="Cambria" panose="02040503050406030204" pitchFamily="18" charset="0"/>
              </a:rPr>
              <a:t>Complet</a:t>
            </a:r>
            <a:r>
              <a:rPr lang="en-US" altLang="en-US" dirty="0">
                <a:latin typeface="Cambria" panose="02040503050406030204" pitchFamily="18" charset="0"/>
              </a:rPr>
              <a:t>e</a:t>
            </a:r>
            <a:endParaRPr lang="sr-Latn-CS" altLang="en-US" dirty="0">
              <a:latin typeface="Cambria" panose="02040503050406030204" pitchFamily="18" charset="0"/>
            </a:endParaRPr>
          </a:p>
          <a:p>
            <a:pPr marL="0" indent="0" eaLnBrk="1" hangingPunct="1">
              <a:buNone/>
            </a:pPr>
            <a:r>
              <a:rPr lang="sr-Latn-CS" altLang="en-US" dirty="0">
                <a:latin typeface="Cambria" panose="02040503050406030204" pitchFamily="18" charset="0"/>
              </a:rPr>
              <a:t>  Ultrasonography </a:t>
            </a:r>
          </a:p>
          <a:p>
            <a:pPr marL="0" indent="0" eaLnBrk="1" hangingPunct="1">
              <a:buNone/>
            </a:pPr>
            <a:r>
              <a:rPr lang="sr-Latn-CS" altLang="en-US" dirty="0">
                <a:latin typeface="Cambria" panose="02040503050406030204" pitchFamily="18" charset="0"/>
              </a:rPr>
              <a:t>  Post micturition cystography</a:t>
            </a:r>
          </a:p>
          <a:p>
            <a:pPr marL="0" indent="0" eaLnBrk="1" hangingPunct="1">
              <a:buNone/>
            </a:pPr>
            <a:r>
              <a:rPr lang="sr-Latn-CS" altLang="en-US" dirty="0">
                <a:latin typeface="Cambria" panose="02040503050406030204" pitchFamily="18" charset="0"/>
              </a:rPr>
              <a:t>  Catheterization</a:t>
            </a:r>
          </a:p>
          <a:p>
            <a:pPr marL="0" indent="0" eaLnBrk="1" hangingPunct="1">
              <a:buNone/>
            </a:pPr>
            <a:r>
              <a:rPr lang="sr-Latn-CS" altLang="en-US" dirty="0">
                <a:latin typeface="Cambria" panose="02040503050406030204" pitchFamily="18" charset="0"/>
              </a:rPr>
              <a:t>  During cystoscopy</a:t>
            </a:r>
          </a:p>
          <a:p>
            <a:pPr marL="0" indent="0" eaLnBrk="1" hangingPunct="1">
              <a:buNone/>
            </a:pPr>
            <a:r>
              <a:rPr lang="sr-Latn-CS" altLang="en-US" dirty="0">
                <a:latin typeface="Cambria" panose="02040503050406030204" pitchFamily="18" charset="0"/>
              </a:rPr>
              <a:t>  Radioisotopes</a:t>
            </a:r>
          </a:p>
          <a:p>
            <a:pPr marL="0" indent="0" eaLnBrk="1" hangingPunct="1">
              <a:buNone/>
            </a:pPr>
            <a:endParaRPr lang="sr-Latn-CS" altLang="en-US" dirty="0">
              <a:latin typeface="Cambria" panose="02040503050406030204" pitchFamily="18" charset="0"/>
            </a:endParaRPr>
          </a:p>
          <a:p>
            <a:pPr marL="0" indent="0" eaLnBrk="1" hangingPunct="1">
              <a:buNone/>
            </a:pPr>
            <a:r>
              <a:rPr lang="sr-Latn-CS" altLang="en-US" dirty="0">
                <a:latin typeface="Cambria" panose="02040503050406030204" pitchFamily="18" charset="0"/>
              </a:rPr>
              <a:t>Differential diagnosis</a:t>
            </a:r>
          </a:p>
          <a:p>
            <a:pPr marL="0" indent="0" eaLnBrk="1" hangingPunct="1">
              <a:buNone/>
            </a:pPr>
            <a:r>
              <a:rPr lang="sr-Latn-CS" altLang="en-US" dirty="0">
                <a:latin typeface="Cambria" panose="02040503050406030204" pitchFamily="18" charset="0"/>
              </a:rPr>
              <a:t>  Anuria – empty bladder</a:t>
            </a:r>
          </a:p>
        </p:txBody>
      </p:sp>
      <p:pic>
        <p:nvPicPr>
          <p:cNvPr id="23557" name="Picture 6" descr="f005003">
            <a:extLst>
              <a:ext uri="{FF2B5EF4-FFF2-40B4-BE49-F238E27FC236}">
                <a16:creationId xmlns:a16="http://schemas.microsoft.com/office/drawing/2014/main" id="{8E25F957-7435-39A0-842B-5050CC72B6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79159" y="3505200"/>
            <a:ext cx="2071220" cy="190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Picture 9" descr="Figure 1. Pelvic Sonograph">
            <a:hlinkClick r:id="rId3"/>
            <a:extLst>
              <a:ext uri="{FF2B5EF4-FFF2-40B4-BE49-F238E27FC236}">
                <a16:creationId xmlns:a16="http://schemas.microsoft.com/office/drawing/2014/main" id="{4157D10B-77C7-FFEF-4CB4-44F2B8ECD7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9612" y="3505200"/>
            <a:ext cx="2592388" cy="190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013A9EF3-F63D-B7B2-14F9-9100A8B81D64}"/>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b="1" spc="600">
                <a:effectLst>
                  <a:outerShdw blurRad="38100" dist="38100" dir="2700000" algn="tl">
                    <a:srgbClr val="000000">
                      <a:alpha val="43137"/>
                    </a:srgbClr>
                  </a:outerShdw>
                </a:effectLst>
              </a:rPr>
              <a:t>Incontinence</a:t>
            </a:r>
            <a:endParaRPr lang="sr-Latn-CS" altLang="en-US" b="1" spc="600" dirty="0">
              <a:effectLst>
                <a:outerShdw blurRad="38100" dist="38100" dir="2700000" algn="tl">
                  <a:srgbClr val="000000">
                    <a:alpha val="43137"/>
                  </a:srgbClr>
                </a:outerShdw>
              </a:effectLst>
            </a:endParaRPr>
          </a:p>
        </p:txBody>
      </p:sp>
      <p:sp>
        <p:nvSpPr>
          <p:cNvPr id="24579" name="Slide Number Placeholder 3">
            <a:extLst>
              <a:ext uri="{FF2B5EF4-FFF2-40B4-BE49-F238E27FC236}">
                <a16:creationId xmlns:a16="http://schemas.microsoft.com/office/drawing/2014/main" id="{5E013D8A-19EF-417E-313E-235EFE7E4AD2}"/>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2F04440-F860-414B-9500-B6F3ACE0D6D4}" type="slidenum">
              <a:rPr lang="en-US" altLang="en-US">
                <a:solidFill>
                  <a:schemeClr val="tx2"/>
                </a:solidFill>
                <a:latin typeface="Gill Sans MT" panose="020B0502020104020203" pitchFamily="34" charset="0"/>
              </a:rPr>
              <a:pPr eaLnBrk="1" hangingPunct="1"/>
              <a:t>15</a:t>
            </a:fld>
            <a:endParaRPr lang="en-US" altLang="en-US">
              <a:solidFill>
                <a:schemeClr val="tx2"/>
              </a:solidFill>
              <a:latin typeface="Gill Sans MT" panose="020B0502020104020203" pitchFamily="34" charset="0"/>
            </a:endParaRPr>
          </a:p>
        </p:txBody>
      </p:sp>
      <p:sp>
        <p:nvSpPr>
          <p:cNvPr id="24580" name="Content Placeholder 2">
            <a:extLst>
              <a:ext uri="{FF2B5EF4-FFF2-40B4-BE49-F238E27FC236}">
                <a16:creationId xmlns:a16="http://schemas.microsoft.com/office/drawing/2014/main" id="{B653E186-AF57-FAA1-09F0-15BF9943E90E}"/>
              </a:ext>
            </a:extLst>
          </p:cNvPr>
          <p:cNvSpPr>
            <a:spLocks noGrp="1"/>
          </p:cNvSpPr>
          <p:nvPr>
            <p:ph sz="quarter" idx="1"/>
          </p:nvPr>
        </p:nvSpPr>
        <p:spPr>
          <a:xfrm>
            <a:off x="989012" y="1219200"/>
            <a:ext cx="11199813" cy="4648200"/>
          </a:xfrm>
        </p:spPr>
        <p:txBody>
          <a:bodyPr numCol="2">
            <a:noAutofit/>
          </a:bodyPr>
          <a:lstStyle/>
          <a:p>
            <a:pPr marL="171450" indent="-171450"/>
            <a:r>
              <a:rPr lang="en-GB" altLang="en-US" sz="1400" dirty="0">
                <a:latin typeface="Cambria" panose="02040503050406030204" pitchFamily="18" charset="0"/>
              </a:rPr>
              <a:t> </a:t>
            </a:r>
            <a:r>
              <a:rPr lang="en-GB" altLang="en-US" sz="1400" dirty="0">
                <a:effectLst>
                  <a:outerShdw blurRad="38100" dist="38100" dir="2700000" algn="tl">
                    <a:srgbClr val="000000">
                      <a:alpha val="43137"/>
                    </a:srgbClr>
                  </a:outerShdw>
                </a:effectLst>
                <a:latin typeface="Cambria" panose="02040503050406030204" pitchFamily="18" charset="0"/>
              </a:rPr>
              <a:t>Involuntary loss of urine through the natural orifice, without his wanting it</a:t>
            </a:r>
          </a:p>
          <a:p>
            <a:pPr marL="171450" indent="-171450"/>
            <a:r>
              <a:rPr lang="en-GB" altLang="en-US" sz="1400" dirty="0">
                <a:effectLst>
                  <a:outerShdw blurRad="38100" dist="38100" dir="2700000" algn="tl">
                    <a:srgbClr val="000000">
                      <a:alpha val="43137"/>
                    </a:srgbClr>
                  </a:outerShdw>
                </a:effectLst>
                <a:latin typeface="Cambria" panose="02040503050406030204" pitchFamily="18" charset="0"/>
              </a:rPr>
              <a:t>  Stress incontinence</a:t>
            </a:r>
          </a:p>
          <a:p>
            <a:pPr marL="0" indent="0" eaLnBrk="1" hangingPunct="1">
              <a:buNone/>
            </a:pPr>
            <a:r>
              <a:rPr lang="en-GB" altLang="en-US" sz="1400" dirty="0">
                <a:latin typeface="Cambria" panose="02040503050406030204" pitchFamily="18" charset="0"/>
              </a:rPr>
              <a:t>           Departure - leakage of urine with increased intra-abdominal pressure-tension</a:t>
            </a:r>
          </a:p>
          <a:p>
            <a:pPr marL="171450" indent="-171450"/>
            <a:r>
              <a:rPr lang="en-GB" altLang="en-US" sz="1400" dirty="0">
                <a:latin typeface="Cambria" panose="02040503050406030204" pitchFamily="18" charset="0"/>
              </a:rPr>
              <a:t>  </a:t>
            </a:r>
            <a:r>
              <a:rPr lang="en-GB" altLang="en-US" sz="1400" dirty="0">
                <a:effectLst>
                  <a:outerShdw blurRad="38100" dist="38100" dir="2700000" algn="tl">
                    <a:srgbClr val="000000">
                      <a:alpha val="43137"/>
                    </a:srgbClr>
                  </a:outerShdw>
                </a:effectLst>
                <a:latin typeface="Cambria" panose="02040503050406030204" pitchFamily="18" charset="0"/>
              </a:rPr>
              <a:t>Urgent </a:t>
            </a:r>
          </a:p>
          <a:p>
            <a:pPr marL="0" indent="0" eaLnBrk="1" hangingPunct="1">
              <a:buNone/>
            </a:pPr>
            <a:r>
              <a:rPr lang="en-GB" altLang="en-US" sz="1400" dirty="0">
                <a:latin typeface="Cambria" panose="02040503050406030204" pitchFamily="18" charset="0"/>
              </a:rPr>
              <a:t>           A sudden strong urge to urinate that cannot be prevented</a:t>
            </a:r>
          </a:p>
          <a:p>
            <a:pPr marL="171450" indent="-171450"/>
            <a:r>
              <a:rPr lang="en-GB" altLang="en-US" sz="1400" dirty="0">
                <a:latin typeface="Cambria" panose="02040503050406030204" pitchFamily="18" charset="0"/>
              </a:rPr>
              <a:t>  </a:t>
            </a:r>
            <a:r>
              <a:rPr lang="en-GB" altLang="en-US" sz="1400" dirty="0">
                <a:effectLst>
                  <a:outerShdw blurRad="38100" dist="38100" dir="2700000" algn="tl">
                    <a:srgbClr val="000000">
                      <a:alpha val="43137"/>
                    </a:srgbClr>
                  </a:outerShdw>
                </a:effectLst>
                <a:latin typeface="Cambria" panose="02040503050406030204" pitchFamily="18" charset="0"/>
              </a:rPr>
              <a:t>Mixed </a:t>
            </a:r>
          </a:p>
          <a:p>
            <a:pPr marL="171450" indent="-171450"/>
            <a:r>
              <a:rPr lang="en-GB" altLang="en-US" sz="1400" dirty="0">
                <a:effectLst>
                  <a:outerShdw blurRad="38100" dist="38100" dir="2700000" algn="tl">
                    <a:srgbClr val="000000">
                      <a:alpha val="43137"/>
                    </a:srgbClr>
                  </a:outerShdw>
                </a:effectLst>
                <a:latin typeface="Cambria" panose="02040503050406030204" pitchFamily="18" charset="0"/>
              </a:rPr>
              <a:t>  Due to overflow - Overflow - </a:t>
            </a:r>
            <a:r>
              <a:rPr lang="en-GB" altLang="en-US" sz="1400" dirty="0" err="1">
                <a:effectLst>
                  <a:outerShdw blurRad="38100" dist="38100" dir="2700000" algn="tl">
                    <a:srgbClr val="000000">
                      <a:alpha val="43137"/>
                    </a:srgbClr>
                  </a:outerShdw>
                </a:effectLst>
                <a:latin typeface="Cambria" panose="02040503050406030204" pitchFamily="18" charset="0"/>
              </a:rPr>
              <a:t>Ischiuria</a:t>
            </a:r>
            <a:r>
              <a:rPr lang="en-GB" altLang="en-US" sz="1400" dirty="0">
                <a:effectLst>
                  <a:outerShdw blurRad="38100" dist="38100" dir="2700000" algn="tl">
                    <a:srgbClr val="000000">
                      <a:alpha val="43137"/>
                    </a:srgbClr>
                  </a:outerShdw>
                </a:effectLst>
                <a:latin typeface="Cambria" panose="02040503050406030204" pitchFamily="18" charset="0"/>
              </a:rPr>
              <a:t> </a:t>
            </a:r>
            <a:r>
              <a:rPr lang="en-GB" altLang="en-US" sz="1400" dirty="0" err="1">
                <a:effectLst>
                  <a:outerShdw blurRad="38100" dist="38100" dir="2700000" algn="tl">
                    <a:srgbClr val="000000">
                      <a:alpha val="43137"/>
                    </a:srgbClr>
                  </a:outerShdw>
                </a:effectLst>
                <a:latin typeface="Cambria" panose="02040503050406030204" pitchFamily="18" charset="0"/>
              </a:rPr>
              <a:t>paradoxa</a:t>
            </a:r>
            <a:endParaRPr lang="en-GB" altLang="en-US" sz="1400" dirty="0">
              <a:effectLst>
                <a:outerShdw blurRad="38100" dist="38100" dir="2700000" algn="tl">
                  <a:srgbClr val="000000">
                    <a:alpha val="43137"/>
                  </a:srgbClr>
                </a:outerShdw>
              </a:effectLst>
              <a:latin typeface="Cambria" panose="02040503050406030204" pitchFamily="18" charset="0"/>
            </a:endParaRPr>
          </a:p>
          <a:p>
            <a:pPr marL="0" indent="0" eaLnBrk="1" hangingPunct="1">
              <a:buNone/>
            </a:pPr>
            <a:r>
              <a:rPr lang="en-GB" altLang="en-US" sz="1400" dirty="0">
                <a:latin typeface="Cambria" panose="02040503050406030204" pitchFamily="18" charset="0"/>
              </a:rPr>
              <a:t>           Passage of urine with a full bladder</a:t>
            </a:r>
          </a:p>
          <a:p>
            <a:pPr marL="171450" indent="-171450"/>
            <a:r>
              <a:rPr lang="en-GB" altLang="en-US" sz="1400" dirty="0">
                <a:latin typeface="Cambria" panose="02040503050406030204" pitchFamily="18" charset="0"/>
              </a:rPr>
              <a:t>  </a:t>
            </a:r>
            <a:r>
              <a:rPr lang="en-GB" altLang="en-US" sz="1400" dirty="0">
                <a:effectLst>
                  <a:outerShdw blurRad="38100" dist="38100" dir="2700000" algn="tl">
                    <a:srgbClr val="000000">
                      <a:alpha val="43137"/>
                    </a:srgbClr>
                  </a:outerShdw>
                </a:effectLst>
                <a:latin typeface="Cambria" panose="02040503050406030204" pitchFamily="18" charset="0"/>
              </a:rPr>
              <a:t>Functional </a:t>
            </a:r>
          </a:p>
          <a:p>
            <a:pPr marL="0" indent="0" eaLnBrk="1" hangingPunct="1">
              <a:buNone/>
            </a:pPr>
            <a:r>
              <a:rPr lang="en-GB" altLang="en-US" sz="1400" dirty="0">
                <a:latin typeface="Cambria" panose="02040503050406030204" pitchFamily="18" charset="0"/>
              </a:rPr>
              <a:t>           Difficulty getting to the toilet due to physical or mental disorders, Normal lower urinary tract</a:t>
            </a:r>
          </a:p>
          <a:p>
            <a:pPr marL="171450" indent="-171450"/>
            <a:r>
              <a:rPr lang="en-GB" altLang="en-US" sz="1400" dirty="0">
                <a:latin typeface="Cambria" panose="02040503050406030204" pitchFamily="18" charset="0"/>
              </a:rPr>
              <a:t>  </a:t>
            </a:r>
            <a:r>
              <a:rPr lang="en-GB" altLang="en-US" sz="1400" dirty="0">
                <a:effectLst>
                  <a:outerShdw blurRad="38100" dist="38100" dir="2700000" algn="tl">
                    <a:srgbClr val="000000">
                      <a:alpha val="43137"/>
                    </a:srgbClr>
                  </a:outerShdw>
                </a:effectLst>
                <a:latin typeface="Cambria" panose="02040503050406030204" pitchFamily="18" charset="0"/>
              </a:rPr>
              <a:t>Enuresis </a:t>
            </a:r>
            <a:r>
              <a:rPr lang="en-GB" altLang="en-US" sz="1400" dirty="0" err="1">
                <a:effectLst>
                  <a:outerShdw blurRad="38100" dist="38100" dir="2700000" algn="tl">
                    <a:srgbClr val="000000">
                      <a:alpha val="43137"/>
                    </a:srgbClr>
                  </a:outerShdw>
                </a:effectLst>
                <a:latin typeface="Cambria" panose="02040503050406030204" pitchFamily="18" charset="0"/>
              </a:rPr>
              <a:t>nocturna</a:t>
            </a:r>
            <a:r>
              <a:rPr lang="en-GB" altLang="en-US" sz="1400" dirty="0">
                <a:effectLst>
                  <a:outerShdw blurRad="38100" dist="38100" dir="2700000" algn="tl">
                    <a:srgbClr val="000000">
                      <a:alpha val="43137"/>
                    </a:srgbClr>
                  </a:outerShdw>
                </a:effectLst>
                <a:latin typeface="Cambria" panose="02040503050406030204" pitchFamily="18" charset="0"/>
              </a:rPr>
              <a:t>, diurnal</a:t>
            </a:r>
          </a:p>
          <a:p>
            <a:pPr marL="0" indent="0" eaLnBrk="1" hangingPunct="1">
              <a:buNone/>
            </a:pPr>
            <a:r>
              <a:rPr lang="en-GB" altLang="en-US" sz="1400" dirty="0">
                <a:latin typeface="Cambria" panose="02040503050406030204" pitchFamily="18" charset="0"/>
              </a:rPr>
              <a:t>           Involuntary complete emptying of the bladder during the day or night into bed or clothes in age after 4 or 5 years</a:t>
            </a:r>
          </a:p>
          <a:p>
            <a:pPr marL="171450" indent="-171450"/>
            <a:r>
              <a:rPr lang="en-GB" altLang="en-US" sz="1400" dirty="0">
                <a:latin typeface="Cambria" panose="02040503050406030204" pitchFamily="18" charset="0"/>
              </a:rPr>
              <a:t>  </a:t>
            </a:r>
            <a:r>
              <a:rPr lang="en-GB" altLang="en-US" sz="1400" dirty="0">
                <a:effectLst>
                  <a:outerShdw blurRad="38100" dist="38100" dir="2700000" algn="tl">
                    <a:srgbClr val="000000">
                      <a:alpha val="43137"/>
                    </a:srgbClr>
                  </a:outerShdw>
                </a:effectLst>
                <a:latin typeface="Cambria" panose="02040503050406030204" pitchFamily="18" charset="0"/>
              </a:rPr>
              <a:t>Differential diagnosis</a:t>
            </a:r>
          </a:p>
          <a:p>
            <a:pPr marL="0" indent="0" eaLnBrk="1" hangingPunct="1">
              <a:buNone/>
            </a:pPr>
            <a:r>
              <a:rPr lang="en-GB" altLang="en-US" sz="1400" dirty="0">
                <a:latin typeface="Cambria" panose="02040503050406030204" pitchFamily="18" charset="0"/>
              </a:rPr>
              <a:t>           Fistula (swelling of urine into an unnatural opening)</a:t>
            </a:r>
            <a:endParaRPr lang="sr-Cyrl-CS" altLang="en-US" sz="1400" dirty="0">
              <a:latin typeface="Cambria" panose="020405030504060302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4EF9307C-D0C8-F5E9-82D4-508C627584AA}"/>
              </a:ext>
            </a:extLst>
          </p:cNvPr>
          <p:cNvSpPr>
            <a:spLocks noGrp="1"/>
          </p:cNvSpPr>
          <p:nvPr>
            <p:ph type="title"/>
          </p:nvPr>
        </p:nvSpPr>
        <p:spPr>
          <a:xfrm>
            <a:off x="1293812" y="228600"/>
            <a:ext cx="9601200" cy="638176"/>
          </a:xfrm>
        </p:spPr>
        <p:txBody>
          <a:bodyPr/>
          <a:lstStyle/>
          <a:p>
            <a:pPr eaLnBrk="1" hangingPunct="1"/>
            <a:r>
              <a:rPr lang="en-GB" altLang="en-US" b="1" spc="300">
                <a:effectLst>
                  <a:outerShdw blurRad="38100" dist="38100" dir="2700000" algn="tl">
                    <a:srgbClr val="000000">
                      <a:alpha val="43137"/>
                    </a:srgbClr>
                  </a:outerShdw>
                </a:effectLst>
              </a:rPr>
              <a:t>Disorders in the production of urine</a:t>
            </a:r>
            <a:endParaRPr lang="sr-Latn-CS" altLang="en-US" b="1" spc="300" dirty="0">
              <a:effectLst>
                <a:outerShdw blurRad="38100" dist="38100" dir="2700000" algn="tl">
                  <a:srgbClr val="000000">
                    <a:alpha val="43137"/>
                  </a:srgbClr>
                </a:outerShdw>
              </a:effectLst>
            </a:endParaRPr>
          </a:p>
        </p:txBody>
      </p:sp>
      <p:sp>
        <p:nvSpPr>
          <p:cNvPr id="25603" name="Slide Number Placeholder 3">
            <a:extLst>
              <a:ext uri="{FF2B5EF4-FFF2-40B4-BE49-F238E27FC236}">
                <a16:creationId xmlns:a16="http://schemas.microsoft.com/office/drawing/2014/main" id="{FF8DCC03-ECA8-4771-6C8E-3614EBFFF4D4}"/>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7141B3E-637B-4679-BE90-C00F1D7D2B18}" type="slidenum">
              <a:rPr lang="en-US" altLang="en-US">
                <a:solidFill>
                  <a:schemeClr val="tx2"/>
                </a:solidFill>
                <a:latin typeface="Gill Sans MT" panose="020B0502020104020203" pitchFamily="34" charset="0"/>
              </a:rPr>
              <a:pPr eaLnBrk="1" hangingPunct="1"/>
              <a:t>16</a:t>
            </a:fld>
            <a:endParaRPr lang="en-US" altLang="en-US">
              <a:solidFill>
                <a:schemeClr val="tx2"/>
              </a:solidFill>
              <a:latin typeface="Gill Sans MT" panose="020B0502020104020203" pitchFamily="34" charset="0"/>
            </a:endParaRPr>
          </a:p>
        </p:txBody>
      </p:sp>
      <p:sp>
        <p:nvSpPr>
          <p:cNvPr id="25604" name="Content Placeholder 2">
            <a:extLst>
              <a:ext uri="{FF2B5EF4-FFF2-40B4-BE49-F238E27FC236}">
                <a16:creationId xmlns:a16="http://schemas.microsoft.com/office/drawing/2014/main" id="{7DD04027-D307-3770-D59F-2600410388C4}"/>
              </a:ext>
            </a:extLst>
          </p:cNvPr>
          <p:cNvSpPr>
            <a:spLocks noGrp="1"/>
          </p:cNvSpPr>
          <p:nvPr>
            <p:ph sz="quarter" idx="1"/>
          </p:nvPr>
        </p:nvSpPr>
        <p:spPr>
          <a:xfrm>
            <a:off x="1864518" y="1545717"/>
            <a:ext cx="8459788" cy="4937125"/>
          </a:xfrm>
        </p:spPr>
        <p:txBody>
          <a:bodyPr/>
          <a:lstStyle/>
          <a:p>
            <a:pPr marL="342900" indent="-342900"/>
            <a:r>
              <a:rPr lang="en-GB" altLang="en-US" dirty="0">
                <a:latin typeface="Cambria" panose="02040503050406030204" pitchFamily="18" charset="0"/>
              </a:rPr>
              <a:t>Polyuria: diuresis &gt; 1500 ml</a:t>
            </a:r>
          </a:p>
          <a:p>
            <a:pPr marL="0" indent="0" eaLnBrk="1" hangingPunct="1">
              <a:buNone/>
            </a:pPr>
            <a:r>
              <a:rPr lang="en-GB" altLang="en-US" dirty="0">
                <a:latin typeface="Cambria" panose="02040503050406030204" pitchFamily="18" charset="0"/>
              </a:rPr>
              <a:t>  Extrarenal: increased fluid intake, Diabetes insipidus</a:t>
            </a:r>
          </a:p>
          <a:p>
            <a:pPr marL="0" indent="0" eaLnBrk="1" hangingPunct="1">
              <a:buNone/>
            </a:pPr>
            <a:r>
              <a:rPr lang="en-GB" altLang="en-US" dirty="0">
                <a:latin typeface="Cambria" panose="02040503050406030204" pitchFamily="18" charset="0"/>
              </a:rPr>
              <a:t>  Renal: qualitative </a:t>
            </a:r>
            <a:r>
              <a:rPr lang="en-GB" altLang="en-US" dirty="0" err="1">
                <a:latin typeface="Cambria" panose="02040503050406030204" pitchFamily="18" charset="0"/>
              </a:rPr>
              <a:t>uro</a:t>
            </a:r>
            <a:r>
              <a:rPr lang="en-GB" altLang="en-US" dirty="0">
                <a:latin typeface="Cambria" panose="02040503050406030204" pitchFamily="18" charset="0"/>
              </a:rPr>
              <a:t>/nephrological damage kidneys</a:t>
            </a:r>
          </a:p>
          <a:p>
            <a:pPr marL="342900" indent="-342900"/>
            <a:r>
              <a:rPr lang="en-GB" altLang="en-US" dirty="0">
                <a:latin typeface="Cambria" panose="02040503050406030204" pitchFamily="18" charset="0"/>
              </a:rPr>
              <a:t>  Oliguria: diuresis &lt; 600 ml</a:t>
            </a:r>
          </a:p>
          <a:p>
            <a:pPr marL="342900" indent="-342900"/>
            <a:r>
              <a:rPr lang="en-GB" altLang="en-US" dirty="0">
                <a:latin typeface="Cambria" panose="02040503050406030204" pitchFamily="18" charset="0"/>
              </a:rPr>
              <a:t>  </a:t>
            </a:r>
            <a:r>
              <a:rPr lang="en-GB" altLang="en-US" dirty="0" err="1">
                <a:latin typeface="Cambria" panose="02040503050406030204" pitchFamily="18" charset="0"/>
              </a:rPr>
              <a:t>Urobstruction</a:t>
            </a:r>
            <a:endParaRPr lang="en-GB" altLang="en-US" dirty="0">
              <a:latin typeface="Cambria" panose="02040503050406030204" pitchFamily="18" charset="0"/>
            </a:endParaRPr>
          </a:p>
          <a:p>
            <a:pPr marL="0" indent="0" eaLnBrk="1" hangingPunct="1">
              <a:buNone/>
            </a:pPr>
            <a:r>
              <a:rPr lang="en-GB" altLang="en-US" dirty="0">
                <a:latin typeface="Cambria" panose="02040503050406030204" pitchFamily="18" charset="0"/>
              </a:rPr>
              <a:t>  Qualitative </a:t>
            </a:r>
            <a:r>
              <a:rPr lang="en-GB" altLang="en-US" dirty="0" err="1">
                <a:latin typeface="Cambria" panose="02040503050406030204" pitchFamily="18" charset="0"/>
              </a:rPr>
              <a:t>uro</a:t>
            </a:r>
            <a:r>
              <a:rPr lang="en-GB" altLang="en-US" dirty="0">
                <a:latin typeface="Cambria" panose="02040503050406030204" pitchFamily="18" charset="0"/>
              </a:rPr>
              <a:t>/nephrological kidney damage</a:t>
            </a:r>
          </a:p>
          <a:p>
            <a:pPr marL="342900" indent="-342900"/>
            <a:r>
              <a:rPr lang="en-GB" altLang="en-US" dirty="0">
                <a:latin typeface="Cambria" panose="02040503050406030204" pitchFamily="18" charset="0"/>
              </a:rPr>
              <a:t>  Anuria : diuresis &lt; 200 ml</a:t>
            </a:r>
          </a:p>
          <a:p>
            <a:pPr marL="0" indent="0" eaLnBrk="1" hangingPunct="1">
              <a:buNone/>
            </a:pPr>
            <a:r>
              <a:rPr lang="en-GB" altLang="en-US" dirty="0">
                <a:latin typeface="Cambria" panose="02040503050406030204" pitchFamily="18" charset="0"/>
              </a:rPr>
              <a:t>  Cessation of urine production</a:t>
            </a:r>
          </a:p>
          <a:p>
            <a:pPr marL="0" indent="0" eaLnBrk="1" hangingPunct="1">
              <a:buNone/>
            </a:pPr>
            <a:r>
              <a:rPr lang="en-GB" altLang="en-US" dirty="0">
                <a:latin typeface="Cambria" panose="02040503050406030204" pitchFamily="18" charset="0"/>
              </a:rPr>
              <a:t>  Obstruction above </a:t>
            </a:r>
            <a:r>
              <a:rPr lang="en-GB" altLang="en-US" dirty="0" err="1">
                <a:latin typeface="Cambria" panose="02040503050406030204" pitchFamily="18" charset="0"/>
              </a:rPr>
              <a:t>m.bladder</a:t>
            </a:r>
            <a:endParaRPr lang="en-GB" altLang="en-US" dirty="0">
              <a:latin typeface="Cambria" panose="020405030504060302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5EBC177C-71C3-E6FE-B94C-2A67C9B949F6}"/>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b="1" spc="600">
                <a:effectLst>
                  <a:outerShdw blurRad="38100" dist="38100" dir="2700000" algn="tl">
                    <a:srgbClr val="000000">
                      <a:alpha val="43137"/>
                    </a:srgbClr>
                  </a:outerShdw>
                </a:effectLst>
              </a:rPr>
              <a:t>Anuria</a:t>
            </a:r>
            <a:endParaRPr lang="sr-Latn-CS" altLang="en-US" b="1" spc="600" dirty="0">
              <a:effectLst>
                <a:outerShdw blurRad="38100" dist="38100" dir="2700000" algn="tl">
                  <a:srgbClr val="000000">
                    <a:alpha val="43137"/>
                  </a:srgbClr>
                </a:outerShdw>
              </a:effectLst>
            </a:endParaRPr>
          </a:p>
        </p:txBody>
      </p:sp>
      <p:sp>
        <p:nvSpPr>
          <p:cNvPr id="26627" name="Slide Number Placeholder 3">
            <a:extLst>
              <a:ext uri="{FF2B5EF4-FFF2-40B4-BE49-F238E27FC236}">
                <a16:creationId xmlns:a16="http://schemas.microsoft.com/office/drawing/2014/main" id="{D83E9518-B116-346D-F193-CF6132E74CEE}"/>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F4E9D11-FFA1-45D5-9739-CF0672974310}" type="slidenum">
              <a:rPr lang="en-US" altLang="en-US">
                <a:solidFill>
                  <a:schemeClr val="tx2"/>
                </a:solidFill>
                <a:latin typeface="Gill Sans MT" panose="020B0502020104020203" pitchFamily="34" charset="0"/>
              </a:rPr>
              <a:pPr eaLnBrk="1" hangingPunct="1"/>
              <a:t>17</a:t>
            </a:fld>
            <a:endParaRPr lang="en-US" altLang="en-US">
              <a:solidFill>
                <a:schemeClr val="tx2"/>
              </a:solidFill>
              <a:latin typeface="Gill Sans MT" panose="020B0502020104020203" pitchFamily="34" charset="0"/>
            </a:endParaRPr>
          </a:p>
        </p:txBody>
      </p:sp>
      <p:sp>
        <p:nvSpPr>
          <p:cNvPr id="26628" name="Content Placeholder 2">
            <a:extLst>
              <a:ext uri="{FF2B5EF4-FFF2-40B4-BE49-F238E27FC236}">
                <a16:creationId xmlns:a16="http://schemas.microsoft.com/office/drawing/2014/main" id="{D670F00C-E1AD-A3BF-E015-545AD9DB6924}"/>
              </a:ext>
            </a:extLst>
          </p:cNvPr>
          <p:cNvSpPr>
            <a:spLocks noGrp="1"/>
          </p:cNvSpPr>
          <p:nvPr>
            <p:ph sz="quarter" idx="1"/>
          </p:nvPr>
        </p:nvSpPr>
        <p:spPr>
          <a:xfrm>
            <a:off x="1979612" y="990600"/>
            <a:ext cx="8229600" cy="4937125"/>
          </a:xfrm>
        </p:spPr>
        <p:txBody>
          <a:bodyPr>
            <a:noAutofit/>
          </a:bodyPr>
          <a:lstStyle/>
          <a:p>
            <a:pPr marL="342900" indent="-342900"/>
            <a:r>
              <a:rPr lang="en-GB" altLang="en-US" sz="1800" b="1" dirty="0">
                <a:latin typeface="Cambria" panose="02040503050406030204" pitchFamily="18" charset="0"/>
              </a:rPr>
              <a:t>Prerenal</a:t>
            </a:r>
          </a:p>
          <a:p>
            <a:pPr marL="342900" indent="-342900" eaLnBrk="1" hangingPunct="1">
              <a:buFont typeface="Wingdings" panose="05000000000000000000" pitchFamily="2" charset="2"/>
              <a:buChar char="ü"/>
            </a:pPr>
            <a:r>
              <a:rPr lang="en-GB" altLang="en-US" sz="1800" dirty="0">
                <a:latin typeface="Cambria" panose="02040503050406030204" pitchFamily="18" charset="0"/>
              </a:rPr>
              <a:t>  Heart failure</a:t>
            </a:r>
          </a:p>
          <a:p>
            <a:pPr marL="342900" indent="-342900" eaLnBrk="1" hangingPunct="1">
              <a:buFont typeface="Wingdings" panose="05000000000000000000" pitchFamily="2" charset="2"/>
              <a:buChar char="ü"/>
            </a:pPr>
            <a:r>
              <a:rPr lang="en-GB" altLang="en-US" sz="1800" dirty="0">
                <a:latin typeface="Cambria" panose="02040503050406030204" pitchFamily="18" charset="0"/>
              </a:rPr>
              <a:t>  Shock</a:t>
            </a:r>
          </a:p>
          <a:p>
            <a:pPr marL="342900" indent="-342900" eaLnBrk="1" hangingPunct="1">
              <a:buFont typeface="Wingdings" panose="05000000000000000000" pitchFamily="2" charset="2"/>
              <a:buChar char="ü"/>
            </a:pPr>
            <a:r>
              <a:rPr lang="en-GB" altLang="en-US" sz="1800" dirty="0">
                <a:latin typeface="Cambria" panose="02040503050406030204" pitchFamily="18" charset="0"/>
              </a:rPr>
              <a:t>  Dehydration</a:t>
            </a:r>
          </a:p>
          <a:p>
            <a:pPr marL="0" indent="0" eaLnBrk="1" hangingPunct="1">
              <a:buNone/>
            </a:pPr>
            <a:endParaRPr lang="en-GB" altLang="en-US" sz="1800" dirty="0">
              <a:latin typeface="Cambria" panose="02040503050406030204" pitchFamily="18" charset="0"/>
            </a:endParaRPr>
          </a:p>
          <a:p>
            <a:pPr marL="342900" indent="-342900"/>
            <a:r>
              <a:rPr lang="en-GB" altLang="en-US" sz="1800" dirty="0">
                <a:latin typeface="Cambria" panose="02040503050406030204" pitchFamily="18" charset="0"/>
              </a:rPr>
              <a:t>  </a:t>
            </a:r>
            <a:r>
              <a:rPr lang="en-GB" altLang="en-US" sz="1800" b="1" dirty="0">
                <a:latin typeface="Cambria" panose="02040503050406030204" pitchFamily="18" charset="0"/>
              </a:rPr>
              <a:t>Renal</a:t>
            </a:r>
          </a:p>
          <a:p>
            <a:pPr marL="342900" indent="-342900" eaLnBrk="1" hangingPunct="1">
              <a:buFont typeface="Wingdings" panose="05000000000000000000" pitchFamily="2" charset="2"/>
              <a:buChar char="ü"/>
            </a:pPr>
            <a:r>
              <a:rPr lang="en-GB" altLang="en-US" sz="1800" dirty="0">
                <a:latin typeface="Cambria" panose="02040503050406030204" pitchFamily="18" charset="0"/>
              </a:rPr>
              <a:t>  Acute nephritis</a:t>
            </a:r>
          </a:p>
          <a:p>
            <a:pPr marL="342900" indent="-342900" eaLnBrk="1" hangingPunct="1">
              <a:buFont typeface="Wingdings" panose="05000000000000000000" pitchFamily="2" charset="2"/>
              <a:buChar char="ü"/>
            </a:pPr>
            <a:r>
              <a:rPr lang="en-GB" altLang="en-US" sz="1800" dirty="0">
                <a:latin typeface="Cambria" panose="02040503050406030204" pitchFamily="18" charset="0"/>
              </a:rPr>
              <a:t>  Intoxication, post-transfusion</a:t>
            </a:r>
          </a:p>
          <a:p>
            <a:pPr marL="342900" indent="-342900" eaLnBrk="1" hangingPunct="1">
              <a:buFont typeface="Wingdings" panose="05000000000000000000" pitchFamily="2" charset="2"/>
              <a:buChar char="ü"/>
            </a:pPr>
            <a:r>
              <a:rPr lang="en-GB" altLang="en-US" sz="1800" dirty="0">
                <a:latin typeface="Cambria" panose="02040503050406030204" pitchFamily="18" charset="0"/>
              </a:rPr>
              <a:t>  Qualitative kidney damage</a:t>
            </a:r>
          </a:p>
          <a:p>
            <a:pPr marL="0" indent="0" eaLnBrk="1" hangingPunct="1">
              <a:buNone/>
            </a:pPr>
            <a:endParaRPr lang="en-GB" altLang="en-US" sz="1800" dirty="0">
              <a:latin typeface="Cambria" panose="02040503050406030204" pitchFamily="18" charset="0"/>
            </a:endParaRPr>
          </a:p>
          <a:p>
            <a:pPr marL="342900" indent="-342900"/>
            <a:r>
              <a:rPr lang="en-GB" altLang="en-US" sz="1800" dirty="0">
                <a:latin typeface="Cambria" panose="02040503050406030204" pitchFamily="18" charset="0"/>
              </a:rPr>
              <a:t>  </a:t>
            </a:r>
            <a:r>
              <a:rPr lang="en-GB" altLang="en-US" sz="1800" b="1" dirty="0">
                <a:latin typeface="Cambria" panose="02040503050406030204" pitchFamily="18" charset="0"/>
              </a:rPr>
              <a:t>Postrenal</a:t>
            </a:r>
          </a:p>
          <a:p>
            <a:pPr marL="342900" indent="-342900" eaLnBrk="1" hangingPunct="1">
              <a:buFont typeface="Wingdings" panose="05000000000000000000" pitchFamily="2" charset="2"/>
              <a:buChar char="ü"/>
            </a:pPr>
            <a:r>
              <a:rPr lang="en-GB" altLang="en-US" sz="1800" dirty="0">
                <a:latin typeface="Cambria" panose="02040503050406030204" pitchFamily="18" charset="0"/>
              </a:rPr>
              <a:t>  Obstruction (internal, external) of both ureters</a:t>
            </a:r>
          </a:p>
          <a:p>
            <a:pPr marL="342900" indent="-342900" eaLnBrk="1" hangingPunct="1">
              <a:buFont typeface="Wingdings" panose="05000000000000000000" pitchFamily="2" charset="2"/>
              <a:buChar char="ü"/>
            </a:pPr>
            <a:r>
              <a:rPr lang="en-GB" altLang="en-US" sz="1800" dirty="0">
                <a:latin typeface="Cambria" panose="02040503050406030204" pitchFamily="18" charset="0"/>
              </a:rPr>
              <a:t>  Obstruction of the only functioning kidney</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8489869D-7740-D922-4555-F03106B44440}"/>
              </a:ext>
            </a:extLst>
          </p:cNvPr>
          <p:cNvSpPr>
            <a:spLocks noGrp="1"/>
          </p:cNvSpPr>
          <p:nvPr>
            <p:ph type="title"/>
          </p:nvPr>
        </p:nvSpPr>
        <p:spPr>
          <a:xfrm>
            <a:off x="1293813" y="381000"/>
            <a:ext cx="9601200" cy="620714"/>
          </a:xfrm>
        </p:spPr>
        <p:txBody>
          <a:bodyPr/>
          <a:lstStyle/>
          <a:p>
            <a:pPr eaLnBrk="1" hangingPunct="1"/>
            <a:r>
              <a:rPr lang="en-GB" altLang="en-US" b="1" spc="600">
                <a:effectLst>
                  <a:outerShdw blurRad="38100" dist="38100" dir="2700000" algn="tl">
                    <a:srgbClr val="000000">
                      <a:alpha val="43137"/>
                    </a:srgbClr>
                  </a:outerShdw>
                </a:effectLst>
              </a:rPr>
              <a:t>Clinical examination</a:t>
            </a:r>
            <a:endParaRPr lang="sr-Latn-CS" altLang="en-US" b="1" spc="600" dirty="0">
              <a:effectLst>
                <a:outerShdw blurRad="38100" dist="38100" dir="2700000" algn="tl">
                  <a:srgbClr val="000000">
                    <a:alpha val="43137"/>
                  </a:srgbClr>
                </a:outerShdw>
              </a:effectLst>
            </a:endParaRPr>
          </a:p>
        </p:txBody>
      </p:sp>
      <p:sp>
        <p:nvSpPr>
          <p:cNvPr id="27651" name="Slide Number Placeholder 7">
            <a:extLst>
              <a:ext uri="{FF2B5EF4-FFF2-40B4-BE49-F238E27FC236}">
                <a16:creationId xmlns:a16="http://schemas.microsoft.com/office/drawing/2014/main" id="{E660BB86-C350-53FE-235E-758D6BDF8286}"/>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C8CE475-478C-4803-BCFE-95A250FA6738}" type="slidenum">
              <a:rPr lang="en-US" altLang="en-US">
                <a:solidFill>
                  <a:schemeClr val="tx2"/>
                </a:solidFill>
                <a:latin typeface="Gill Sans MT" panose="020B0502020104020203" pitchFamily="34" charset="0"/>
              </a:rPr>
              <a:pPr eaLnBrk="1" hangingPunct="1"/>
              <a:t>18</a:t>
            </a:fld>
            <a:endParaRPr lang="en-US" altLang="en-US">
              <a:solidFill>
                <a:schemeClr val="tx2"/>
              </a:solidFill>
              <a:latin typeface="Gill Sans MT" panose="020B0502020104020203" pitchFamily="34" charset="0"/>
            </a:endParaRPr>
          </a:p>
        </p:txBody>
      </p:sp>
      <p:sp>
        <p:nvSpPr>
          <p:cNvPr id="27652" name="Content Placeholder 2">
            <a:extLst>
              <a:ext uri="{FF2B5EF4-FFF2-40B4-BE49-F238E27FC236}">
                <a16:creationId xmlns:a16="http://schemas.microsoft.com/office/drawing/2014/main" id="{B0AD1B7E-9959-69D7-7B52-B2DE498F6D6C}"/>
              </a:ext>
            </a:extLst>
          </p:cNvPr>
          <p:cNvSpPr>
            <a:spLocks noGrp="1"/>
          </p:cNvSpPr>
          <p:nvPr>
            <p:ph sz="quarter" idx="1"/>
          </p:nvPr>
        </p:nvSpPr>
        <p:spPr>
          <a:xfrm>
            <a:off x="1951038" y="1419226"/>
            <a:ext cx="8229600" cy="4937125"/>
          </a:xfrm>
        </p:spPr>
        <p:txBody>
          <a:bodyPr>
            <a:normAutofit fontScale="85000" lnSpcReduction="20000"/>
          </a:bodyPr>
          <a:lstStyle/>
          <a:p>
            <a:pPr marL="0" indent="0" eaLnBrk="1" hangingPunct="1">
              <a:buNone/>
            </a:pPr>
            <a:r>
              <a:rPr lang="en-GB" altLang="en-US" b="1" dirty="0">
                <a:latin typeface="Cambria" panose="02040503050406030204" pitchFamily="18" charset="0"/>
              </a:rPr>
              <a:t>Inspection</a:t>
            </a:r>
          </a:p>
          <a:p>
            <a:pPr marL="342900" indent="-342900"/>
            <a:r>
              <a:rPr lang="en-GB" altLang="en-US" dirty="0">
                <a:latin typeface="Cambria" panose="02040503050406030204" pitchFamily="18" charset="0"/>
              </a:rPr>
              <a:t>    Kidney </a:t>
            </a:r>
          </a:p>
          <a:p>
            <a:pPr marL="0" indent="0" eaLnBrk="1" hangingPunct="1">
              <a:buNone/>
            </a:pPr>
            <a:r>
              <a:rPr lang="en-GB" altLang="en-US" dirty="0">
                <a:latin typeface="Cambria" panose="02040503050406030204" pitchFamily="18" charset="0"/>
              </a:rPr>
              <a:t>  Hydronephrosis in children</a:t>
            </a:r>
          </a:p>
          <a:p>
            <a:pPr marL="0" indent="0" eaLnBrk="1" hangingPunct="1">
              <a:buNone/>
            </a:pPr>
            <a:r>
              <a:rPr lang="en-GB" altLang="en-US" dirty="0">
                <a:latin typeface="Cambria" panose="02040503050406030204" pitchFamily="18" charset="0"/>
              </a:rPr>
              <a:t>  </a:t>
            </a:r>
            <a:r>
              <a:rPr lang="en-GB" altLang="en-US" dirty="0" err="1">
                <a:latin typeface="Cambria" panose="02040503050406030204" pitchFamily="18" charset="0"/>
              </a:rPr>
              <a:t>Multicystic</a:t>
            </a:r>
            <a:r>
              <a:rPr lang="en-GB" altLang="en-US" dirty="0">
                <a:latin typeface="Cambria" panose="02040503050406030204" pitchFamily="18" charset="0"/>
              </a:rPr>
              <a:t> dysplasia</a:t>
            </a:r>
          </a:p>
          <a:p>
            <a:pPr marL="0" indent="0" eaLnBrk="1" hangingPunct="1">
              <a:buNone/>
            </a:pPr>
            <a:r>
              <a:rPr lang="en-GB" altLang="en-US" dirty="0">
                <a:latin typeface="Cambria" panose="02040503050406030204" pitchFamily="18" charset="0"/>
              </a:rPr>
              <a:t>  Kidney </a:t>
            </a:r>
            <a:r>
              <a:rPr lang="en-GB" altLang="en-US" dirty="0" err="1">
                <a:latin typeface="Cambria" panose="02040503050406030204" pitchFamily="18" charset="0"/>
              </a:rPr>
              <a:t>tumor</a:t>
            </a:r>
            <a:r>
              <a:rPr lang="en-GB" altLang="en-US" dirty="0">
                <a:latin typeface="Cambria" panose="02040503050406030204" pitchFamily="18" charset="0"/>
              </a:rPr>
              <a:t> in children</a:t>
            </a:r>
          </a:p>
          <a:p>
            <a:pPr marL="0" indent="0" eaLnBrk="1" hangingPunct="1">
              <a:buNone/>
            </a:pPr>
            <a:r>
              <a:rPr lang="en-GB" altLang="en-US" dirty="0">
                <a:latin typeface="Cambria" panose="02040503050406030204" pitchFamily="18" charset="0"/>
              </a:rPr>
              <a:t>  Injuries</a:t>
            </a:r>
          </a:p>
          <a:p>
            <a:pPr marL="0" indent="0" eaLnBrk="1" hangingPunct="1">
              <a:buNone/>
            </a:pPr>
            <a:r>
              <a:rPr lang="en-GB" altLang="en-US" dirty="0">
                <a:latin typeface="Cambria" panose="02040503050406030204" pitchFamily="18" charset="0"/>
              </a:rPr>
              <a:t>  Peri/pararenal abscess</a:t>
            </a:r>
          </a:p>
          <a:p>
            <a:pPr marL="0" indent="0" eaLnBrk="1" hangingPunct="1">
              <a:buNone/>
            </a:pPr>
            <a:r>
              <a:rPr lang="en-GB" altLang="en-US" dirty="0">
                <a:latin typeface="Cambria" panose="02040503050406030204" pitchFamily="18" charset="0"/>
              </a:rPr>
              <a:t>  Herpes zoster</a:t>
            </a:r>
          </a:p>
          <a:p>
            <a:pPr marL="0" indent="0" eaLnBrk="1" hangingPunct="1">
              <a:buNone/>
            </a:pPr>
            <a:endParaRPr lang="en-GB" altLang="en-US" dirty="0">
              <a:latin typeface="Cambria" panose="02040503050406030204" pitchFamily="18" charset="0"/>
            </a:endParaRPr>
          </a:p>
          <a:p>
            <a:pPr marL="342900" indent="-342900"/>
            <a:r>
              <a:rPr lang="en-GB" altLang="en-US" dirty="0">
                <a:latin typeface="Cambria" panose="02040503050406030204" pitchFamily="18" charset="0"/>
              </a:rPr>
              <a:t>    Bladder </a:t>
            </a:r>
          </a:p>
          <a:p>
            <a:pPr marL="0" indent="0" eaLnBrk="1" hangingPunct="1">
              <a:buNone/>
            </a:pPr>
            <a:r>
              <a:rPr lang="en-GB" altLang="en-US" dirty="0">
                <a:latin typeface="Cambria" panose="02040503050406030204" pitchFamily="18" charset="0"/>
              </a:rPr>
              <a:t>  Globus </a:t>
            </a:r>
            <a:r>
              <a:rPr lang="en-GB" altLang="en-US" dirty="0" err="1">
                <a:latin typeface="Cambria" panose="02040503050406030204" pitchFamily="18" charset="0"/>
              </a:rPr>
              <a:t>vesicalis</a:t>
            </a:r>
            <a:endParaRPr lang="en-GB" altLang="en-US" dirty="0">
              <a:latin typeface="Cambria" panose="02040503050406030204" pitchFamily="18" charset="0"/>
            </a:endParaRPr>
          </a:p>
          <a:p>
            <a:pPr marL="0" indent="0" eaLnBrk="1" hangingPunct="1">
              <a:buNone/>
            </a:pPr>
            <a:r>
              <a:rPr lang="en-GB" altLang="en-US" dirty="0">
                <a:latin typeface="Cambria" panose="02040503050406030204" pitchFamily="18" charset="0"/>
              </a:rPr>
              <a:t>  Bladder exstrophy</a:t>
            </a:r>
          </a:p>
        </p:txBody>
      </p:sp>
      <p:pic>
        <p:nvPicPr>
          <p:cNvPr id="27653" name="Picture 9" descr="image001">
            <a:extLst>
              <a:ext uri="{FF2B5EF4-FFF2-40B4-BE49-F238E27FC236}">
                <a16:creationId xmlns:a16="http://schemas.microsoft.com/office/drawing/2014/main" id="{F0CE8113-FF3F-1DBF-4077-888E657635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5838" y="1828800"/>
            <a:ext cx="2466975" cy="177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10" descr="acute-urinary-retention-full-bladder">
            <a:hlinkClick r:id="rId3" tooltip="acute-urinary-retention-full-bladder"/>
            <a:extLst>
              <a:ext uri="{FF2B5EF4-FFF2-40B4-BE49-F238E27FC236}">
                <a16:creationId xmlns:a16="http://schemas.microsoft.com/office/drawing/2014/main" id="{A077C3CC-5F0B-25EC-D9E6-727C9E42CE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0162" y="3962400"/>
            <a:ext cx="177165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Picture 11" descr="be_large">
            <a:extLst>
              <a:ext uri="{FF2B5EF4-FFF2-40B4-BE49-F238E27FC236}">
                <a16:creationId xmlns:a16="http://schemas.microsoft.com/office/drawing/2014/main" id="{7403C00D-F2E2-B255-7A21-BF0FD0F7FB3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05826" y="4114801"/>
            <a:ext cx="2008187" cy="202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6" name="Picture 12" descr="HerpesZoster">
            <a:extLst>
              <a:ext uri="{FF2B5EF4-FFF2-40B4-BE49-F238E27FC236}">
                <a16:creationId xmlns:a16="http://schemas.microsoft.com/office/drawing/2014/main" id="{25017C25-4F60-15CB-B510-8756A91245A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09013" y="1676401"/>
            <a:ext cx="1908175"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B18B74FA-5CA0-7DA1-4CA6-887F091A3F9D}"/>
              </a:ext>
            </a:extLst>
          </p:cNvPr>
          <p:cNvSpPr>
            <a:spLocks noGrp="1"/>
          </p:cNvSpPr>
          <p:nvPr>
            <p:ph type="title"/>
          </p:nvPr>
        </p:nvSpPr>
        <p:spPr>
          <a:xfrm>
            <a:off x="1293813" y="381000"/>
            <a:ext cx="9601200" cy="587375"/>
          </a:xfrm>
        </p:spPr>
        <p:txBody>
          <a:bodyPr/>
          <a:lstStyle/>
          <a:p>
            <a:pPr eaLnBrk="1" hangingPunct="1"/>
            <a:r>
              <a:rPr lang="en-GB" altLang="en-US" b="1" spc="600">
                <a:effectLst>
                  <a:outerShdw blurRad="38100" dist="38100" dir="2700000" algn="tl">
                    <a:srgbClr val="000000">
                      <a:alpha val="43137"/>
                    </a:srgbClr>
                  </a:outerShdw>
                </a:effectLst>
              </a:rPr>
              <a:t>Inspection: male genitalia</a:t>
            </a:r>
            <a:endParaRPr lang="sr-Latn-CS" altLang="en-US" b="1" spc="600" dirty="0">
              <a:effectLst>
                <a:outerShdw blurRad="38100" dist="38100" dir="2700000" algn="tl">
                  <a:srgbClr val="000000">
                    <a:alpha val="43137"/>
                  </a:srgbClr>
                </a:outerShdw>
              </a:effectLst>
            </a:endParaRPr>
          </a:p>
        </p:txBody>
      </p:sp>
      <p:sp>
        <p:nvSpPr>
          <p:cNvPr id="28675" name="Slide Number Placeholder 14">
            <a:extLst>
              <a:ext uri="{FF2B5EF4-FFF2-40B4-BE49-F238E27FC236}">
                <a16:creationId xmlns:a16="http://schemas.microsoft.com/office/drawing/2014/main" id="{7C2DADB4-615A-25FB-7165-FE38B3307C76}"/>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7955DA2-D2A0-49E6-BE08-2B69E117CDA1}" type="slidenum">
              <a:rPr lang="en-US" altLang="en-US">
                <a:solidFill>
                  <a:schemeClr val="tx2"/>
                </a:solidFill>
                <a:latin typeface="Gill Sans MT" panose="020B0502020104020203" pitchFamily="34" charset="0"/>
              </a:rPr>
              <a:pPr eaLnBrk="1" hangingPunct="1"/>
              <a:t>19</a:t>
            </a:fld>
            <a:endParaRPr lang="en-US" altLang="en-US">
              <a:solidFill>
                <a:schemeClr val="tx2"/>
              </a:solidFill>
              <a:latin typeface="Gill Sans MT" panose="020B0502020104020203" pitchFamily="34" charset="0"/>
            </a:endParaRPr>
          </a:p>
        </p:txBody>
      </p:sp>
      <p:sp>
        <p:nvSpPr>
          <p:cNvPr id="28677" name="Rectangle 4">
            <a:extLst>
              <a:ext uri="{FF2B5EF4-FFF2-40B4-BE49-F238E27FC236}">
                <a16:creationId xmlns:a16="http://schemas.microsoft.com/office/drawing/2014/main" id="{15F9827B-CF3A-E73B-2484-9D77C017EC87}"/>
              </a:ext>
            </a:extLst>
          </p:cNvPr>
          <p:cNvSpPr>
            <a:spLocks noChangeArrowheads="1"/>
          </p:cNvSpPr>
          <p:nvPr/>
        </p:nvSpPr>
        <p:spPr bwMode="auto">
          <a:xfrm>
            <a:off x="8075612" y="1371600"/>
            <a:ext cx="2514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sl-SI" altLang="en-US" sz="2000" b="1">
                <a:latin typeface="Gill Sans MT" panose="020B0502020104020203" pitchFamily="34" charset="0"/>
              </a:rPr>
              <a:t>Carcinoma penis </a:t>
            </a:r>
          </a:p>
        </p:txBody>
      </p:sp>
      <p:pic>
        <p:nvPicPr>
          <p:cNvPr id="28678" name="Picture 7" descr="genital_phimosis">
            <a:extLst>
              <a:ext uri="{FF2B5EF4-FFF2-40B4-BE49-F238E27FC236}">
                <a16:creationId xmlns:a16="http://schemas.microsoft.com/office/drawing/2014/main" id="{781AFFD5-0176-1228-D2A7-7FE70FBCCE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2012" y="1525589"/>
            <a:ext cx="2808288" cy="230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9" name="Rectangle 8">
            <a:extLst>
              <a:ext uri="{FF2B5EF4-FFF2-40B4-BE49-F238E27FC236}">
                <a16:creationId xmlns:a16="http://schemas.microsoft.com/office/drawing/2014/main" id="{16B0D162-6DF9-380F-F20B-25DA3F5E1EC5}"/>
              </a:ext>
            </a:extLst>
          </p:cNvPr>
          <p:cNvSpPr>
            <a:spLocks noChangeArrowheads="1"/>
          </p:cNvSpPr>
          <p:nvPr/>
        </p:nvSpPr>
        <p:spPr bwMode="auto">
          <a:xfrm>
            <a:off x="2833688" y="1123950"/>
            <a:ext cx="12557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l-SI" altLang="en-US" sz="2000" b="1">
                <a:latin typeface="Gill Sans MT" panose="020B0502020104020203" pitchFamily="34" charset="0"/>
              </a:rPr>
              <a:t>Phimosis</a:t>
            </a:r>
            <a:endParaRPr lang="en-US" altLang="en-US" sz="2000" b="1">
              <a:latin typeface="Gill Sans MT" panose="020B0502020104020203" pitchFamily="34" charset="0"/>
            </a:endParaRPr>
          </a:p>
        </p:txBody>
      </p:sp>
      <p:pic>
        <p:nvPicPr>
          <p:cNvPr id="28680" name="Picture 10" descr="gu_paraphymosis1">
            <a:extLst>
              <a:ext uri="{FF2B5EF4-FFF2-40B4-BE49-F238E27FC236}">
                <a16:creationId xmlns:a16="http://schemas.microsoft.com/office/drawing/2014/main" id="{45DB96C9-4840-B17E-87AB-1A1CF9BC13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8613" y="1511300"/>
            <a:ext cx="2555875"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1" name="Rectangle 11">
            <a:extLst>
              <a:ext uri="{FF2B5EF4-FFF2-40B4-BE49-F238E27FC236}">
                <a16:creationId xmlns:a16="http://schemas.microsoft.com/office/drawing/2014/main" id="{D96796D7-D6D8-5477-8F5A-3BD24DB608CB}"/>
              </a:ext>
            </a:extLst>
          </p:cNvPr>
          <p:cNvSpPr>
            <a:spLocks noChangeArrowheads="1"/>
          </p:cNvSpPr>
          <p:nvPr/>
        </p:nvSpPr>
        <p:spPr bwMode="auto">
          <a:xfrm>
            <a:off x="5789613" y="1123950"/>
            <a:ext cx="17827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l-SI" altLang="en-US" sz="2000" b="1">
                <a:latin typeface="Gill Sans MT" panose="020B0502020104020203" pitchFamily="34" charset="0"/>
              </a:rPr>
              <a:t>Paraphimosis</a:t>
            </a:r>
            <a:endParaRPr lang="en-US" altLang="en-US" sz="2000" b="1">
              <a:latin typeface="Gill Sans MT" panose="020B0502020104020203" pitchFamily="34" charset="0"/>
            </a:endParaRPr>
          </a:p>
        </p:txBody>
      </p:sp>
      <p:pic>
        <p:nvPicPr>
          <p:cNvPr id="28682" name="Picture 13" descr="gu_penile_condyloma">
            <a:extLst>
              <a:ext uri="{FF2B5EF4-FFF2-40B4-BE49-F238E27FC236}">
                <a16:creationId xmlns:a16="http://schemas.microsoft.com/office/drawing/2014/main" id="{C077D872-157E-4980-4347-D5DD11156CE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9638" y="4343401"/>
            <a:ext cx="2627313"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3" name="Rectangle 14">
            <a:extLst>
              <a:ext uri="{FF2B5EF4-FFF2-40B4-BE49-F238E27FC236}">
                <a16:creationId xmlns:a16="http://schemas.microsoft.com/office/drawing/2014/main" id="{E3EDC903-97EA-5188-ED1F-C8C9D153073F}"/>
              </a:ext>
            </a:extLst>
          </p:cNvPr>
          <p:cNvSpPr>
            <a:spLocks noChangeArrowheads="1"/>
          </p:cNvSpPr>
          <p:nvPr/>
        </p:nvSpPr>
        <p:spPr bwMode="auto">
          <a:xfrm>
            <a:off x="1906588" y="3971925"/>
            <a:ext cx="31972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l-SI" altLang="en-US" sz="2000" b="1">
                <a:latin typeface="Gill Sans MT" panose="020B0502020104020203" pitchFamily="34" charset="0"/>
              </a:rPr>
              <a:t>Condilomata accuminata</a:t>
            </a:r>
            <a:endParaRPr lang="en-US" altLang="en-US" sz="2000" b="1">
              <a:latin typeface="Gill Sans MT" panose="020B0502020104020203" pitchFamily="34" charset="0"/>
            </a:endParaRPr>
          </a:p>
        </p:txBody>
      </p:sp>
      <p:pic>
        <p:nvPicPr>
          <p:cNvPr id="28684" name="Picture 17" descr="200px-Penisfrenulum">
            <a:extLst>
              <a:ext uri="{FF2B5EF4-FFF2-40B4-BE49-F238E27FC236}">
                <a16:creationId xmlns:a16="http://schemas.microsoft.com/office/drawing/2014/main" id="{4598E37D-B6E5-9844-9833-F096A47F22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8176" y="4343400"/>
            <a:ext cx="2052637" cy="183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5" name="Picture 19" descr="10336-150x150">
            <a:extLst>
              <a:ext uri="{FF2B5EF4-FFF2-40B4-BE49-F238E27FC236}">
                <a16:creationId xmlns:a16="http://schemas.microsoft.com/office/drawing/2014/main" id="{3CA968BB-5F12-236B-363C-EAC8792EED8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17143" r="8571" b="11429"/>
          <a:stretch>
            <a:fillRect/>
          </a:stretch>
        </p:blipFill>
        <p:spPr bwMode="auto">
          <a:xfrm>
            <a:off x="8380412" y="1752600"/>
            <a:ext cx="19812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6" name="Rectangle 28">
            <a:extLst>
              <a:ext uri="{FF2B5EF4-FFF2-40B4-BE49-F238E27FC236}">
                <a16:creationId xmlns:a16="http://schemas.microsoft.com/office/drawing/2014/main" id="{D16D22A7-C468-AAD7-3DF5-78F405E3C052}"/>
              </a:ext>
            </a:extLst>
          </p:cNvPr>
          <p:cNvSpPr>
            <a:spLocks noChangeArrowheads="1"/>
          </p:cNvSpPr>
          <p:nvPr/>
        </p:nvSpPr>
        <p:spPr bwMode="auto">
          <a:xfrm>
            <a:off x="5637212" y="3971925"/>
            <a:ext cx="22177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l-SI" altLang="en-US" sz="2000" b="1">
                <a:latin typeface="Gill Sans MT" panose="020B0502020104020203" pitchFamily="34" charset="0"/>
              </a:rPr>
              <a:t>Frenulum braeve</a:t>
            </a:r>
            <a:endParaRPr lang="en-US" altLang="en-US" sz="2000" b="1">
              <a:latin typeface="Gill Sans MT" panose="020B0502020104020203" pitchFamily="34" charset="0"/>
            </a:endParaRPr>
          </a:p>
        </p:txBody>
      </p:sp>
      <p:pic>
        <p:nvPicPr>
          <p:cNvPr id="28687" name="Picture 30" descr="http://trialx.com/curetalk/wp-content/blogs.dir/7/files/2011/05/diseases/Penile_Cancer-3.png">
            <a:extLst>
              <a:ext uri="{FF2B5EF4-FFF2-40B4-BE49-F238E27FC236}">
                <a16:creationId xmlns:a16="http://schemas.microsoft.com/office/drawing/2014/main" id="{71A400AA-50B0-D331-76DD-17D46C70B01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89938" y="4419601"/>
            <a:ext cx="2016125" cy="166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BE739D3A-4883-8BB5-6B1A-5A4E540FDB1C}"/>
              </a:ext>
            </a:extLst>
          </p:cNvPr>
          <p:cNvSpPr>
            <a:spLocks noGrp="1"/>
          </p:cNvSpPr>
          <p:nvPr>
            <p:ph type="title"/>
          </p:nvPr>
        </p:nvSpPr>
        <p:spPr>
          <a:xfrm>
            <a:off x="1293813" y="381000"/>
            <a:ext cx="9601200" cy="638176"/>
          </a:xfrm>
        </p:spPr>
        <p:txBody>
          <a:bodyPr>
            <a:noAutofit/>
          </a:bodyPr>
          <a:lstStyle/>
          <a:p>
            <a:pPr marL="0" marR="0" indent="0" algn="just">
              <a:lnSpc>
                <a:spcPct val="107000"/>
              </a:lnSpc>
              <a:spcBef>
                <a:spcPts val="0"/>
              </a:spcBef>
              <a:spcAft>
                <a:spcPts val="800"/>
              </a:spcAft>
              <a:buNone/>
            </a:pPr>
            <a:r>
              <a:rPr lang="en-GB" sz="4400" spc="600" dirty="0">
                <a:effectLst/>
                <a:latin typeface="Calibri" panose="020F0502020204030204" pitchFamily="34" charset="0"/>
                <a:ea typeface="Calibri" panose="020F0502020204030204" pitchFamily="34" charset="0"/>
                <a:cs typeface="Times New Roman" panose="02020603050405020304" pitchFamily="18" charset="0"/>
              </a:rPr>
              <a:t>Symptoms</a:t>
            </a:r>
          </a:p>
        </p:txBody>
      </p:sp>
      <p:sp>
        <p:nvSpPr>
          <p:cNvPr id="11267" name="Content Placeholder 2">
            <a:extLst>
              <a:ext uri="{FF2B5EF4-FFF2-40B4-BE49-F238E27FC236}">
                <a16:creationId xmlns:a16="http://schemas.microsoft.com/office/drawing/2014/main" id="{5D35D54F-5B2A-A40E-27CC-87D3082979CE}"/>
              </a:ext>
            </a:extLst>
          </p:cNvPr>
          <p:cNvSpPr>
            <a:spLocks noGrp="1"/>
          </p:cNvSpPr>
          <p:nvPr>
            <p:ph sz="quarter" idx="1"/>
          </p:nvPr>
        </p:nvSpPr>
        <p:spPr>
          <a:xfrm>
            <a:off x="1979612" y="1219201"/>
            <a:ext cx="8229600" cy="4937125"/>
          </a:xfrm>
        </p:spPr>
        <p:txBody>
          <a:bodyPr>
            <a:normAutofit fontScale="92500" lnSpcReduction="10000"/>
          </a:bodyPr>
          <a:lstStyle/>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0" indent="0" algn="just">
              <a:lnSpc>
                <a:spcPct val="107000"/>
              </a:lnSpc>
              <a:spcBef>
                <a:spcPts val="0"/>
              </a:spcBef>
              <a:spcAft>
                <a:spcPts val="800"/>
              </a:spcAft>
              <a:buNone/>
            </a:pPr>
            <a:r>
              <a:rPr lang="en-GB" sz="1800" b="1" dirty="0">
                <a:effectLst/>
                <a:latin typeface="Calibri" panose="020F0502020204030204" pitchFamily="34" charset="0"/>
                <a:ea typeface="Calibri" panose="020F0502020204030204" pitchFamily="34" charset="0"/>
                <a:cs typeface="Times New Roman" panose="02020603050405020304" pitchFamily="18" charset="0"/>
              </a:rPr>
              <a:t>Pains</a:t>
            </a:r>
          </a:p>
          <a:p>
            <a:pPr marL="0" indent="0" algn="just">
              <a:lnSpc>
                <a:spcPct val="107000"/>
              </a:lnSpc>
              <a:spcBef>
                <a:spcPts val="0"/>
              </a:spcBef>
              <a:spcAft>
                <a:spcPts val="800"/>
              </a:spcAft>
              <a:buNone/>
            </a:pPr>
            <a:r>
              <a:rPr lang="en-GB" sz="1800" b="1" dirty="0">
                <a:effectLst/>
                <a:latin typeface="Calibri" panose="020F0502020204030204" pitchFamily="34" charset="0"/>
                <a:ea typeface="Calibri" panose="020F0502020204030204" pitchFamily="34" charset="0"/>
                <a:cs typeface="Times New Roman" panose="02020603050405020304" pitchFamily="18" charset="0"/>
              </a:rPr>
              <a:t>Urination disorders</a:t>
            </a:r>
          </a:p>
          <a:p>
            <a:pPr marL="285750" indent="-285750" algn="just">
              <a:lnSpc>
                <a:spcPct val="107000"/>
              </a:lnSpc>
              <a:spcBef>
                <a:spcPts val="0"/>
              </a:spcBef>
              <a:spcAft>
                <a:spcPts val="800"/>
              </a:spcAft>
              <a:buFont typeface="Wingdings" panose="05000000000000000000" pitchFamily="2" charset="2"/>
              <a:buChar char="Ø"/>
            </a:pPr>
            <a:r>
              <a:rPr lang="en-GB" sz="1800" dirty="0" err="1">
                <a:effectLst/>
                <a:latin typeface="Calibri" panose="020F0502020204030204" pitchFamily="34" charset="0"/>
                <a:ea typeface="Calibri" panose="020F0502020204030204" pitchFamily="34" charset="0"/>
                <a:cs typeface="Times New Roman" panose="02020603050405020304" pitchFamily="18" charset="0"/>
              </a:rPr>
              <a:t>Polakiuria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Dysuria</a:t>
            </a:r>
          </a:p>
          <a:p>
            <a:pPr marL="285750" indent="-285750" algn="just">
              <a:lnSpc>
                <a:spcPct val="107000"/>
              </a:lnSpc>
              <a:spcBef>
                <a:spcPts val="0"/>
              </a:spcBef>
              <a:spcAft>
                <a:spcPts val="800"/>
              </a:spcAft>
              <a:buFont typeface="Wingdings" panose="05000000000000000000" pitchFamily="2" charset="2"/>
              <a:buChar char="Ø"/>
            </a:pPr>
            <a:r>
              <a:rPr lang="en-GB" sz="1800" dirty="0" err="1">
                <a:effectLst/>
                <a:latin typeface="Calibri" panose="020F0502020204030204" pitchFamily="34" charset="0"/>
                <a:ea typeface="Calibri" panose="020F0502020204030204" pitchFamily="34" charset="0"/>
                <a:cs typeface="Times New Roman" panose="02020603050405020304" pitchFamily="18" charset="0"/>
              </a:rPr>
              <a:t>Hematuria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Pyuria</a:t>
            </a:r>
          </a:p>
          <a:p>
            <a:pPr marL="285750" indent="-285750" algn="just">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Retention</a:t>
            </a:r>
          </a:p>
          <a:p>
            <a:pPr marL="285750" indent="-285750" algn="just">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Incontinence</a:t>
            </a:r>
          </a:p>
          <a:p>
            <a:pPr marL="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0" indent="0" algn="just">
              <a:lnSpc>
                <a:spcPct val="107000"/>
              </a:lnSpc>
              <a:spcBef>
                <a:spcPts val="0"/>
              </a:spcBef>
              <a:spcAft>
                <a:spcPts val="800"/>
              </a:spcAft>
              <a:buNone/>
            </a:pPr>
            <a:r>
              <a:rPr lang="en-GB" sz="1800" b="1" dirty="0">
                <a:effectLst/>
                <a:latin typeface="Calibri" panose="020F0502020204030204" pitchFamily="34" charset="0"/>
                <a:ea typeface="Calibri" panose="020F0502020204030204" pitchFamily="34" charset="0"/>
                <a:cs typeface="Times New Roman" panose="02020603050405020304" pitchFamily="18" charset="0"/>
              </a:rPr>
              <a:t>Disorders in the production of urine</a:t>
            </a:r>
          </a:p>
          <a:p>
            <a:pPr marL="285750" indent="-285750" algn="just">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Polyuria</a:t>
            </a:r>
          </a:p>
          <a:p>
            <a:pPr marL="285750" indent="-285750" algn="just">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Oliguria</a:t>
            </a:r>
          </a:p>
          <a:p>
            <a:pPr marL="285750" indent="-285750" algn="just">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Anuria</a:t>
            </a:r>
          </a:p>
        </p:txBody>
      </p:sp>
      <p:sp>
        <p:nvSpPr>
          <p:cNvPr id="4" name="Slide Number Placeholder 3">
            <a:extLst>
              <a:ext uri="{FF2B5EF4-FFF2-40B4-BE49-F238E27FC236}">
                <a16:creationId xmlns:a16="http://schemas.microsoft.com/office/drawing/2014/main" id="{3DD2224C-778A-9222-E37D-3BD9DAB54127}"/>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8CD02AE-7247-4853-B1EF-F99E3FB4748B}" type="slidenum">
              <a:rPr lang="en-US" altLang="en-US">
                <a:solidFill>
                  <a:schemeClr val="tx2"/>
                </a:solidFill>
                <a:latin typeface="Gill Sans MT" panose="020B0502020104020203" pitchFamily="34" charset="0"/>
              </a:rPr>
              <a:pPr eaLnBrk="1" hangingPunct="1"/>
              <a:t>2</a:t>
            </a:fld>
            <a:endParaRPr lang="en-US" altLang="en-US">
              <a:solidFill>
                <a:schemeClr val="tx2"/>
              </a:solidFill>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8F1F4392-BAC1-FD29-FA14-2C1C10B68AEF}"/>
              </a:ext>
            </a:extLst>
          </p:cNvPr>
          <p:cNvSpPr>
            <a:spLocks noGrp="1"/>
          </p:cNvSpPr>
          <p:nvPr>
            <p:ph type="title"/>
          </p:nvPr>
        </p:nvSpPr>
        <p:spPr>
          <a:xfrm>
            <a:off x="1294084" y="-257175"/>
            <a:ext cx="9601200" cy="1143000"/>
          </a:xfrm>
        </p:spPr>
        <p:txBody>
          <a:bodyPr/>
          <a:lstStyle/>
          <a:p>
            <a:pPr eaLnBrk="1" hangingPunct="1"/>
            <a:r>
              <a:rPr lang="en-GB" altLang="en-US" b="1" spc="600">
                <a:effectLst>
                  <a:outerShdw blurRad="38100" dist="38100" dir="2700000" algn="tl">
                    <a:srgbClr val="000000">
                      <a:alpha val="43137"/>
                    </a:srgbClr>
                  </a:outerShdw>
                </a:effectLst>
              </a:rPr>
              <a:t>Inspection: male genitalia</a:t>
            </a:r>
            <a:endParaRPr lang="sr-Latn-CS" altLang="en-US" b="1" spc="600" dirty="0">
              <a:effectLst>
                <a:outerShdw blurRad="38100" dist="38100" dir="2700000" algn="tl">
                  <a:srgbClr val="000000">
                    <a:alpha val="43137"/>
                  </a:srgbClr>
                </a:outerShdw>
              </a:effectLst>
            </a:endParaRPr>
          </a:p>
        </p:txBody>
      </p:sp>
      <p:sp>
        <p:nvSpPr>
          <p:cNvPr id="29699" name="Slide Number Placeholder 12">
            <a:extLst>
              <a:ext uri="{FF2B5EF4-FFF2-40B4-BE49-F238E27FC236}">
                <a16:creationId xmlns:a16="http://schemas.microsoft.com/office/drawing/2014/main" id="{6F107AC1-B8A4-1F3E-FE60-0CB5F9DC778F}"/>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C330F99-EEB5-4EC4-B845-BB6BF388DFEA}" type="slidenum">
              <a:rPr lang="en-US" altLang="en-US">
                <a:solidFill>
                  <a:schemeClr val="tx2"/>
                </a:solidFill>
                <a:latin typeface="Gill Sans MT" panose="020B0502020104020203" pitchFamily="34" charset="0"/>
              </a:rPr>
              <a:pPr eaLnBrk="1" hangingPunct="1"/>
              <a:t>20</a:t>
            </a:fld>
            <a:endParaRPr lang="en-US" altLang="en-US">
              <a:solidFill>
                <a:schemeClr val="tx2"/>
              </a:solidFill>
              <a:latin typeface="Gill Sans MT" panose="020B0502020104020203" pitchFamily="34" charset="0"/>
            </a:endParaRPr>
          </a:p>
        </p:txBody>
      </p:sp>
      <p:pic>
        <p:nvPicPr>
          <p:cNvPr id="29701" name="Picture 6" descr="00118521">
            <a:extLst>
              <a:ext uri="{FF2B5EF4-FFF2-40B4-BE49-F238E27FC236}">
                <a16:creationId xmlns:a16="http://schemas.microsoft.com/office/drawing/2014/main" id="{FB16C236-B47D-5B44-9013-C36FEC8FFB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00476" y="1409700"/>
            <a:ext cx="3132137"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Rectangle 7">
            <a:extLst>
              <a:ext uri="{FF2B5EF4-FFF2-40B4-BE49-F238E27FC236}">
                <a16:creationId xmlns:a16="http://schemas.microsoft.com/office/drawing/2014/main" id="{7937DFF4-FD47-175A-8087-6D92290B235C}"/>
              </a:ext>
            </a:extLst>
          </p:cNvPr>
          <p:cNvSpPr>
            <a:spLocks noChangeArrowheads="1"/>
          </p:cNvSpPr>
          <p:nvPr/>
        </p:nvSpPr>
        <p:spPr bwMode="auto">
          <a:xfrm>
            <a:off x="4646612" y="3714750"/>
            <a:ext cx="30813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l-SI" altLang="en-US" sz="2000" b="1">
                <a:latin typeface="Gill Sans MT" panose="020B0502020104020203" pitchFamily="34" charset="0"/>
              </a:rPr>
              <a:t>stenosis meati urethrae </a:t>
            </a:r>
          </a:p>
        </p:txBody>
      </p:sp>
      <p:sp>
        <p:nvSpPr>
          <p:cNvPr id="29703" name="Rectangle 8">
            <a:extLst>
              <a:ext uri="{FF2B5EF4-FFF2-40B4-BE49-F238E27FC236}">
                <a16:creationId xmlns:a16="http://schemas.microsoft.com/office/drawing/2014/main" id="{EE42C75A-EC7A-5D80-DE81-93FD306F02A6}"/>
              </a:ext>
            </a:extLst>
          </p:cNvPr>
          <p:cNvSpPr>
            <a:spLocks noChangeArrowheads="1"/>
          </p:cNvSpPr>
          <p:nvPr/>
        </p:nvSpPr>
        <p:spPr bwMode="auto">
          <a:xfrm>
            <a:off x="7923213" y="3638550"/>
            <a:ext cx="24246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2000" b="1">
                <a:latin typeface="Gill Sans MT" panose="020B0502020104020203" pitchFamily="34" charset="0"/>
              </a:rPr>
              <a:t>Urethral discharge</a:t>
            </a:r>
            <a:endParaRPr lang="sl-SI" altLang="en-US" sz="2000" b="1" dirty="0">
              <a:latin typeface="Gill Sans MT" panose="020B0502020104020203" pitchFamily="34" charset="0"/>
            </a:endParaRPr>
          </a:p>
        </p:txBody>
      </p:sp>
      <p:sp>
        <p:nvSpPr>
          <p:cNvPr id="29704" name="Rectangle 9">
            <a:extLst>
              <a:ext uri="{FF2B5EF4-FFF2-40B4-BE49-F238E27FC236}">
                <a16:creationId xmlns:a16="http://schemas.microsoft.com/office/drawing/2014/main" id="{DFD4B5A3-F580-3B15-135C-6ADC8F532006}"/>
              </a:ext>
            </a:extLst>
          </p:cNvPr>
          <p:cNvSpPr>
            <a:spLocks noChangeArrowheads="1"/>
          </p:cNvSpPr>
          <p:nvPr/>
        </p:nvSpPr>
        <p:spPr bwMode="auto">
          <a:xfrm>
            <a:off x="5180013" y="1123950"/>
            <a:ext cx="16875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l-SI" altLang="en-US" sz="2000" b="1">
                <a:latin typeface="Gill Sans MT" panose="020B0502020104020203" pitchFamily="34" charset="0"/>
              </a:rPr>
              <a:t>Hypospadias</a:t>
            </a:r>
            <a:endParaRPr lang="en-US" altLang="en-US" sz="2000" b="1">
              <a:latin typeface="Gill Sans MT" panose="020B0502020104020203" pitchFamily="34" charset="0"/>
            </a:endParaRPr>
          </a:p>
        </p:txBody>
      </p:sp>
      <p:sp>
        <p:nvSpPr>
          <p:cNvPr id="29705" name="Rectangle 10">
            <a:extLst>
              <a:ext uri="{FF2B5EF4-FFF2-40B4-BE49-F238E27FC236}">
                <a16:creationId xmlns:a16="http://schemas.microsoft.com/office/drawing/2014/main" id="{7A61EE6A-181B-5F6E-C64E-AE829D629B90}"/>
              </a:ext>
            </a:extLst>
          </p:cNvPr>
          <p:cNvSpPr>
            <a:spLocks noChangeArrowheads="1"/>
          </p:cNvSpPr>
          <p:nvPr/>
        </p:nvSpPr>
        <p:spPr bwMode="auto">
          <a:xfrm>
            <a:off x="2406650" y="3714750"/>
            <a:ext cx="14779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l-SI" altLang="en-US" sz="2000" b="1">
                <a:latin typeface="Gill Sans MT" panose="020B0502020104020203" pitchFamily="34" charset="0"/>
              </a:rPr>
              <a:t>Epyspadias</a:t>
            </a:r>
            <a:endParaRPr lang="en-US" altLang="en-US" sz="2000" b="1">
              <a:latin typeface="Gill Sans MT" panose="020B0502020104020203" pitchFamily="34" charset="0"/>
            </a:endParaRPr>
          </a:p>
        </p:txBody>
      </p:sp>
      <p:sp>
        <p:nvSpPr>
          <p:cNvPr id="29706" name="Picture 12">
            <a:extLst>
              <a:ext uri="{FF2B5EF4-FFF2-40B4-BE49-F238E27FC236}">
                <a16:creationId xmlns:a16="http://schemas.microsoft.com/office/drawing/2014/main" id="{D62CAF45-3747-1A4D-A94C-50A822233E87}"/>
              </a:ext>
            </a:extLst>
          </p:cNvPr>
          <p:cNvSpPr>
            <a:spLocks noChangeAspect="1" noChangeArrowheads="1"/>
          </p:cNvSpPr>
          <p:nvPr/>
        </p:nvSpPr>
        <p:spPr bwMode="auto">
          <a:xfrm>
            <a:off x="6975476" y="1276350"/>
            <a:ext cx="2700337"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pic>
        <p:nvPicPr>
          <p:cNvPr id="29707" name="Picture 13" descr="epispadias">
            <a:extLst>
              <a:ext uri="{FF2B5EF4-FFF2-40B4-BE49-F238E27FC236}">
                <a16:creationId xmlns:a16="http://schemas.microsoft.com/office/drawing/2014/main" id="{E0550766-D5EE-1356-782B-8468D0B836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6288" y="4114800"/>
            <a:ext cx="2447925" cy="219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8" name="Picture 4">
            <a:extLst>
              <a:ext uri="{FF2B5EF4-FFF2-40B4-BE49-F238E27FC236}">
                <a16:creationId xmlns:a16="http://schemas.microsoft.com/office/drawing/2014/main" id="{DBAD7139-29A9-0792-9B75-2CF770E484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37512" y="4125914"/>
            <a:ext cx="2400300" cy="158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9" name="Picture 15" descr="http://www.europeanurology.com/uploads/eur_articles/S0302-2838(05)00089-8/assets/gr6.jpg">
            <a:extLst>
              <a:ext uri="{FF2B5EF4-FFF2-40B4-BE49-F238E27FC236}">
                <a16:creationId xmlns:a16="http://schemas.microsoft.com/office/drawing/2014/main" id="{5596BE20-055F-08EF-8AE0-3ABB977ACC6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b="41841"/>
          <a:stretch>
            <a:fillRect/>
          </a:stretch>
        </p:blipFill>
        <p:spPr bwMode="auto">
          <a:xfrm>
            <a:off x="5121276" y="4114800"/>
            <a:ext cx="2268537" cy="216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541257DE-DC32-DECF-4A25-169524C17604}"/>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t>Palpation: Kidney</a:t>
            </a:r>
            <a:endParaRPr lang="sr-Latn-CS" altLang="en-US" dirty="0"/>
          </a:p>
        </p:txBody>
      </p:sp>
      <p:sp>
        <p:nvSpPr>
          <p:cNvPr id="30723" name="Slide Number Placeholder 5">
            <a:extLst>
              <a:ext uri="{FF2B5EF4-FFF2-40B4-BE49-F238E27FC236}">
                <a16:creationId xmlns:a16="http://schemas.microsoft.com/office/drawing/2014/main" id="{26E9794A-0CD2-A995-669A-7337C81DBAB9}"/>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975A6F6-7B6F-4659-A2CE-F1335832FD95}" type="slidenum">
              <a:rPr lang="en-US" altLang="en-US">
                <a:solidFill>
                  <a:schemeClr val="tx2"/>
                </a:solidFill>
                <a:latin typeface="Gill Sans MT" panose="020B0502020104020203" pitchFamily="34" charset="0"/>
              </a:rPr>
              <a:pPr eaLnBrk="1" hangingPunct="1"/>
              <a:t>21</a:t>
            </a:fld>
            <a:endParaRPr lang="en-US" altLang="en-US">
              <a:solidFill>
                <a:schemeClr val="tx2"/>
              </a:solidFill>
              <a:latin typeface="Gill Sans MT" panose="020B0502020104020203" pitchFamily="34" charset="0"/>
            </a:endParaRPr>
          </a:p>
        </p:txBody>
      </p:sp>
      <p:sp>
        <p:nvSpPr>
          <p:cNvPr id="30724" name="Content Placeholder 2">
            <a:extLst>
              <a:ext uri="{FF2B5EF4-FFF2-40B4-BE49-F238E27FC236}">
                <a16:creationId xmlns:a16="http://schemas.microsoft.com/office/drawing/2014/main" id="{895D167E-4BD7-FABD-6575-CE9591377BB8}"/>
              </a:ext>
            </a:extLst>
          </p:cNvPr>
          <p:cNvSpPr>
            <a:spLocks noGrp="1"/>
          </p:cNvSpPr>
          <p:nvPr>
            <p:ph sz="quarter" idx="1"/>
          </p:nvPr>
        </p:nvSpPr>
        <p:spPr>
          <a:xfrm>
            <a:off x="1979612" y="1219201"/>
            <a:ext cx="8229600" cy="4937125"/>
          </a:xfrm>
        </p:spPr>
        <p:txBody>
          <a:bodyPr>
            <a:normAutofit fontScale="92500" lnSpcReduction="20000"/>
          </a:bodyPr>
          <a:lstStyle/>
          <a:p>
            <a:pPr marL="0" indent="0" eaLnBrk="1" hangingPunct="1">
              <a:buNone/>
            </a:pPr>
            <a:r>
              <a:rPr lang="en-GB" altLang="en-US" dirty="0">
                <a:latin typeface="Cambria" panose="02040503050406030204" pitchFamily="18" charset="0"/>
              </a:rPr>
              <a:t>Bimanual palpation</a:t>
            </a:r>
          </a:p>
          <a:p>
            <a:pPr marL="0" indent="0" eaLnBrk="1" hangingPunct="1">
              <a:buNone/>
            </a:pPr>
            <a:r>
              <a:rPr lang="en-GB" altLang="en-US" dirty="0">
                <a:latin typeface="Cambria" panose="02040503050406030204" pitchFamily="18" charset="0"/>
              </a:rPr>
              <a:t>  Normally, only the lower pole of the kidney can be palpated in</a:t>
            </a:r>
          </a:p>
          <a:p>
            <a:pPr marL="0" indent="0" eaLnBrk="1" hangingPunct="1">
              <a:buNone/>
            </a:pPr>
            <a:r>
              <a:rPr lang="en-GB" altLang="en-US" dirty="0">
                <a:latin typeface="Cambria" panose="02040503050406030204" pitchFamily="18" charset="0"/>
              </a:rPr>
              <a:t>thin people</a:t>
            </a:r>
          </a:p>
          <a:p>
            <a:pPr marL="0" indent="0" eaLnBrk="1" hangingPunct="1">
              <a:buNone/>
            </a:pPr>
            <a:r>
              <a:rPr lang="en-GB" altLang="en-US" dirty="0">
                <a:latin typeface="Cambria" panose="02040503050406030204" pitchFamily="18" charset="0"/>
              </a:rPr>
              <a:t>  Size</a:t>
            </a:r>
          </a:p>
          <a:p>
            <a:pPr marL="0" indent="0" eaLnBrk="1" hangingPunct="1">
              <a:buNone/>
            </a:pPr>
            <a:r>
              <a:rPr lang="en-GB" altLang="en-US" dirty="0">
                <a:latin typeface="Cambria" panose="02040503050406030204" pitchFamily="18" charset="0"/>
              </a:rPr>
              <a:t>  Respiratory mobility</a:t>
            </a:r>
          </a:p>
          <a:p>
            <a:pPr marL="0" indent="0" eaLnBrk="1" hangingPunct="1">
              <a:buNone/>
            </a:pPr>
            <a:r>
              <a:rPr lang="en-GB" altLang="en-US" dirty="0">
                <a:latin typeface="Cambria" panose="02040503050406030204" pitchFamily="18" charset="0"/>
              </a:rPr>
              <a:t>  Shape</a:t>
            </a:r>
          </a:p>
          <a:p>
            <a:pPr marL="0" indent="0" eaLnBrk="1" hangingPunct="1">
              <a:buNone/>
            </a:pPr>
            <a:r>
              <a:rPr lang="en-GB" altLang="en-US" dirty="0">
                <a:latin typeface="Cambria" panose="02040503050406030204" pitchFamily="18" charset="0"/>
              </a:rPr>
              <a:t>  Sensitivity</a:t>
            </a:r>
          </a:p>
          <a:p>
            <a:pPr marL="0" indent="0" eaLnBrk="1" hangingPunct="1">
              <a:buNone/>
            </a:pPr>
            <a:r>
              <a:rPr lang="en-GB" altLang="en-US" dirty="0">
                <a:latin typeface="Cambria" panose="02040503050406030204" pitchFamily="18" charset="0"/>
              </a:rPr>
              <a:t>  </a:t>
            </a:r>
          </a:p>
          <a:p>
            <a:pPr marL="0" indent="0" eaLnBrk="1" hangingPunct="1">
              <a:buNone/>
            </a:pPr>
            <a:r>
              <a:rPr lang="en-GB" altLang="en-US" dirty="0">
                <a:latin typeface="Cambria" panose="02040503050406030204" pitchFamily="18" charset="0"/>
              </a:rPr>
              <a:t>  Lumbar percussion   </a:t>
            </a:r>
          </a:p>
          <a:p>
            <a:pPr marL="0" indent="0" eaLnBrk="1" hangingPunct="1">
              <a:buNone/>
            </a:pPr>
            <a:r>
              <a:rPr lang="en-GB" altLang="en-US" dirty="0">
                <a:latin typeface="Cambria" panose="02040503050406030204" pitchFamily="18" charset="0"/>
              </a:rPr>
              <a:t>  Acute obstruction   </a:t>
            </a:r>
          </a:p>
          <a:p>
            <a:pPr marL="0" indent="0" eaLnBrk="1" hangingPunct="1">
              <a:buNone/>
            </a:pPr>
            <a:r>
              <a:rPr lang="en-GB" altLang="en-US" dirty="0">
                <a:latin typeface="Cambria" panose="02040503050406030204" pitchFamily="18" charset="0"/>
              </a:rPr>
              <a:t>  Acute infection </a:t>
            </a:r>
            <a:endParaRPr lang="sr-Latn-CS" altLang="en-US" dirty="0">
              <a:latin typeface="Cambria" panose="02040503050406030204" pitchFamily="18" charset="0"/>
            </a:endParaRPr>
          </a:p>
        </p:txBody>
      </p:sp>
      <p:sp>
        <p:nvSpPr>
          <p:cNvPr id="30725" name="Content Placeholder 2">
            <a:extLst>
              <a:ext uri="{FF2B5EF4-FFF2-40B4-BE49-F238E27FC236}">
                <a16:creationId xmlns:a16="http://schemas.microsoft.com/office/drawing/2014/main" id="{A0A597E2-B075-DC01-6716-5F635B3C01F5}"/>
              </a:ext>
            </a:extLst>
          </p:cNvPr>
          <p:cNvSpPr txBox="1">
            <a:spLocks/>
          </p:cNvSpPr>
          <p:nvPr/>
        </p:nvSpPr>
        <p:spPr bwMode="auto">
          <a:xfrm>
            <a:off x="6323012" y="4503138"/>
            <a:ext cx="4268788" cy="197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ts val="200"/>
              </a:spcBef>
              <a:buClr>
                <a:schemeClr val="accent1"/>
              </a:buClr>
              <a:buSzPct val="76000"/>
              <a:buFont typeface="Wingdings 3" panose="05040102010807070707" pitchFamily="18" charset="2"/>
              <a:buChar char=""/>
            </a:pPr>
            <a:r>
              <a:rPr lang="en-GB" altLang="en-US" sz="2400">
                <a:latin typeface="Cambria" panose="02040503050406030204" pitchFamily="18" charset="0"/>
              </a:rPr>
              <a:t>Tumor </a:t>
            </a:r>
          </a:p>
          <a:p>
            <a:pPr eaLnBrk="1" hangingPunct="1">
              <a:spcBef>
                <a:spcPts val="200"/>
              </a:spcBef>
              <a:buClr>
                <a:schemeClr val="accent1"/>
              </a:buClr>
              <a:buSzPct val="76000"/>
              <a:buFont typeface="Wingdings 3" panose="05040102010807070707" pitchFamily="18" charset="2"/>
              <a:buChar char=""/>
            </a:pPr>
            <a:r>
              <a:rPr lang="en-GB" altLang="en-US" sz="2400">
                <a:latin typeface="Cambria" panose="02040503050406030204" pitchFamily="18" charset="0"/>
              </a:rPr>
              <a:t>Purulent renal infections</a:t>
            </a:r>
          </a:p>
          <a:p>
            <a:pPr eaLnBrk="1" hangingPunct="1">
              <a:spcBef>
                <a:spcPts val="200"/>
              </a:spcBef>
              <a:buClr>
                <a:schemeClr val="accent1"/>
              </a:buClr>
              <a:buSzPct val="76000"/>
              <a:buFont typeface="Wingdings 3" panose="05040102010807070707" pitchFamily="18" charset="2"/>
              <a:buChar char=""/>
            </a:pPr>
            <a:r>
              <a:rPr lang="en-GB" altLang="en-US" sz="2400">
                <a:latin typeface="Cambria" panose="02040503050406030204" pitchFamily="18" charset="0"/>
              </a:rPr>
              <a:t>Polycystism </a:t>
            </a:r>
          </a:p>
          <a:p>
            <a:pPr eaLnBrk="1" hangingPunct="1">
              <a:spcBef>
                <a:spcPts val="200"/>
              </a:spcBef>
              <a:buClr>
                <a:schemeClr val="accent1"/>
              </a:buClr>
              <a:buSzPct val="76000"/>
              <a:buFont typeface="Wingdings 3" panose="05040102010807070707" pitchFamily="18" charset="2"/>
              <a:buChar char=""/>
            </a:pPr>
            <a:r>
              <a:rPr lang="en-GB" altLang="en-US" sz="2400">
                <a:latin typeface="Cambria" panose="02040503050406030204" pitchFamily="18" charset="0"/>
              </a:rPr>
              <a:t>Mobile</a:t>
            </a:r>
            <a:endParaRPr lang="en-GB" altLang="en-US" sz="2400" dirty="0">
              <a:latin typeface="Cambria" panose="02040503050406030204" pitchFamily="18" charset="0"/>
            </a:endParaRPr>
          </a:p>
        </p:txBody>
      </p:sp>
      <p:pic>
        <p:nvPicPr>
          <p:cNvPr id="30726" name="Picture 7" descr="f003001">
            <a:extLst>
              <a:ext uri="{FF2B5EF4-FFF2-40B4-BE49-F238E27FC236}">
                <a16:creationId xmlns:a16="http://schemas.microsoft.com/office/drawing/2014/main" id="{4901D2B9-9BCF-F9E7-0ACC-F663F67543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61138" y="2133601"/>
            <a:ext cx="3203575" cy="226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E8B32D46-7588-ECE9-D6D4-8EFFF88C1A9C}"/>
              </a:ext>
            </a:extLst>
          </p:cNvPr>
          <p:cNvSpPr>
            <a:spLocks noGrp="1"/>
          </p:cNvSpPr>
          <p:nvPr>
            <p:ph type="title"/>
          </p:nvPr>
        </p:nvSpPr>
        <p:spPr>
          <a:xfrm>
            <a:off x="1293813" y="381000"/>
            <a:ext cx="9601200" cy="638176"/>
          </a:xfrm>
        </p:spPr>
        <p:txBody>
          <a:bodyPr/>
          <a:lstStyle/>
          <a:p>
            <a:pPr eaLnBrk="1" hangingPunct="1"/>
            <a:r>
              <a:rPr lang="en-GB" altLang="en-US"/>
              <a:t>Palpation: Bladder</a:t>
            </a:r>
            <a:endParaRPr lang="sr-Latn-CS" altLang="en-US" dirty="0"/>
          </a:p>
        </p:txBody>
      </p:sp>
      <p:sp>
        <p:nvSpPr>
          <p:cNvPr id="31747" name="Slide Number Placeholder 7">
            <a:extLst>
              <a:ext uri="{FF2B5EF4-FFF2-40B4-BE49-F238E27FC236}">
                <a16:creationId xmlns:a16="http://schemas.microsoft.com/office/drawing/2014/main" id="{657B1ABF-A0F5-CA2C-0BA5-DEC2F373D345}"/>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656BC7C-6542-47AF-95B2-45FE5F989F30}" type="slidenum">
              <a:rPr lang="en-US" altLang="en-US">
                <a:solidFill>
                  <a:schemeClr val="tx2"/>
                </a:solidFill>
                <a:latin typeface="Gill Sans MT" panose="020B0502020104020203" pitchFamily="34" charset="0"/>
              </a:rPr>
              <a:pPr eaLnBrk="1" hangingPunct="1"/>
              <a:t>22</a:t>
            </a:fld>
            <a:endParaRPr lang="en-US" altLang="en-US">
              <a:solidFill>
                <a:schemeClr val="tx2"/>
              </a:solidFill>
              <a:latin typeface="Gill Sans MT" panose="020B0502020104020203" pitchFamily="34" charset="0"/>
            </a:endParaRPr>
          </a:p>
        </p:txBody>
      </p:sp>
      <p:sp>
        <p:nvSpPr>
          <p:cNvPr id="31748" name="Content Placeholder 2">
            <a:extLst>
              <a:ext uri="{FF2B5EF4-FFF2-40B4-BE49-F238E27FC236}">
                <a16:creationId xmlns:a16="http://schemas.microsoft.com/office/drawing/2014/main" id="{79A38F35-7274-571D-C2B4-BF53E778C082}"/>
              </a:ext>
            </a:extLst>
          </p:cNvPr>
          <p:cNvSpPr>
            <a:spLocks noGrp="1"/>
          </p:cNvSpPr>
          <p:nvPr>
            <p:ph sz="quarter" idx="1"/>
          </p:nvPr>
        </p:nvSpPr>
        <p:spPr>
          <a:xfrm>
            <a:off x="1903412" y="1219201"/>
            <a:ext cx="8229600" cy="4937125"/>
          </a:xfrm>
        </p:spPr>
        <p:txBody>
          <a:bodyPr>
            <a:normAutofit fontScale="92500" lnSpcReduction="20000"/>
          </a:bodyPr>
          <a:lstStyle/>
          <a:p>
            <a:pPr eaLnBrk="1" hangingPunct="1"/>
            <a:r>
              <a:rPr lang="en-GB" altLang="en-US">
                <a:latin typeface="Cambria" panose="02040503050406030204" pitchFamily="18" charset="0"/>
              </a:rPr>
              <a:t> Retention ( globus vesicalis)</a:t>
            </a:r>
          </a:p>
          <a:p>
            <a:pPr eaLnBrk="1" hangingPunct="1"/>
            <a:r>
              <a:rPr lang="en-GB" altLang="en-US">
                <a:latin typeface="Cambria" panose="02040503050406030204" pitchFamily="18" charset="0"/>
              </a:rPr>
              <a:t>  Tumor</a:t>
            </a:r>
          </a:p>
          <a:p>
            <a:pPr eaLnBrk="1" hangingPunct="1"/>
            <a:endParaRPr lang="en-GB" altLang="en-US">
              <a:latin typeface="Cambria" panose="02040503050406030204" pitchFamily="18" charset="0"/>
            </a:endParaRPr>
          </a:p>
          <a:p>
            <a:pPr eaLnBrk="1" hangingPunct="1"/>
            <a:r>
              <a:rPr lang="en-GB" altLang="en-US">
                <a:latin typeface="Cambria" panose="02040503050406030204" pitchFamily="18" charset="0"/>
              </a:rPr>
              <a:t>  Bimanual palpation under general anesthesia</a:t>
            </a:r>
          </a:p>
          <a:p>
            <a:pPr eaLnBrk="1" hangingPunct="1"/>
            <a:r>
              <a:rPr lang="en-GB" altLang="en-US">
                <a:latin typeface="Cambria" panose="02040503050406030204" pitchFamily="18" charset="0"/>
              </a:rPr>
              <a:t>  Size</a:t>
            </a:r>
          </a:p>
          <a:p>
            <a:pPr eaLnBrk="1" hangingPunct="1"/>
            <a:r>
              <a:rPr lang="en-GB" altLang="en-US">
                <a:latin typeface="Cambria" panose="02040503050406030204" pitchFamily="18" charset="0"/>
              </a:rPr>
              <a:t>  Consistency</a:t>
            </a:r>
          </a:p>
          <a:p>
            <a:pPr eaLnBrk="1" hangingPunct="1"/>
            <a:r>
              <a:rPr lang="en-GB" altLang="en-US">
                <a:latin typeface="Cambria" panose="02040503050406030204" pitchFamily="18" charset="0"/>
              </a:rPr>
              <a:t>  Infiltrability/mobility</a:t>
            </a:r>
          </a:p>
          <a:p>
            <a:pPr eaLnBrk="1" hangingPunct="1"/>
            <a:endParaRPr lang="en-GB" altLang="en-US">
              <a:latin typeface="Cambria" panose="02040503050406030204" pitchFamily="18" charset="0"/>
            </a:endParaRPr>
          </a:p>
          <a:p>
            <a:pPr eaLnBrk="1" hangingPunct="1"/>
            <a:r>
              <a:rPr lang="en-GB" altLang="en-US">
                <a:latin typeface="Cambria" panose="02040503050406030204" pitchFamily="18" charset="0"/>
              </a:rPr>
              <a:t>  Percussion</a:t>
            </a:r>
          </a:p>
          <a:p>
            <a:pPr eaLnBrk="1" hangingPunct="1"/>
            <a:r>
              <a:rPr lang="en-GB" altLang="en-US">
                <a:latin typeface="Cambria" panose="02040503050406030204" pitchFamily="18" charset="0"/>
              </a:rPr>
              <a:t>  Retention</a:t>
            </a:r>
          </a:p>
          <a:p>
            <a:pPr eaLnBrk="1" hangingPunct="1"/>
            <a:r>
              <a:rPr lang="en-GB" altLang="en-US">
                <a:latin typeface="Cambria" panose="02040503050406030204" pitchFamily="18" charset="0"/>
              </a:rPr>
              <a:t>  Residue</a:t>
            </a:r>
            <a:endParaRPr lang="sr-Latn-CS" altLang="en-US" dirty="0">
              <a:latin typeface="Cambria" panose="02040503050406030204" pitchFamily="18" charset="0"/>
            </a:endParaRPr>
          </a:p>
        </p:txBody>
      </p:sp>
      <p:pic>
        <p:nvPicPr>
          <p:cNvPr id="31749" name="Picture 4" descr="f003002">
            <a:extLst>
              <a:ext uri="{FF2B5EF4-FFF2-40B4-BE49-F238E27FC236}">
                <a16:creationId xmlns:a16="http://schemas.microsoft.com/office/drawing/2014/main" id="{77C0F8BA-A622-804B-08E2-0773BB4580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4326" y="3200401"/>
            <a:ext cx="1944687" cy="277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5" descr="f003003">
            <a:extLst>
              <a:ext uri="{FF2B5EF4-FFF2-40B4-BE49-F238E27FC236}">
                <a16:creationId xmlns:a16="http://schemas.microsoft.com/office/drawing/2014/main" id="{3649AF50-8817-FE36-A090-4CBD4767D4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358"/>
          <a:stretch>
            <a:fillRect/>
          </a:stretch>
        </p:blipFill>
        <p:spPr bwMode="auto">
          <a:xfrm>
            <a:off x="8474076" y="3276600"/>
            <a:ext cx="2192337" cy="243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1" name="Rectangle 8">
            <a:extLst>
              <a:ext uri="{FF2B5EF4-FFF2-40B4-BE49-F238E27FC236}">
                <a16:creationId xmlns:a16="http://schemas.microsoft.com/office/drawing/2014/main" id="{77BCC1F2-1456-98E7-D223-9BE37B67D257}"/>
              </a:ext>
            </a:extLst>
          </p:cNvPr>
          <p:cNvSpPr>
            <a:spLocks noChangeArrowheads="1"/>
          </p:cNvSpPr>
          <p:nvPr/>
        </p:nvSpPr>
        <p:spPr bwMode="auto">
          <a:xfrm>
            <a:off x="7215188" y="5867400"/>
            <a:ext cx="9284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dirty="0"/>
              <a:t>women</a:t>
            </a:r>
          </a:p>
        </p:txBody>
      </p:sp>
      <p:sp>
        <p:nvSpPr>
          <p:cNvPr id="31752" name="Rectangle 9">
            <a:extLst>
              <a:ext uri="{FF2B5EF4-FFF2-40B4-BE49-F238E27FC236}">
                <a16:creationId xmlns:a16="http://schemas.microsoft.com/office/drawing/2014/main" id="{86A04A7C-D35E-6959-6ADB-73431BC6D764}"/>
              </a:ext>
            </a:extLst>
          </p:cNvPr>
          <p:cNvSpPr>
            <a:spLocks noChangeArrowheads="1"/>
          </p:cNvSpPr>
          <p:nvPr/>
        </p:nvSpPr>
        <p:spPr bwMode="auto">
          <a:xfrm>
            <a:off x="8969376" y="5867400"/>
            <a:ext cx="6335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t>men</a:t>
            </a:r>
            <a:endParaRPr lang="en-US" altLang="en-US" b="1" dirty="0">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FDB9521D-3399-B800-21E0-B176EAB80108}"/>
              </a:ext>
            </a:extLst>
          </p:cNvPr>
          <p:cNvSpPr>
            <a:spLocks noGrp="1"/>
          </p:cNvSpPr>
          <p:nvPr>
            <p:ph type="title"/>
          </p:nvPr>
        </p:nvSpPr>
        <p:spPr>
          <a:xfrm>
            <a:off x="1293813" y="381000"/>
            <a:ext cx="9601200" cy="671513"/>
          </a:xfrm>
        </p:spPr>
        <p:txBody>
          <a:bodyPr/>
          <a:lstStyle/>
          <a:p>
            <a:pPr eaLnBrk="1" hangingPunct="1"/>
            <a:r>
              <a:rPr lang="en-GB" altLang="en-US"/>
              <a:t>Palpation: Male genitalia</a:t>
            </a:r>
            <a:endParaRPr lang="sr-Latn-CS" altLang="en-US" dirty="0"/>
          </a:p>
        </p:txBody>
      </p:sp>
      <p:sp>
        <p:nvSpPr>
          <p:cNvPr id="32771" name="Slide Number Placeholder 9">
            <a:extLst>
              <a:ext uri="{FF2B5EF4-FFF2-40B4-BE49-F238E27FC236}">
                <a16:creationId xmlns:a16="http://schemas.microsoft.com/office/drawing/2014/main" id="{06ADC808-C048-0A44-1045-73B640BFDBB7}"/>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6DD580C-82FE-4061-8721-0A8E1D5F72D1}" type="slidenum">
              <a:rPr lang="en-US" altLang="en-US">
                <a:solidFill>
                  <a:schemeClr val="tx2"/>
                </a:solidFill>
                <a:latin typeface="Gill Sans MT" panose="020B0502020104020203" pitchFamily="34" charset="0"/>
              </a:rPr>
              <a:pPr eaLnBrk="1" hangingPunct="1"/>
              <a:t>23</a:t>
            </a:fld>
            <a:endParaRPr lang="en-US" altLang="en-US">
              <a:solidFill>
                <a:schemeClr val="tx2"/>
              </a:solidFill>
              <a:latin typeface="Gill Sans MT" panose="020B0502020104020203" pitchFamily="34" charset="0"/>
            </a:endParaRPr>
          </a:p>
        </p:txBody>
      </p:sp>
      <p:sp>
        <p:nvSpPr>
          <p:cNvPr id="4" name="Rectangle 4">
            <a:extLst>
              <a:ext uri="{FF2B5EF4-FFF2-40B4-BE49-F238E27FC236}">
                <a16:creationId xmlns:a16="http://schemas.microsoft.com/office/drawing/2014/main" id="{8B20EE84-352F-3F89-6D4B-9F0509FB0D27}"/>
              </a:ext>
            </a:extLst>
          </p:cNvPr>
          <p:cNvSpPr>
            <a:spLocks noChangeArrowheads="1"/>
          </p:cNvSpPr>
          <p:nvPr/>
        </p:nvSpPr>
        <p:spPr bwMode="auto">
          <a:xfrm>
            <a:off x="1903412" y="1196976"/>
            <a:ext cx="5181600" cy="4370427"/>
          </a:xfrm>
          <a:prstGeom prst="rect">
            <a:avLst/>
          </a:prstGeom>
          <a:noFill/>
          <a:ln w="9525">
            <a:noFill/>
            <a:miter lim="800000"/>
            <a:headEnd/>
            <a:tailEnd/>
          </a:ln>
          <a:effectLst/>
        </p:spPr>
        <p:txBody>
          <a:bodyPr>
            <a:spAutoFit/>
          </a:bodyPr>
          <a:lstStyle/>
          <a:p>
            <a:pPr>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Urethral calculus</a:t>
            </a:r>
            <a:endParaRPr lang="en-US" sz="2000" b="1" dirty="0">
              <a:effectLst>
                <a:outerShdw blurRad="38100" dist="38100" dir="2700000" algn="tl">
                  <a:srgbClr val="DDDDDD"/>
                </a:outerShdw>
              </a:effectLst>
              <a:latin typeface="Times New Roman" pitchFamily="18" charset="0"/>
              <a:cs typeface="Times New Roman" pitchFamily="18" charset="0"/>
            </a:endParaRPr>
          </a:p>
          <a:p>
            <a:pPr>
              <a:defRPr/>
            </a:pPr>
            <a:endParaRPr lang="en-US" sz="2000" b="1" dirty="0">
              <a:effectLst>
                <a:outerShdw blurRad="38100" dist="38100" dir="2700000" algn="tl">
                  <a:srgbClr val="DDDDDD"/>
                </a:outerShdw>
              </a:effectLst>
              <a:latin typeface="Times New Roman" pitchFamily="18" charset="0"/>
              <a:cs typeface="Times New Roman" pitchFamily="18" charset="0"/>
            </a:endParaRPr>
          </a:p>
          <a:p>
            <a:pPr>
              <a:defRPr/>
            </a:pPr>
            <a:endParaRPr lang="en-US" sz="2000" b="1" dirty="0">
              <a:effectLst>
                <a:outerShdw blurRad="38100" dist="38100" dir="2700000" algn="tl">
                  <a:srgbClr val="DDDDDD"/>
                </a:outerShdw>
              </a:effectLst>
              <a:latin typeface="Times New Roman" pitchFamily="18" charset="0"/>
              <a:cs typeface="Times New Roman" pitchFamily="18" charset="0"/>
            </a:endParaRPr>
          </a:p>
          <a:p>
            <a:pPr>
              <a:defRPr/>
            </a:pPr>
            <a:endParaRPr lang="en-US" sz="2000" b="1" dirty="0">
              <a:effectLst>
                <a:outerShdw blurRad="38100" dist="38100" dir="2700000" algn="tl">
                  <a:srgbClr val="DDDDDD"/>
                </a:outerShdw>
              </a:effectLst>
              <a:latin typeface="Times New Roman" pitchFamily="18" charset="0"/>
              <a:cs typeface="Times New Roman" pitchFamily="18" charset="0"/>
            </a:endParaRPr>
          </a:p>
          <a:p>
            <a:pPr>
              <a:defRPr/>
            </a:pPr>
            <a:endParaRPr lang="en-US" sz="2000" b="1" dirty="0">
              <a:effectLst>
                <a:outerShdw blurRad="38100" dist="38100" dir="2700000" algn="tl">
                  <a:srgbClr val="DDDDDD"/>
                </a:outerShdw>
              </a:effectLst>
              <a:latin typeface="Times New Roman" pitchFamily="18" charset="0"/>
              <a:cs typeface="Times New Roman" pitchFamily="18" charset="0"/>
            </a:endParaRPr>
          </a:p>
          <a:p>
            <a:pPr>
              <a:defRPr/>
            </a:pPr>
            <a:endParaRPr lang="en-US" sz="2000" b="1" dirty="0">
              <a:effectLst>
                <a:outerShdw blurRad="38100" dist="38100" dir="2700000" algn="tl">
                  <a:srgbClr val="DDDDDD"/>
                </a:outerShdw>
              </a:effectLst>
              <a:latin typeface="Times New Roman" pitchFamily="18" charset="0"/>
              <a:cs typeface="Times New Roman" pitchFamily="18" charset="0"/>
            </a:endParaRPr>
          </a:p>
          <a:p>
            <a:pPr>
              <a:defRPr/>
            </a:pPr>
            <a:endParaRPr lang="en-US" sz="2000" b="1" dirty="0">
              <a:effectLst>
                <a:outerShdw blurRad="38100" dist="38100" dir="2700000" algn="tl">
                  <a:srgbClr val="DDDDDD"/>
                </a:outerShdw>
              </a:effectLst>
              <a:latin typeface="Times New Roman" pitchFamily="18" charset="0"/>
              <a:cs typeface="Times New Roman" pitchFamily="18" charset="0"/>
            </a:endParaRPr>
          </a:p>
          <a:p>
            <a:pPr>
              <a:defRPr/>
            </a:pPr>
            <a:endParaRPr lang="en-US" sz="2000" b="1" dirty="0">
              <a:effectLst>
                <a:outerShdw blurRad="38100" dist="38100" dir="2700000" algn="tl">
                  <a:srgbClr val="DDDDDD"/>
                </a:outerShdw>
              </a:effectLst>
              <a:latin typeface="Times New Roman" pitchFamily="18" charset="0"/>
              <a:cs typeface="Times New Roman" pitchFamily="18" charset="0"/>
            </a:endParaRPr>
          </a:p>
          <a:p>
            <a:pPr>
              <a:defRPr/>
            </a:pPr>
            <a:endParaRPr lang="en-US" sz="2000" b="1" dirty="0">
              <a:effectLst>
                <a:outerShdw blurRad="38100" dist="38100" dir="2700000" algn="tl">
                  <a:srgbClr val="DDDDDD"/>
                </a:outerShdw>
              </a:effectLst>
              <a:latin typeface="Times New Roman" pitchFamily="18" charset="0"/>
              <a:cs typeface="Times New Roman" pitchFamily="18" charset="0"/>
            </a:endParaRPr>
          </a:p>
          <a:p>
            <a:pPr>
              <a:defRPr/>
            </a:pPr>
            <a:endParaRPr lang="en-US" sz="2000" b="1" dirty="0">
              <a:effectLst>
                <a:outerShdw blurRad="38100" dist="38100" dir="2700000" algn="tl">
                  <a:srgbClr val="DDDDDD"/>
                </a:outerShdw>
              </a:effectLst>
              <a:latin typeface="Times New Roman" pitchFamily="18" charset="0"/>
              <a:cs typeface="Times New Roman" pitchFamily="18" charset="0"/>
            </a:endParaRPr>
          </a:p>
          <a:p>
            <a:pPr>
              <a:defRPr/>
            </a:pPr>
            <a:endParaRPr lang="sr-Latn-CS" sz="2000" b="1" dirty="0">
              <a:effectLst>
                <a:outerShdw blurRad="38100" dist="38100" dir="2700000" algn="tl">
                  <a:srgbClr val="DDDDDD"/>
                </a:outerShdw>
              </a:effectLst>
              <a:latin typeface="Times New Roman" pitchFamily="18" charset="0"/>
              <a:cs typeface="Times New Roman" pitchFamily="18" charset="0"/>
            </a:endParaRPr>
          </a:p>
          <a:p>
            <a:pPr>
              <a:defRPr/>
            </a:pPr>
            <a:endParaRPr lang="sr-Cyrl-CS" sz="2000" b="1" dirty="0">
              <a:latin typeface="Times New Roman" pitchFamily="18" charset="0"/>
              <a:cs typeface="Times New Roman" pitchFamily="18" charset="0"/>
            </a:endParaRPr>
          </a:p>
          <a:p>
            <a:pPr>
              <a:defRPr/>
            </a:pPr>
            <a:endParaRPr lang="sr-Cyrl-CS" sz="2000" b="1" dirty="0">
              <a:latin typeface="Times New Roman" pitchFamily="18" charset="0"/>
              <a:cs typeface="Times New Roman" pitchFamily="18" charset="0"/>
            </a:endParaRPr>
          </a:p>
          <a:p>
            <a:pPr algn="r">
              <a:defRPr/>
            </a:pPr>
            <a:r>
              <a:rPr lang="en-GB" sz="2000" b="1" dirty="0">
                <a:latin typeface="Times New Roman" pitchFamily="18" charset="0"/>
                <a:cs typeface="Times New Roman" pitchFamily="18" charset="0"/>
              </a:rPr>
              <a:t>Para/periurethral abscess</a:t>
            </a:r>
            <a:endParaRPr lang="sl-SI" sz="2000" b="1" dirty="0">
              <a:latin typeface="Times New Roman" pitchFamily="18" charset="0"/>
              <a:cs typeface="Times New Roman" pitchFamily="18" charset="0"/>
            </a:endParaRPr>
          </a:p>
        </p:txBody>
      </p:sp>
      <p:pic>
        <p:nvPicPr>
          <p:cNvPr id="32773" name="Picture 14" descr="img122916">
            <a:extLst>
              <a:ext uri="{FF2B5EF4-FFF2-40B4-BE49-F238E27FC236}">
                <a16:creationId xmlns:a16="http://schemas.microsoft.com/office/drawing/2014/main" id="{B127B511-0C53-E68B-7B27-A4F953A07D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4377"/>
          <a:stretch>
            <a:fillRect/>
          </a:stretch>
        </p:blipFill>
        <p:spPr bwMode="auto">
          <a:xfrm>
            <a:off x="7399338" y="1600200"/>
            <a:ext cx="2124075" cy="266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16" descr="Renal_calculus_urethral">
            <a:extLst>
              <a:ext uri="{FF2B5EF4-FFF2-40B4-BE49-F238E27FC236}">
                <a16:creationId xmlns:a16="http://schemas.microsoft.com/office/drawing/2014/main" id="{093548DF-81D8-D1E5-9E4B-63E5395255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613" y="1600201"/>
            <a:ext cx="2555875" cy="296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5" name="Rectangle 17">
            <a:extLst>
              <a:ext uri="{FF2B5EF4-FFF2-40B4-BE49-F238E27FC236}">
                <a16:creationId xmlns:a16="http://schemas.microsoft.com/office/drawing/2014/main" id="{A76E05CB-BE35-670C-3547-641D526658C3}"/>
              </a:ext>
            </a:extLst>
          </p:cNvPr>
          <p:cNvSpPr>
            <a:spLocks noChangeArrowheads="1"/>
          </p:cNvSpPr>
          <p:nvPr/>
        </p:nvSpPr>
        <p:spPr bwMode="auto">
          <a:xfrm>
            <a:off x="7054850" y="1219200"/>
            <a:ext cx="27733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l-SI" altLang="en-US" sz="2000" b="1">
                <a:latin typeface="Times New Roman" panose="02020603050405020304" pitchFamily="18" charset="0"/>
                <a:cs typeface="Times New Roman" panose="02020603050405020304" pitchFamily="18" charset="0"/>
              </a:rPr>
              <a:t>Induratio penis plastica</a:t>
            </a:r>
            <a:endParaRPr lang="en-US" altLang="en-US" sz="2000" b="1">
              <a:latin typeface="Times New Roman" panose="02020603050405020304" pitchFamily="18" charset="0"/>
              <a:cs typeface="Times New Roman" panose="02020603050405020304" pitchFamily="18" charset="0"/>
            </a:endParaRPr>
          </a:p>
        </p:txBody>
      </p:sp>
      <p:pic>
        <p:nvPicPr>
          <p:cNvPr id="32776" name="Picture 19" descr="Penile abscess: a physical examination, b ultrasonography; circle corpus cavernosum, star urethra, arrows periurethral abscess">
            <a:extLst>
              <a:ext uri="{FF2B5EF4-FFF2-40B4-BE49-F238E27FC236}">
                <a16:creationId xmlns:a16="http://schemas.microsoft.com/office/drawing/2014/main" id="{3C3B380B-F17B-FBEB-8F6E-3394E33BDD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52000"/>
          <a:stretch>
            <a:fillRect/>
          </a:stretch>
        </p:blipFill>
        <p:spPr bwMode="auto">
          <a:xfrm>
            <a:off x="7313613" y="4495801"/>
            <a:ext cx="2411413" cy="169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7" name="Picture 21" descr="Right Perianal Abscess with Perianal Sepsis">
            <a:hlinkClick r:id="rId5"/>
            <a:extLst>
              <a:ext uri="{FF2B5EF4-FFF2-40B4-BE49-F238E27FC236}">
                <a16:creationId xmlns:a16="http://schemas.microsoft.com/office/drawing/2014/main" id="{F255682B-77A3-2404-07AB-788A968A28B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7407" t="11707" r="42593" b="10703"/>
          <a:stretch>
            <a:fillRect/>
          </a:stretch>
        </p:blipFill>
        <p:spPr bwMode="auto">
          <a:xfrm>
            <a:off x="4901242" y="2952195"/>
            <a:ext cx="20574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8" name="Rectangle 9">
            <a:extLst>
              <a:ext uri="{FF2B5EF4-FFF2-40B4-BE49-F238E27FC236}">
                <a16:creationId xmlns:a16="http://schemas.microsoft.com/office/drawing/2014/main" id="{C15EF47A-D3E3-8D21-B25B-897FCFAF793C}"/>
              </a:ext>
            </a:extLst>
          </p:cNvPr>
          <p:cNvSpPr>
            <a:spLocks noChangeArrowheads="1"/>
          </p:cNvSpPr>
          <p:nvPr/>
        </p:nvSpPr>
        <p:spPr bwMode="auto">
          <a:xfrm>
            <a:off x="4799013" y="2438400"/>
            <a:ext cx="24801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t>Stricture of the urethra</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66DFCC2D-2CC1-149F-6B1D-D8D188007B0B}"/>
              </a:ext>
            </a:extLst>
          </p:cNvPr>
          <p:cNvSpPr>
            <a:spLocks noGrp="1"/>
          </p:cNvSpPr>
          <p:nvPr>
            <p:ph type="title"/>
          </p:nvPr>
        </p:nvSpPr>
        <p:spPr>
          <a:xfrm>
            <a:off x="1293813" y="381000"/>
            <a:ext cx="9601200" cy="574676"/>
          </a:xfrm>
        </p:spPr>
        <p:txBody>
          <a:bodyPr>
            <a:normAutofit fontScale="90000"/>
          </a:bodyPr>
          <a:lstStyle/>
          <a:p>
            <a:pPr eaLnBrk="1" hangingPunct="1"/>
            <a:r>
              <a:rPr lang="en-GB" altLang="en-US"/>
              <a:t>Palpation: Testicle</a:t>
            </a:r>
            <a:endParaRPr lang="sr-Latn-CS" altLang="en-US" dirty="0"/>
          </a:p>
        </p:txBody>
      </p:sp>
      <p:sp>
        <p:nvSpPr>
          <p:cNvPr id="33795" name="Slide Number Placeholder 22">
            <a:extLst>
              <a:ext uri="{FF2B5EF4-FFF2-40B4-BE49-F238E27FC236}">
                <a16:creationId xmlns:a16="http://schemas.microsoft.com/office/drawing/2014/main" id="{2BC0D2D7-9FB2-86EA-B4C3-05F2BB207D42}"/>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D59167B-F9EF-464A-85FF-D25648E7F7EF}" type="slidenum">
              <a:rPr lang="en-US" altLang="en-US">
                <a:solidFill>
                  <a:schemeClr val="tx2"/>
                </a:solidFill>
                <a:latin typeface="Gill Sans MT" panose="020B0502020104020203" pitchFamily="34" charset="0"/>
              </a:rPr>
              <a:pPr eaLnBrk="1" hangingPunct="1"/>
              <a:t>24</a:t>
            </a:fld>
            <a:endParaRPr lang="en-US" altLang="en-US">
              <a:solidFill>
                <a:schemeClr val="tx2"/>
              </a:solidFill>
              <a:latin typeface="Gill Sans MT" panose="020B0502020104020203" pitchFamily="34" charset="0"/>
            </a:endParaRPr>
          </a:p>
        </p:txBody>
      </p:sp>
      <p:sp>
        <p:nvSpPr>
          <p:cNvPr id="33796" name="Content Placeholder 2">
            <a:extLst>
              <a:ext uri="{FF2B5EF4-FFF2-40B4-BE49-F238E27FC236}">
                <a16:creationId xmlns:a16="http://schemas.microsoft.com/office/drawing/2014/main" id="{6F2DD9AC-AE29-9E73-40DE-CF1472FCEE61}"/>
              </a:ext>
            </a:extLst>
          </p:cNvPr>
          <p:cNvSpPr>
            <a:spLocks noGrp="1"/>
          </p:cNvSpPr>
          <p:nvPr>
            <p:ph sz="quarter" idx="1"/>
          </p:nvPr>
        </p:nvSpPr>
        <p:spPr>
          <a:xfrm>
            <a:off x="1979612" y="1219201"/>
            <a:ext cx="8229600" cy="4937125"/>
          </a:xfrm>
        </p:spPr>
        <p:txBody>
          <a:bodyPr/>
          <a:lstStyle/>
          <a:p>
            <a:pPr eaLnBrk="1" hangingPunct="1"/>
            <a:r>
              <a:rPr lang="en-GB" sz="1800" dirty="0">
                <a:effectLst/>
                <a:latin typeface="Calibri" panose="020F0502020204030204" pitchFamily="34" charset="0"/>
                <a:ea typeface="Calibri" panose="020F0502020204030204" pitchFamily="34" charset="0"/>
                <a:cs typeface="Times New Roman" panose="02020603050405020304" pitchFamily="18" charset="0"/>
              </a:rPr>
              <a:t>Size, consistency</a:t>
            </a:r>
            <a:endParaRPr lang="sr-Latn-CS" altLang="en-US" dirty="0">
              <a:latin typeface="Cambria" panose="02040503050406030204" pitchFamily="18" charset="0"/>
            </a:endParaRPr>
          </a:p>
        </p:txBody>
      </p:sp>
      <p:pic>
        <p:nvPicPr>
          <p:cNvPr id="33797" name="Picture 4" descr="tc0">
            <a:extLst>
              <a:ext uri="{FF2B5EF4-FFF2-40B4-BE49-F238E27FC236}">
                <a16:creationId xmlns:a16="http://schemas.microsoft.com/office/drawing/2014/main" id="{749C4D82-2AEC-C90F-347F-534F8DE417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9412" y="1512888"/>
            <a:ext cx="2376488" cy="214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5" descr="hidrokela">
            <a:extLst>
              <a:ext uri="{FF2B5EF4-FFF2-40B4-BE49-F238E27FC236}">
                <a16:creationId xmlns:a16="http://schemas.microsoft.com/office/drawing/2014/main" id="{0ECB4547-D947-2695-61ED-B9929D31C4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9275" y="4087813"/>
            <a:ext cx="2195512" cy="216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Picture 6" descr="kljenak6">
            <a:extLst>
              <a:ext uri="{FF2B5EF4-FFF2-40B4-BE49-F238E27FC236}">
                <a16:creationId xmlns:a16="http://schemas.microsoft.com/office/drawing/2014/main" id="{9006DA44-28D8-FB24-3BA6-49DF98C872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08612" y="4495800"/>
            <a:ext cx="2376488"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0" name="Rectangle 9">
            <a:extLst>
              <a:ext uri="{FF2B5EF4-FFF2-40B4-BE49-F238E27FC236}">
                <a16:creationId xmlns:a16="http://schemas.microsoft.com/office/drawing/2014/main" id="{1493EC50-931D-8472-22CE-11EE76043895}"/>
              </a:ext>
            </a:extLst>
          </p:cNvPr>
          <p:cNvSpPr>
            <a:spLocks noChangeArrowheads="1"/>
          </p:cNvSpPr>
          <p:nvPr/>
        </p:nvSpPr>
        <p:spPr bwMode="auto">
          <a:xfrm>
            <a:off x="4668837" y="6324600"/>
            <a:ext cx="3446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t>Translumination of hydrocoellae</a:t>
            </a:r>
            <a:endParaRPr lang="sr-Latn-CS" altLang="en-US" sz="2000" b="1" dirty="0">
              <a:latin typeface="Times New Roman" panose="02020603050405020304" pitchFamily="18" charset="0"/>
              <a:cs typeface="Times New Roman" panose="02020603050405020304" pitchFamily="18" charset="0"/>
            </a:endParaRPr>
          </a:p>
        </p:txBody>
      </p:sp>
      <p:pic>
        <p:nvPicPr>
          <p:cNvPr id="33801" name="Picture 13" descr="MMHE_21_238_01_eps">
            <a:extLst>
              <a:ext uri="{FF2B5EF4-FFF2-40B4-BE49-F238E27FC236}">
                <a16:creationId xmlns:a16="http://schemas.microsoft.com/office/drawing/2014/main" id="{B7BFFB1E-5A11-3457-AFB9-54418A2ADF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1013" y="2590800"/>
            <a:ext cx="2009775"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2" name="Rectangle 14">
            <a:extLst>
              <a:ext uri="{FF2B5EF4-FFF2-40B4-BE49-F238E27FC236}">
                <a16:creationId xmlns:a16="http://schemas.microsoft.com/office/drawing/2014/main" id="{8B9ADF3A-06A6-5160-A42F-13FD200AEFC3}"/>
              </a:ext>
            </a:extLst>
          </p:cNvPr>
          <p:cNvSpPr>
            <a:spLocks noChangeArrowheads="1"/>
          </p:cNvSpPr>
          <p:nvPr/>
        </p:nvSpPr>
        <p:spPr bwMode="auto">
          <a:xfrm>
            <a:off x="8806580" y="1123950"/>
            <a:ext cx="790729" cy="375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algn="just">
              <a:lnSpc>
                <a:spcPct val="107000"/>
              </a:lnSpc>
              <a:spcBef>
                <a:spcPts val="0"/>
              </a:spcBef>
              <a:spcAft>
                <a:spcPts val="800"/>
              </a:spcAft>
            </a:pPr>
            <a:r>
              <a:rPr lang="en-GB" sz="1800" dirty="0" err="1">
                <a:effectLst/>
                <a:latin typeface="Calibri" panose="020F0502020204030204" pitchFamily="34" charset="0"/>
                <a:ea typeface="Calibri" panose="020F0502020204030204" pitchFamily="34" charset="0"/>
                <a:cs typeface="Times New Roman" panose="02020603050405020304" pitchFamily="18" charset="0"/>
              </a:rPr>
              <a:t>Tumor</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3803" name="Rectangle 15">
            <a:extLst>
              <a:ext uri="{FF2B5EF4-FFF2-40B4-BE49-F238E27FC236}">
                <a16:creationId xmlns:a16="http://schemas.microsoft.com/office/drawing/2014/main" id="{F96322E4-8EC2-53B0-059B-C17D6CCF1B0F}"/>
              </a:ext>
            </a:extLst>
          </p:cNvPr>
          <p:cNvSpPr>
            <a:spLocks noChangeArrowheads="1"/>
          </p:cNvSpPr>
          <p:nvPr/>
        </p:nvSpPr>
        <p:spPr bwMode="auto">
          <a:xfrm>
            <a:off x="8497887" y="3638550"/>
            <a:ext cx="1517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l-SI" altLang="en-US" sz="2000" b="1" dirty="0">
                <a:latin typeface="Times New Roman" panose="02020603050405020304" pitchFamily="18" charset="0"/>
                <a:cs typeface="Times New Roman" panose="02020603050405020304" pitchFamily="18" charset="0"/>
              </a:rPr>
              <a:t>Hydrocoella</a:t>
            </a:r>
            <a:endParaRPr lang="en-US" altLang="en-US" sz="2000" b="1" dirty="0">
              <a:latin typeface="Times New Roman" panose="02020603050405020304" pitchFamily="18" charset="0"/>
              <a:cs typeface="Times New Roman" panose="02020603050405020304" pitchFamily="18" charset="0"/>
            </a:endParaRPr>
          </a:p>
        </p:txBody>
      </p:sp>
      <p:sp>
        <p:nvSpPr>
          <p:cNvPr id="33804" name="Rectangle 16">
            <a:extLst>
              <a:ext uri="{FF2B5EF4-FFF2-40B4-BE49-F238E27FC236}">
                <a16:creationId xmlns:a16="http://schemas.microsoft.com/office/drawing/2014/main" id="{5C032207-CCDE-EC00-E64C-B211F8770D79}"/>
              </a:ext>
            </a:extLst>
          </p:cNvPr>
          <p:cNvSpPr>
            <a:spLocks noChangeArrowheads="1"/>
          </p:cNvSpPr>
          <p:nvPr/>
        </p:nvSpPr>
        <p:spPr bwMode="auto">
          <a:xfrm>
            <a:off x="6084888" y="2286000"/>
            <a:ext cx="8002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t>Torsio</a:t>
            </a:r>
          </a:p>
        </p:txBody>
      </p:sp>
      <p:sp>
        <p:nvSpPr>
          <p:cNvPr id="33805" name="Rectangle 17">
            <a:extLst>
              <a:ext uri="{FF2B5EF4-FFF2-40B4-BE49-F238E27FC236}">
                <a16:creationId xmlns:a16="http://schemas.microsoft.com/office/drawing/2014/main" id="{13D03A33-A3CA-F252-A10A-D208895E9B3A}"/>
              </a:ext>
            </a:extLst>
          </p:cNvPr>
          <p:cNvSpPr>
            <a:spLocks noChangeArrowheads="1"/>
          </p:cNvSpPr>
          <p:nvPr/>
        </p:nvSpPr>
        <p:spPr bwMode="auto">
          <a:xfrm>
            <a:off x="1942547" y="2133600"/>
            <a:ext cx="2996718" cy="117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algn="just">
              <a:lnSpc>
                <a:spcPct val="107000"/>
              </a:lnSpc>
              <a:spcBef>
                <a:spcPts val="0"/>
              </a:spcBef>
              <a:spcAft>
                <a:spcPts val="800"/>
              </a:spcAft>
            </a:pPr>
            <a:r>
              <a:rPr lang="en-GB" sz="1800" dirty="0" err="1">
                <a:effectLst/>
                <a:latin typeface="Calibri" panose="020F0502020204030204" pitchFamily="34" charset="0"/>
                <a:ea typeface="Calibri" panose="020F0502020204030204" pitchFamily="34" charset="0"/>
                <a:cs typeface="Times New Roman" panose="02020603050405020304" pitchFamily="18" charset="0"/>
              </a:rPr>
              <a:t>Varicocoella</a:t>
            </a:r>
            <a:r>
              <a:rPr lang="en-GB" sz="1800" dirty="0">
                <a:effectLst/>
                <a:latin typeface="Calibri" panose="020F0502020204030204" pitchFamily="34" charset="0"/>
                <a:ea typeface="Calibri" panose="020F0502020204030204" pitchFamily="34" charset="0"/>
                <a:cs typeface="Times New Roman" panose="02020603050405020304" pitchFamily="18" charset="0"/>
              </a:rPr>
              <a:t>-standing position</a:t>
            </a:r>
          </a:p>
          <a:p>
            <a:pPr marL="0" marR="0" algn="ctr">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Valsalva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maneuver</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"bag of worms"</a:t>
            </a:r>
          </a:p>
        </p:txBody>
      </p:sp>
      <p:pic>
        <p:nvPicPr>
          <p:cNvPr id="33806" name="Picture 18">
            <a:extLst>
              <a:ext uri="{FF2B5EF4-FFF2-40B4-BE49-F238E27FC236}">
                <a16:creationId xmlns:a16="http://schemas.microsoft.com/office/drawing/2014/main" id="{96594E7B-F26F-D6D3-2394-690567884B2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51013" y="3219450"/>
            <a:ext cx="1609725" cy="203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7" name="Picture 19">
            <a:extLst>
              <a:ext uri="{FF2B5EF4-FFF2-40B4-BE49-F238E27FC236}">
                <a16:creationId xmlns:a16="http://schemas.microsoft.com/office/drawing/2014/main" id="{1C5CC6E9-2345-8F9F-7774-34D905182EB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27412" y="3219451"/>
            <a:ext cx="1676400"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BBC4986B-221D-2D52-CF8C-C4E858D6ADA3}"/>
              </a:ext>
            </a:extLst>
          </p:cNvPr>
          <p:cNvSpPr>
            <a:spLocks noGrp="1"/>
          </p:cNvSpPr>
          <p:nvPr>
            <p:ph type="title"/>
          </p:nvPr>
        </p:nvSpPr>
        <p:spPr>
          <a:xfrm>
            <a:off x="1293813" y="381000"/>
            <a:ext cx="9601200" cy="476250"/>
          </a:xfrm>
        </p:spPr>
        <p:txBody>
          <a:bodyPr>
            <a:normAutofit fontScale="90000"/>
          </a:bodyPr>
          <a:lstStyle/>
          <a:p>
            <a:pPr eaLnBrk="1" hangingPunct="1"/>
            <a:r>
              <a:rPr lang="en-GB" altLang="en-US"/>
              <a:t>Palpation of the epididymis</a:t>
            </a:r>
            <a:endParaRPr lang="sr-Latn-CS" altLang="en-US" dirty="0"/>
          </a:p>
        </p:txBody>
      </p:sp>
      <p:sp>
        <p:nvSpPr>
          <p:cNvPr id="34819" name="Slide Number Placeholder 23">
            <a:extLst>
              <a:ext uri="{FF2B5EF4-FFF2-40B4-BE49-F238E27FC236}">
                <a16:creationId xmlns:a16="http://schemas.microsoft.com/office/drawing/2014/main" id="{AB7C7DB0-5377-56BA-4D2C-D1AF224DEE99}"/>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1F1033D-C3F8-480E-9B0A-178FAFF71CBF}" type="slidenum">
              <a:rPr lang="en-US" altLang="en-US">
                <a:solidFill>
                  <a:schemeClr val="tx2"/>
                </a:solidFill>
                <a:latin typeface="Gill Sans MT" panose="020B0502020104020203" pitchFamily="34" charset="0"/>
              </a:rPr>
              <a:pPr eaLnBrk="1" hangingPunct="1"/>
              <a:t>25</a:t>
            </a:fld>
            <a:endParaRPr lang="en-US" altLang="en-US">
              <a:solidFill>
                <a:schemeClr val="tx2"/>
              </a:solidFill>
              <a:latin typeface="Gill Sans MT" panose="020B0502020104020203" pitchFamily="34" charset="0"/>
            </a:endParaRPr>
          </a:p>
        </p:txBody>
      </p:sp>
      <p:sp>
        <p:nvSpPr>
          <p:cNvPr id="34820" name="Content Placeholder 2">
            <a:extLst>
              <a:ext uri="{FF2B5EF4-FFF2-40B4-BE49-F238E27FC236}">
                <a16:creationId xmlns:a16="http://schemas.microsoft.com/office/drawing/2014/main" id="{F18CE434-930C-AF9A-4F51-DC74D6A75E5F}"/>
              </a:ext>
            </a:extLst>
          </p:cNvPr>
          <p:cNvSpPr>
            <a:spLocks noGrp="1"/>
          </p:cNvSpPr>
          <p:nvPr>
            <p:ph sz="quarter" idx="1"/>
          </p:nvPr>
        </p:nvSpPr>
        <p:spPr>
          <a:xfrm>
            <a:off x="1979612" y="1219201"/>
            <a:ext cx="8229600" cy="4937125"/>
          </a:xfrm>
        </p:spPr>
        <p:txBody>
          <a:bodyPr/>
          <a:lstStyle/>
          <a:p>
            <a:pPr eaLnBrk="1" hangingPunct="1"/>
            <a:r>
              <a:rPr lang="en-GB" sz="1800" dirty="0">
                <a:effectLst/>
                <a:latin typeface="Calibri" panose="020F0502020204030204" pitchFamily="34" charset="0"/>
                <a:ea typeface="Calibri" panose="020F0502020204030204" pitchFamily="34" charset="0"/>
                <a:cs typeface="Times New Roman" panose="02020603050405020304" pitchFamily="18" charset="0"/>
              </a:rPr>
              <a:t>Normally it can barely be palpated, it runs away under his fingers</a:t>
            </a:r>
            <a:endParaRPr lang="sr-Latn-CS" altLang="en-US" dirty="0">
              <a:latin typeface="Cambria" panose="02040503050406030204" pitchFamily="18" charset="0"/>
            </a:endParaRPr>
          </a:p>
        </p:txBody>
      </p:sp>
      <p:pic>
        <p:nvPicPr>
          <p:cNvPr id="34821" name="Picture 4" descr="testis">
            <a:extLst>
              <a:ext uri="{FF2B5EF4-FFF2-40B4-BE49-F238E27FC236}">
                <a16:creationId xmlns:a16="http://schemas.microsoft.com/office/drawing/2014/main" id="{31A5A694-3ED7-55A5-E025-505F6C57C5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3762" y="1684338"/>
            <a:ext cx="1619250" cy="243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2" name="Rectangle 6">
            <a:extLst>
              <a:ext uri="{FF2B5EF4-FFF2-40B4-BE49-F238E27FC236}">
                <a16:creationId xmlns:a16="http://schemas.microsoft.com/office/drawing/2014/main" id="{DAAABFBC-D81C-7B3C-6CBF-39ED3B5F827A}"/>
              </a:ext>
            </a:extLst>
          </p:cNvPr>
          <p:cNvSpPr>
            <a:spLocks noChangeArrowheads="1"/>
          </p:cNvSpPr>
          <p:nvPr/>
        </p:nvSpPr>
        <p:spPr bwMode="auto">
          <a:xfrm>
            <a:off x="1903412" y="1828800"/>
            <a:ext cx="218521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t>Epididymitis </a:t>
            </a:r>
          </a:p>
          <a:p>
            <a:r>
              <a:rPr lang="en-GB"/>
              <a:t>Spermatocoella </a:t>
            </a:r>
          </a:p>
          <a:p>
            <a:r>
              <a:rPr lang="en-GB"/>
              <a:t>Cystae and tumors </a:t>
            </a:r>
          </a:p>
        </p:txBody>
      </p:sp>
      <p:pic>
        <p:nvPicPr>
          <p:cNvPr id="34823" name="Picture 7" descr="f003004">
            <a:extLst>
              <a:ext uri="{FF2B5EF4-FFF2-40B4-BE49-F238E27FC236}">
                <a16:creationId xmlns:a16="http://schemas.microsoft.com/office/drawing/2014/main" id="{C4D0BFA2-0DCC-00B3-B27B-3C460387FC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7413" y="2974976"/>
            <a:ext cx="2124075" cy="296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4" name="Rectangle 12">
            <a:extLst>
              <a:ext uri="{FF2B5EF4-FFF2-40B4-BE49-F238E27FC236}">
                <a16:creationId xmlns:a16="http://schemas.microsoft.com/office/drawing/2014/main" id="{9E962AC3-A4C6-D654-7ED2-9C18EBE7523F}"/>
              </a:ext>
            </a:extLst>
          </p:cNvPr>
          <p:cNvSpPr>
            <a:spLocks noChangeArrowheads="1"/>
          </p:cNvSpPr>
          <p:nvPr/>
        </p:nvSpPr>
        <p:spPr bwMode="auto">
          <a:xfrm>
            <a:off x="6630987" y="5867400"/>
            <a:ext cx="32624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t>Palpation of the inguinal canal</a:t>
            </a:r>
          </a:p>
        </p:txBody>
      </p:sp>
      <p:pic>
        <p:nvPicPr>
          <p:cNvPr id="34825" name="Picture 14" descr="Diagram of a spermatocele. ">
            <a:extLst>
              <a:ext uri="{FF2B5EF4-FFF2-40B4-BE49-F238E27FC236}">
                <a16:creationId xmlns:a16="http://schemas.microsoft.com/office/drawing/2014/main" id="{3D233937-EA6F-3592-D8AA-98E06992BF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4550" y="2819401"/>
            <a:ext cx="1619250"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6" name="Picture 16" descr="Intraoperative view of spermatocele with adjacent ">
            <a:extLst>
              <a:ext uri="{FF2B5EF4-FFF2-40B4-BE49-F238E27FC236}">
                <a16:creationId xmlns:a16="http://schemas.microsoft.com/office/drawing/2014/main" id="{E28ACF96-A0EA-1DEF-8D58-92E95E10F6C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9612" y="4800600"/>
            <a:ext cx="205740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7" name="Picture 18" descr="epididymis">
            <a:extLst>
              <a:ext uri="{FF2B5EF4-FFF2-40B4-BE49-F238E27FC236}">
                <a16:creationId xmlns:a16="http://schemas.microsoft.com/office/drawing/2014/main" id="{EF9B56EE-DCDF-006A-7B7D-DBA522FE667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38688" y="4038600"/>
            <a:ext cx="1584325" cy="225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8">
            <a:extLst>
              <a:ext uri="{FF2B5EF4-FFF2-40B4-BE49-F238E27FC236}">
                <a16:creationId xmlns:a16="http://schemas.microsoft.com/office/drawing/2014/main" id="{D6E8391B-C010-EDD8-CA82-724E1E441EAC}"/>
              </a:ext>
            </a:extLst>
          </p:cNvPr>
          <p:cNvSpPr>
            <a:spLocks noChangeArrowheads="1"/>
          </p:cNvSpPr>
          <p:nvPr/>
        </p:nvSpPr>
        <p:spPr bwMode="auto">
          <a:xfrm>
            <a:off x="6542476" y="1907218"/>
            <a:ext cx="3438136" cy="923330"/>
          </a:xfrm>
          <a:prstGeom prst="rect">
            <a:avLst/>
          </a:prstGeom>
          <a:noFill/>
          <a:ln w="9525">
            <a:noFill/>
            <a:miter lim="800000"/>
            <a:headEnd/>
            <a:tailEnd/>
          </a:ln>
          <a:effectLst/>
        </p:spPr>
        <p:txBody>
          <a:bodyPr wrap="square">
            <a:spAutoFit/>
          </a:bodyPr>
          <a:lstStyle/>
          <a:p>
            <a:pPr marL="0" marR="0" algn="just">
              <a:spcBef>
                <a:spcPts val="0"/>
              </a:spcBef>
            </a:pPr>
            <a:r>
              <a:rPr lang="en-GB" sz="1800" dirty="0">
                <a:effectLst/>
                <a:latin typeface="Calibri" panose="020F0502020204030204" pitchFamily="34" charset="0"/>
                <a:ea typeface="Calibri" panose="020F0502020204030204" pitchFamily="34" charset="0"/>
                <a:cs typeface="Times New Roman" panose="02020603050405020304" pitchFamily="18" charset="0"/>
              </a:rPr>
              <a:t>Palpation of the inguinal glands</a:t>
            </a:r>
          </a:p>
          <a:p>
            <a:pPr marL="0" marR="0" algn="just">
              <a:spcBef>
                <a:spcPts val="0"/>
              </a:spcBef>
            </a:pPr>
            <a:r>
              <a:rPr lang="en-GB" sz="1800" dirty="0">
                <a:effectLst/>
                <a:latin typeface="Calibri" panose="020F0502020204030204" pitchFamily="34" charset="0"/>
                <a:ea typeface="Calibri" panose="020F0502020204030204" pitchFamily="34" charset="0"/>
                <a:cs typeface="Times New Roman" panose="02020603050405020304" pitchFamily="18" charset="0"/>
              </a:rPr>
              <a:t> Infection </a:t>
            </a:r>
          </a:p>
          <a:p>
            <a:pPr marL="0" marR="0" algn="just">
              <a:spcBef>
                <a:spcPts val="0"/>
              </a:spcBef>
            </a:pPr>
            <a:r>
              <a:rPr lang="en-GB" sz="1800" dirty="0">
                <a:effectLst/>
                <a:latin typeface="Calibri" panose="020F0502020204030204" pitchFamily="34" charset="0"/>
                <a:ea typeface="Calibri" panose="020F0502020204030204" pitchFamily="34" charset="0"/>
                <a:cs typeface="Times New Roman" panose="02020603050405020304" pitchFamily="18" charset="0"/>
              </a:rPr>
              <a:t>Carcinomas</a:t>
            </a:r>
          </a:p>
        </p:txBody>
      </p:sp>
      <p:sp>
        <p:nvSpPr>
          <p:cNvPr id="34829" name="Rectangle 12">
            <a:extLst>
              <a:ext uri="{FF2B5EF4-FFF2-40B4-BE49-F238E27FC236}">
                <a16:creationId xmlns:a16="http://schemas.microsoft.com/office/drawing/2014/main" id="{4F9CEF2D-519F-B598-683E-1A01D4E68251}"/>
              </a:ext>
            </a:extLst>
          </p:cNvPr>
          <p:cNvSpPr>
            <a:spLocks noChangeArrowheads="1"/>
          </p:cNvSpPr>
          <p:nvPr/>
        </p:nvSpPr>
        <p:spPr bwMode="auto">
          <a:xfrm>
            <a:off x="4646612" y="6259514"/>
            <a:ext cx="19511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t>" Roman Helmet"</a:t>
            </a:r>
            <a:endParaRPr lang="sr-Latn-CS" altLang="en-US" b="1"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936DF49B-2377-CD94-9800-AD480D7EF87B}"/>
              </a:ext>
            </a:extLst>
          </p:cNvPr>
          <p:cNvSpPr>
            <a:spLocks noGrp="1"/>
          </p:cNvSpPr>
          <p:nvPr>
            <p:ph type="title"/>
          </p:nvPr>
        </p:nvSpPr>
        <p:spPr>
          <a:xfrm>
            <a:off x="1293812" y="286018"/>
            <a:ext cx="9601200" cy="536576"/>
          </a:xfrm>
        </p:spPr>
        <p:txBody>
          <a:bodyPr>
            <a:normAutofit/>
          </a:bodyPr>
          <a:lstStyle/>
          <a:p>
            <a:pPr eaLnBrk="1" hangingPunct="1"/>
            <a:r>
              <a:rPr lang="en-GB" sz="1800" dirty="0">
                <a:effectLst/>
                <a:latin typeface="Calibri" panose="020F0502020204030204" pitchFamily="34" charset="0"/>
                <a:ea typeface="Calibri" panose="020F0502020204030204" pitchFamily="34" charset="0"/>
                <a:cs typeface="Times New Roman" panose="02020603050405020304" pitchFamily="18" charset="0"/>
              </a:rPr>
              <a:t>Rectal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touche</a:t>
            </a:r>
            <a:r>
              <a:rPr lang="en-GB" sz="1800" dirty="0">
                <a:effectLst/>
                <a:latin typeface="Calibri" panose="020F0502020204030204" pitchFamily="34" charset="0"/>
                <a:ea typeface="Calibri" panose="020F0502020204030204" pitchFamily="34" charset="0"/>
                <a:cs typeface="Times New Roman" panose="02020603050405020304" pitchFamily="18" charset="0"/>
              </a:rPr>
              <a:t>-review</a:t>
            </a:r>
            <a:endParaRPr lang="sr-Latn-CS" altLang="en-US" dirty="0"/>
          </a:p>
        </p:txBody>
      </p:sp>
      <p:sp>
        <p:nvSpPr>
          <p:cNvPr id="35843" name="Slide Number Placeholder 6">
            <a:extLst>
              <a:ext uri="{FF2B5EF4-FFF2-40B4-BE49-F238E27FC236}">
                <a16:creationId xmlns:a16="http://schemas.microsoft.com/office/drawing/2014/main" id="{000E4363-1ED7-BD99-6FAF-7AA5FE625997}"/>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790DF6D-C9D6-4FDB-BDFE-50A0B27A37B8}" type="slidenum">
              <a:rPr lang="en-US" altLang="en-US">
                <a:solidFill>
                  <a:schemeClr val="tx2"/>
                </a:solidFill>
                <a:latin typeface="Gill Sans MT" panose="020B0502020104020203" pitchFamily="34" charset="0"/>
              </a:rPr>
              <a:pPr eaLnBrk="1" hangingPunct="1"/>
              <a:t>26</a:t>
            </a:fld>
            <a:endParaRPr lang="en-US" altLang="en-US">
              <a:solidFill>
                <a:schemeClr val="tx2"/>
              </a:solidFill>
              <a:latin typeface="Gill Sans MT" panose="020B0502020104020203" pitchFamily="34" charset="0"/>
            </a:endParaRPr>
          </a:p>
        </p:txBody>
      </p:sp>
      <p:sp>
        <p:nvSpPr>
          <p:cNvPr id="3" name="Content Placeholder 2">
            <a:extLst>
              <a:ext uri="{FF2B5EF4-FFF2-40B4-BE49-F238E27FC236}">
                <a16:creationId xmlns:a16="http://schemas.microsoft.com/office/drawing/2014/main" id="{59C81E0F-6039-9AFA-8888-E18E4C28F2C1}"/>
              </a:ext>
            </a:extLst>
          </p:cNvPr>
          <p:cNvSpPr>
            <a:spLocks noGrp="1"/>
          </p:cNvSpPr>
          <p:nvPr>
            <p:ph sz="quarter" idx="1"/>
          </p:nvPr>
        </p:nvSpPr>
        <p:spPr>
          <a:xfrm>
            <a:off x="1979612" y="1219201"/>
            <a:ext cx="8229600" cy="4937125"/>
          </a:xfrm>
        </p:spPr>
        <p:txBody>
          <a:bodyPr>
            <a:normAutofit lnSpcReduction="10000"/>
          </a:bodyPr>
          <a:lstStyle/>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dirty="0">
                <a:effectLst/>
                <a:latin typeface="Calibri" panose="020F0502020204030204" pitchFamily="34" charset="0"/>
                <a:ea typeface="Calibri" panose="020F0502020204030204" pitchFamily="34" charset="0"/>
                <a:cs typeface="Times New Roman" panose="02020603050405020304" pitchFamily="18" charset="0"/>
              </a:rPr>
              <a:t>Normally 4 cm wide, 3-4 cm long, consistency thenar, smooth, limited, insensible, sulcus palpable</a:t>
            </a:r>
          </a:p>
          <a:p>
            <a:pPr marL="57150" marR="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  Size</a:t>
            </a:r>
          </a:p>
          <a:p>
            <a:pPr marL="57150" marR="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  Limitation</a:t>
            </a:r>
          </a:p>
          <a:p>
            <a:pPr marL="57150" marR="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  Consistency</a:t>
            </a:r>
          </a:p>
          <a:p>
            <a:pPr marL="57150" marR="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  Sensitivity</a:t>
            </a:r>
          </a:p>
          <a:p>
            <a:pPr marL="57150" marR="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  Smoothness</a:t>
            </a:r>
          </a:p>
          <a:p>
            <a:pPr marL="57150" marR="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  Sulcus</a:t>
            </a:r>
          </a:p>
          <a:p>
            <a:pPr marL="57150" marR="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  Anal sphincter tone</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dirty="0">
                <a:effectLst/>
                <a:latin typeface="Calibri" panose="020F0502020204030204" pitchFamily="34" charset="0"/>
                <a:ea typeface="Calibri" panose="020F0502020204030204" pitchFamily="34" charset="0"/>
                <a:cs typeface="Times New Roman" panose="02020603050405020304" pitchFamily="18" charset="0"/>
              </a:rPr>
              <a:t>Prostate adenoma</a:t>
            </a:r>
          </a:p>
          <a:p>
            <a:pPr marL="0" marR="0" algn="just">
              <a:lnSpc>
                <a:spcPct val="107000"/>
              </a:lnSpc>
              <a:spcBef>
                <a:spcPts val="0"/>
              </a:spcBef>
              <a:spcAft>
                <a:spcPts val="80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  Prostate cancer</a:t>
            </a:r>
          </a:p>
          <a:p>
            <a:pPr marL="0" marR="0" algn="just">
              <a:lnSpc>
                <a:spcPct val="107000"/>
              </a:lnSpc>
              <a:spcBef>
                <a:spcPts val="0"/>
              </a:spcBef>
              <a:spcAft>
                <a:spcPts val="80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  Prostatitis </a:t>
            </a:r>
          </a:p>
          <a:p>
            <a:pPr marL="0" marR="0" algn="just">
              <a:lnSpc>
                <a:spcPct val="107000"/>
              </a:lnSpc>
              <a:spcBef>
                <a:spcPts val="0"/>
              </a:spcBef>
              <a:spcAft>
                <a:spcPts val="80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  Prostate secretion: secretion (express) </a:t>
            </a:r>
            <a:endParaRPr lang="sr-Latn-CS" sz="2800" dirty="0">
              <a:latin typeface="Times New Roman" pitchFamily="18" charset="0"/>
              <a:cs typeface="Times New Roman" pitchFamily="18" charset="0"/>
            </a:endParaRPr>
          </a:p>
        </p:txBody>
      </p:sp>
      <p:pic>
        <p:nvPicPr>
          <p:cNvPr id="35845" name="Picture 6" descr="1706">
            <a:extLst>
              <a:ext uri="{FF2B5EF4-FFF2-40B4-BE49-F238E27FC236}">
                <a16:creationId xmlns:a16="http://schemas.microsoft.com/office/drawing/2014/main" id="{AEB21014-1E6E-692D-9884-ED1F03C447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2062164"/>
            <a:ext cx="2817812" cy="183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10" descr="Digital-Rectal-Examination-simulator">
            <a:extLst>
              <a:ext uri="{FF2B5EF4-FFF2-40B4-BE49-F238E27FC236}">
                <a16:creationId xmlns:a16="http://schemas.microsoft.com/office/drawing/2014/main" id="{15B1D78A-877B-CB81-B1EB-F9D4E69FB3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0412" y="4343401"/>
            <a:ext cx="2133600" cy="171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7" name="Picture 11">
            <a:extLst>
              <a:ext uri="{FF2B5EF4-FFF2-40B4-BE49-F238E27FC236}">
                <a16:creationId xmlns:a16="http://schemas.microsoft.com/office/drawing/2014/main" id="{54BAC057-5A2B-93B9-A672-5114E796BA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69326" y="1981200"/>
            <a:ext cx="1944687" cy="229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8" name="Rectangle 7">
            <a:extLst>
              <a:ext uri="{FF2B5EF4-FFF2-40B4-BE49-F238E27FC236}">
                <a16:creationId xmlns:a16="http://schemas.microsoft.com/office/drawing/2014/main" id="{0D43563C-4298-67A2-55A2-7E18AFE24DE1}"/>
              </a:ext>
            </a:extLst>
          </p:cNvPr>
          <p:cNvSpPr>
            <a:spLocks noChangeArrowheads="1"/>
          </p:cNvSpPr>
          <p:nvPr/>
        </p:nvSpPr>
        <p:spPr bwMode="auto">
          <a:xfrm>
            <a:off x="5744922" y="3962401"/>
            <a:ext cx="2465868" cy="375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Knee-elbow "a la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vache</a:t>
            </a:r>
            <a:r>
              <a:rPr lang="en-GB" sz="1800" dirty="0">
                <a:effectLst/>
                <a:latin typeface="Calibri" panose="020F0502020204030204" pitchFamily="34" charset="0"/>
                <a:ea typeface="Calibri" panose="020F0502020204030204" pitchFamily="34" charset="0"/>
                <a:cs typeface="Times New Roman" panose="02020603050405020304" pitchFamily="18" charset="0"/>
              </a:rPr>
              <a: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A250F399-A079-F5EC-30EB-838E7398559D}"/>
              </a:ext>
            </a:extLst>
          </p:cNvPr>
          <p:cNvSpPr>
            <a:spLocks noGrp="1"/>
          </p:cNvSpPr>
          <p:nvPr>
            <p:ph type="title"/>
          </p:nvPr>
        </p:nvSpPr>
        <p:spPr/>
        <p:txBody>
          <a:bodyPr/>
          <a:lstStyle/>
          <a:p>
            <a:pPr eaLnBrk="1" hangingPunct="1"/>
            <a:r>
              <a:rPr lang="en-GB" altLang="en-US"/>
              <a:t> Diagnostic procedures</a:t>
            </a:r>
            <a:endParaRPr lang="sr-Latn-CS" altLang="en-US" dirty="0"/>
          </a:p>
        </p:txBody>
      </p:sp>
      <p:sp>
        <p:nvSpPr>
          <p:cNvPr id="36868" name="Slide Number Placeholder 3">
            <a:extLst>
              <a:ext uri="{FF2B5EF4-FFF2-40B4-BE49-F238E27FC236}">
                <a16:creationId xmlns:a16="http://schemas.microsoft.com/office/drawing/2014/main" id="{01B2DEC9-4A2D-5EC0-773A-440530F9C6BB}"/>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F735D0F-58E1-41BE-9810-AB95BA7EA8E9}" type="slidenum">
              <a:rPr lang="en-US" altLang="en-US">
                <a:solidFill>
                  <a:schemeClr val="tx2"/>
                </a:solidFill>
                <a:latin typeface="Gill Sans MT" panose="020B0502020104020203" pitchFamily="34" charset="0"/>
              </a:rPr>
              <a:pPr eaLnBrk="1" hangingPunct="1"/>
              <a:t>27</a:t>
            </a:fld>
            <a:endParaRPr lang="en-US" altLang="en-US">
              <a:solidFill>
                <a:schemeClr val="tx2"/>
              </a:solidFill>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561AFCD9-E4C6-6E45-33D4-4813C6A4A08C}"/>
              </a:ext>
            </a:extLst>
          </p:cNvPr>
          <p:cNvSpPr>
            <a:spLocks noGrp="1"/>
          </p:cNvSpPr>
          <p:nvPr>
            <p:ph type="title"/>
          </p:nvPr>
        </p:nvSpPr>
        <p:spPr>
          <a:xfrm>
            <a:off x="1293813" y="381000"/>
            <a:ext cx="9601200" cy="425450"/>
          </a:xfrm>
        </p:spPr>
        <p:txBody>
          <a:bodyPr>
            <a:normAutofit fontScale="90000"/>
          </a:bodyPr>
          <a:lstStyle/>
          <a:p>
            <a:pPr eaLnBrk="1" hangingPunct="1"/>
            <a:r>
              <a:rPr lang="en-GB" altLang="en-US"/>
              <a:t>Laboratory testing</a:t>
            </a:r>
            <a:endParaRPr lang="sr-Latn-CS" altLang="en-US" dirty="0"/>
          </a:p>
        </p:txBody>
      </p:sp>
      <p:sp>
        <p:nvSpPr>
          <p:cNvPr id="37891" name="Slide Number Placeholder 5">
            <a:extLst>
              <a:ext uri="{FF2B5EF4-FFF2-40B4-BE49-F238E27FC236}">
                <a16:creationId xmlns:a16="http://schemas.microsoft.com/office/drawing/2014/main" id="{61311770-4E9D-BFF7-D1CC-D625A9737E2B}"/>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F372C65-1D6E-4B48-9F56-B5BD779778F0}" type="slidenum">
              <a:rPr lang="en-US" altLang="en-US">
                <a:solidFill>
                  <a:schemeClr val="tx2"/>
                </a:solidFill>
                <a:latin typeface="Gill Sans MT" panose="020B0502020104020203" pitchFamily="34" charset="0"/>
              </a:rPr>
              <a:pPr eaLnBrk="1" hangingPunct="1"/>
              <a:t>28</a:t>
            </a:fld>
            <a:endParaRPr lang="en-US" altLang="en-US">
              <a:solidFill>
                <a:schemeClr val="tx2"/>
              </a:solidFill>
              <a:latin typeface="Gill Sans MT" panose="020B0502020104020203" pitchFamily="34" charset="0"/>
            </a:endParaRPr>
          </a:p>
        </p:txBody>
      </p:sp>
      <p:sp>
        <p:nvSpPr>
          <p:cNvPr id="37892" name="Content Placeholder 2">
            <a:extLst>
              <a:ext uri="{FF2B5EF4-FFF2-40B4-BE49-F238E27FC236}">
                <a16:creationId xmlns:a16="http://schemas.microsoft.com/office/drawing/2014/main" id="{A3BFD398-3049-2B09-A1F0-A9B2408110F5}"/>
              </a:ext>
            </a:extLst>
          </p:cNvPr>
          <p:cNvSpPr>
            <a:spLocks noGrp="1"/>
          </p:cNvSpPr>
          <p:nvPr>
            <p:ph sz="quarter" idx="1"/>
          </p:nvPr>
        </p:nvSpPr>
        <p:spPr>
          <a:xfrm>
            <a:off x="1979612" y="1219201"/>
            <a:ext cx="8229600" cy="4937125"/>
          </a:xfrm>
        </p:spPr>
        <p:txBody>
          <a:bodyPr/>
          <a:lstStyle/>
          <a:p>
            <a:pPr marL="0" marR="0" indent="0" algn="just">
              <a:lnSpc>
                <a:spcPct val="107000"/>
              </a:lnSpc>
              <a:spcBef>
                <a:spcPts val="0"/>
              </a:spcBef>
              <a:spcAft>
                <a:spcPts val="800"/>
              </a:spcAft>
              <a:buNone/>
            </a:pPr>
            <a:r>
              <a:rPr lang="en-GB" sz="1800" b="1" dirty="0">
                <a:effectLst/>
                <a:latin typeface="Calibri" panose="020F0502020204030204" pitchFamily="34" charset="0"/>
                <a:ea typeface="Calibri" panose="020F0502020204030204" pitchFamily="34" charset="0"/>
                <a:cs typeface="Times New Roman" panose="02020603050405020304" pitchFamily="18" charset="0"/>
              </a:rPr>
              <a:t>Urinalysis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Medium stream of urine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Catheter (women)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Suprapubic aspiration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Paraplegics, children </a:t>
            </a:r>
          </a:p>
          <a:p>
            <a:pPr marL="0" marR="0" indent="0" algn="just">
              <a:lnSpc>
                <a:spcPct val="107000"/>
              </a:lnSpc>
              <a:spcBef>
                <a:spcPts val="0"/>
              </a:spcBef>
              <a:spcAft>
                <a:spcPts val="800"/>
              </a:spcAft>
              <a:buNone/>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just">
              <a:lnSpc>
                <a:spcPct val="107000"/>
              </a:lnSpc>
              <a:spcBef>
                <a:spcPts val="0"/>
              </a:spcBef>
              <a:spcAft>
                <a:spcPts val="800"/>
              </a:spcAft>
              <a:buNone/>
            </a:pPr>
            <a:r>
              <a:rPr lang="en-GB" sz="1800" b="1" dirty="0">
                <a:effectLst/>
                <a:latin typeface="Calibri" panose="020F0502020204030204" pitchFamily="34" charset="0"/>
                <a:ea typeface="Calibri" panose="020F0502020204030204" pitchFamily="34" charset="0"/>
                <a:cs typeface="Times New Roman" panose="02020603050405020304" pitchFamily="18" charset="0"/>
              </a:rPr>
              <a:t>Urine culture / antibiogram</a:t>
            </a:r>
          </a:p>
          <a:p>
            <a:pPr marL="0" marR="0" indent="0" algn="just">
              <a:lnSpc>
                <a:spcPct val="107000"/>
              </a:lnSpc>
              <a:spcBef>
                <a:spcPts val="0"/>
              </a:spcBef>
              <a:spcAft>
                <a:spcPts val="800"/>
              </a:spcAft>
              <a:buNone/>
            </a:pPr>
            <a:r>
              <a:rPr lang="en-GB" sz="1800" b="1" dirty="0">
                <a:effectLst/>
                <a:latin typeface="Calibri" panose="020F0502020204030204" pitchFamily="34" charset="0"/>
                <a:ea typeface="Calibri" panose="020F0502020204030204" pitchFamily="34" charset="0"/>
                <a:cs typeface="Times New Roman" panose="02020603050405020304" pitchFamily="18" charset="0"/>
              </a:rPr>
              <a:t>Blood analysis</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Urea , Creatinine,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Ionogram</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Creatinine clearance</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Markers of inflammation</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Tumor</a:t>
            </a:r>
            <a:r>
              <a:rPr lang="en-GB" sz="1800" dirty="0">
                <a:effectLst/>
                <a:latin typeface="Calibri" panose="020F0502020204030204" pitchFamily="34" charset="0"/>
                <a:ea typeface="Calibri" panose="020F0502020204030204" pitchFamily="34" charset="0"/>
                <a:cs typeface="Times New Roman" panose="02020603050405020304" pitchFamily="18" charset="0"/>
              </a:rPr>
              <a:t> markers</a:t>
            </a:r>
          </a:p>
        </p:txBody>
      </p:sp>
      <p:pic>
        <p:nvPicPr>
          <p:cNvPr id="37893" name="Picture 5" descr="f003010">
            <a:extLst>
              <a:ext uri="{FF2B5EF4-FFF2-40B4-BE49-F238E27FC236}">
                <a16:creationId xmlns:a16="http://schemas.microsoft.com/office/drawing/2014/main" id="{D32D6F13-A4C4-B699-3645-A9140FD863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7812" y="3463622"/>
            <a:ext cx="3505200"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4" name="Rectangle 4">
            <a:extLst>
              <a:ext uri="{FF2B5EF4-FFF2-40B4-BE49-F238E27FC236}">
                <a16:creationId xmlns:a16="http://schemas.microsoft.com/office/drawing/2014/main" id="{DCD17D17-76B5-DA15-0CE3-F383013118F8}"/>
              </a:ext>
            </a:extLst>
          </p:cNvPr>
          <p:cNvSpPr>
            <a:spLocks noChangeArrowheads="1"/>
          </p:cNvSpPr>
          <p:nvPr/>
        </p:nvSpPr>
        <p:spPr bwMode="auto">
          <a:xfrm>
            <a:off x="6018212" y="1295400"/>
            <a:ext cx="5486400"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eaLnBrk="1" hangingPunct="1"/>
            <a:r>
              <a:rPr lang="en-GB" altLang="en-US" sz="2400" b="1" dirty="0">
                <a:latin typeface="Cambria" panose="02040503050406030204" pitchFamily="18" charset="0"/>
              </a:rPr>
              <a:t>Normal urine sediment </a:t>
            </a:r>
          </a:p>
          <a:p>
            <a:pPr lvl="1" eaLnBrk="1" hangingPunct="1"/>
            <a:r>
              <a:rPr lang="en-GB" altLang="en-US" dirty="0">
                <a:latin typeface="Cambria" panose="02040503050406030204" pitchFamily="18" charset="0"/>
              </a:rPr>
              <a:t>PH: 5.5 – 7 </a:t>
            </a:r>
          </a:p>
          <a:p>
            <a:pPr lvl="1" eaLnBrk="1" hangingPunct="1"/>
            <a:r>
              <a:rPr lang="en-GB" altLang="en-US" dirty="0">
                <a:latin typeface="Cambria" panose="02040503050406030204" pitchFamily="18" charset="0"/>
              </a:rPr>
              <a:t>Relative density: 1015 – 1025 </a:t>
            </a:r>
          </a:p>
          <a:p>
            <a:pPr lvl="1" eaLnBrk="1" hangingPunct="1"/>
            <a:r>
              <a:rPr lang="en-GB" altLang="en-US" dirty="0">
                <a:latin typeface="Cambria" panose="02040503050406030204" pitchFamily="18" charset="0"/>
              </a:rPr>
              <a:t>ER 3 – 5 </a:t>
            </a:r>
          </a:p>
          <a:p>
            <a:pPr lvl="1" eaLnBrk="1" hangingPunct="1"/>
            <a:r>
              <a:rPr lang="en-GB" altLang="en-US" dirty="0">
                <a:latin typeface="Cambria" panose="02040503050406030204" pitchFamily="18" charset="0"/>
              </a:rPr>
              <a:t>Le &lt; 10 </a:t>
            </a:r>
          </a:p>
          <a:p>
            <a:pPr lvl="1" eaLnBrk="1" hangingPunct="1"/>
            <a:r>
              <a:rPr lang="en-GB" altLang="en-US" dirty="0">
                <a:latin typeface="Cambria" panose="02040503050406030204" pitchFamily="18" charset="0"/>
              </a:rPr>
              <a:t>Few bacteria</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BD75DC56-2196-AA2B-C56B-4390137B80B1}"/>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t>Urethral catheterization</a:t>
            </a:r>
            <a:endParaRPr lang="sr-Latn-CS" altLang="en-US" dirty="0"/>
          </a:p>
        </p:txBody>
      </p:sp>
      <p:sp>
        <p:nvSpPr>
          <p:cNvPr id="38915" name="Slide Number Placeholder 3">
            <a:extLst>
              <a:ext uri="{FF2B5EF4-FFF2-40B4-BE49-F238E27FC236}">
                <a16:creationId xmlns:a16="http://schemas.microsoft.com/office/drawing/2014/main" id="{3C228C4C-4F26-3888-2440-66433CA103F4}"/>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C01794C-B633-42C6-AE07-69FF1782360D}" type="slidenum">
              <a:rPr lang="en-US" altLang="en-US">
                <a:solidFill>
                  <a:schemeClr val="tx2"/>
                </a:solidFill>
                <a:latin typeface="Gill Sans MT" panose="020B0502020104020203" pitchFamily="34" charset="0"/>
              </a:rPr>
              <a:pPr eaLnBrk="1" hangingPunct="1"/>
              <a:t>29</a:t>
            </a:fld>
            <a:endParaRPr lang="en-US" altLang="en-US">
              <a:solidFill>
                <a:schemeClr val="tx2"/>
              </a:solidFill>
              <a:latin typeface="Gill Sans MT" panose="020B0502020104020203" pitchFamily="34" charset="0"/>
            </a:endParaRPr>
          </a:p>
        </p:txBody>
      </p:sp>
      <p:sp>
        <p:nvSpPr>
          <p:cNvPr id="3" name="Content Placeholder 2">
            <a:extLst>
              <a:ext uri="{FF2B5EF4-FFF2-40B4-BE49-F238E27FC236}">
                <a16:creationId xmlns:a16="http://schemas.microsoft.com/office/drawing/2014/main" id="{6A8DC61C-1DE1-1C27-5F71-577D1C087663}"/>
              </a:ext>
            </a:extLst>
          </p:cNvPr>
          <p:cNvSpPr>
            <a:spLocks noGrp="1"/>
          </p:cNvSpPr>
          <p:nvPr>
            <p:ph sz="quarter" idx="1"/>
          </p:nvPr>
        </p:nvSpPr>
        <p:spPr>
          <a:xfrm>
            <a:off x="1979612" y="1219201"/>
            <a:ext cx="8459788" cy="4937125"/>
          </a:xfrm>
        </p:spPr>
        <p:txBody>
          <a:bodyPr>
            <a:normAutofit lnSpcReduction="10000"/>
          </a:bodyPr>
          <a:lstStyle/>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Taking urine in women</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Solving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subvesical</a:t>
            </a:r>
            <a:r>
              <a:rPr lang="en-GB" sz="1800" dirty="0">
                <a:effectLst/>
                <a:latin typeface="Calibri" panose="020F0502020204030204" pitchFamily="34" charset="0"/>
                <a:ea typeface="Calibri" panose="020F0502020204030204" pitchFamily="34" charset="0"/>
                <a:cs typeface="Times New Roman" panose="02020603050405020304" pitchFamily="18" charset="0"/>
              </a:rPr>
              <a:t> obstruction - retention</a:t>
            </a:r>
          </a:p>
          <a:p>
            <a:pPr marL="0" marR="0" indent="0" algn="just">
              <a:lnSpc>
                <a:spcPct val="107000"/>
              </a:lnSpc>
              <a:spcBef>
                <a:spcPts val="0"/>
              </a:spcBef>
              <a:spcAft>
                <a:spcPts val="800"/>
              </a:spcAft>
              <a:buNone/>
            </a:pPr>
            <a:r>
              <a:rPr lang="en-GB" sz="1800" dirty="0">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Calibri" panose="020F0502020204030204" pitchFamily="34" charset="0"/>
                <a:ea typeface="Calibri" panose="020F0502020204030204" pitchFamily="34" charset="0"/>
                <a:cs typeface="Times New Roman" panose="02020603050405020304" pitchFamily="18" charset="0"/>
              </a:rPr>
              <a:t>Prostate adenoma, urethral stricture</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Intermittent - neurogenic dysfunction of the bladder muscles</a:t>
            </a:r>
          </a:p>
          <a:p>
            <a:pPr marL="0" marR="0" indent="0" algn="just">
              <a:lnSpc>
                <a:spcPct val="107000"/>
              </a:lnSpc>
              <a:spcBef>
                <a:spcPts val="0"/>
              </a:spcBef>
              <a:spcAft>
                <a:spcPts val="800"/>
              </a:spcAft>
              <a:buNone/>
            </a:pPr>
            <a:r>
              <a:rPr lang="en-GB" sz="1800" dirty="0">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Calibri" panose="020F0502020204030204" pitchFamily="34" charset="0"/>
                <a:ea typeface="Calibri" panose="020F0502020204030204" pitchFamily="34" charset="0"/>
                <a:cs typeface="Times New Roman" panose="02020603050405020304" pitchFamily="18" charset="0"/>
              </a:rPr>
              <a:t>Detrusor hypo/</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acontractility</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r>
              <a:rPr lang="en-GB" sz="1800" dirty="0">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Calibri" panose="020F0502020204030204" pitchFamily="34" charset="0"/>
                <a:ea typeface="Calibri" panose="020F0502020204030204" pitchFamily="34" charset="0"/>
                <a:cs typeface="Times New Roman" panose="02020603050405020304" pitchFamily="18" charset="0"/>
              </a:rPr>
              <a:t>Flushing of the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m.bladder</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Coagulum - massive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hematuria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Urinary incontinence</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Residual urine</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Measurement of diuresis</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Contrast instillation - cystography (injuries,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tumors</a:t>
            </a:r>
            <a:r>
              <a:rPr lang="en-GB" sz="1800" dirty="0">
                <a:effectLst/>
                <a:latin typeface="Calibri" panose="020F0502020204030204" pitchFamily="34" charset="0"/>
                <a:ea typeface="Calibri" panose="020F0502020204030204" pitchFamily="34" charset="0"/>
                <a:cs typeface="Times New Roman" panose="02020603050405020304" pitchFamily="18" charset="0"/>
              </a:rPr>
              <a:t>)</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Urodynamic examination</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As a stent after surgery (bladder, prostate, urethra)</a:t>
            </a:r>
            <a:endParaRPr lang="sr-Latn-CS" dirty="0">
              <a:latin typeface="Cambria"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AEE9AD7A-D079-12E6-277D-7D12823462BF}"/>
              </a:ext>
            </a:extLst>
          </p:cNvPr>
          <p:cNvSpPr>
            <a:spLocks noGrp="1"/>
          </p:cNvSpPr>
          <p:nvPr>
            <p:ph type="title"/>
          </p:nvPr>
        </p:nvSpPr>
        <p:spPr>
          <a:xfrm>
            <a:off x="1294084" y="1"/>
            <a:ext cx="9601200" cy="866775"/>
          </a:xfrm>
        </p:spPr>
        <p:txBody>
          <a:bodyPr>
            <a:normAutofit/>
          </a:bodyPr>
          <a:lstStyle/>
          <a:p>
            <a:pPr marL="0" marR="0" algn="just">
              <a:lnSpc>
                <a:spcPct val="107000"/>
              </a:lnSpc>
              <a:spcBef>
                <a:spcPts val="0"/>
              </a:spcBef>
              <a:spcAft>
                <a:spcPts val="800"/>
              </a:spcAft>
            </a:pPr>
            <a:r>
              <a:rPr lang="en-GB" b="1" spc="600">
                <a:effectLst/>
                <a:latin typeface="Calibri" panose="020F0502020204030204" pitchFamily="34" charset="0"/>
                <a:ea typeface="Calibri" panose="020F0502020204030204" pitchFamily="34" charset="0"/>
                <a:cs typeface="Times New Roman" panose="02020603050405020304" pitchFamily="18" charset="0"/>
              </a:rPr>
              <a:t>Pain in the kidney</a:t>
            </a:r>
          </a:p>
        </p:txBody>
      </p:sp>
      <p:sp>
        <p:nvSpPr>
          <p:cNvPr id="12291" name="Slide Number Placeholder 3">
            <a:extLst>
              <a:ext uri="{FF2B5EF4-FFF2-40B4-BE49-F238E27FC236}">
                <a16:creationId xmlns:a16="http://schemas.microsoft.com/office/drawing/2014/main" id="{58B0D744-FA0A-0BEB-B606-D02378526633}"/>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4ACF17E-2E69-4E98-A611-AB54FD4FB2C6}" type="slidenum">
              <a:rPr lang="en-US" altLang="en-US">
                <a:solidFill>
                  <a:schemeClr val="tx2"/>
                </a:solidFill>
                <a:latin typeface="Gill Sans MT" panose="020B0502020104020203" pitchFamily="34" charset="0"/>
              </a:rPr>
              <a:pPr eaLnBrk="1" hangingPunct="1"/>
              <a:t>3</a:t>
            </a:fld>
            <a:endParaRPr lang="en-US" altLang="en-US">
              <a:solidFill>
                <a:schemeClr val="tx2"/>
              </a:solidFill>
              <a:latin typeface="Gill Sans MT" panose="020B0502020104020203" pitchFamily="34" charset="0"/>
            </a:endParaRPr>
          </a:p>
        </p:txBody>
      </p:sp>
      <p:sp>
        <p:nvSpPr>
          <p:cNvPr id="12292" name="Content Placeholder 2">
            <a:extLst>
              <a:ext uri="{FF2B5EF4-FFF2-40B4-BE49-F238E27FC236}">
                <a16:creationId xmlns:a16="http://schemas.microsoft.com/office/drawing/2014/main" id="{0E7D8FAB-39FF-D6AF-CE33-E8C320E3D9E2}"/>
              </a:ext>
            </a:extLst>
          </p:cNvPr>
          <p:cNvSpPr>
            <a:spLocks noGrp="1"/>
          </p:cNvSpPr>
          <p:nvPr>
            <p:ph sz="quarter" idx="1"/>
          </p:nvPr>
        </p:nvSpPr>
        <p:spPr>
          <a:xfrm>
            <a:off x="1979612" y="1143001"/>
            <a:ext cx="8229600" cy="4937125"/>
          </a:xfrm>
        </p:spPr>
        <p:txBody>
          <a:bodyPr>
            <a:noAutofit/>
          </a:bodyPr>
          <a:lstStyle/>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Localization </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Lumbar or Under the rib cage </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The beginning </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Acute , Gradual </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Quality </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Strong : In the form of Cramps, Stabs, Cramps</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Dull : Tingling, Fullness </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Duration  </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Short-term , Permanent </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Propagation - Irradiation</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Without  </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Along the path of the ureter, to the meatus of the urethra, labia majora, testis</a:t>
            </a:r>
            <a:endParaRPr lang="sr-Cyrl-CS" altLang="en-US" sz="1800" dirty="0">
              <a:latin typeface="Cambria" panose="020405030504060302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34F01BCF-08AA-41C6-F375-B548E6FE8BF2}"/>
              </a:ext>
            </a:extLst>
          </p:cNvPr>
          <p:cNvSpPr>
            <a:spLocks noGrp="1"/>
          </p:cNvSpPr>
          <p:nvPr>
            <p:ph type="title"/>
          </p:nvPr>
        </p:nvSpPr>
        <p:spPr>
          <a:xfrm>
            <a:off x="1293813" y="381000"/>
            <a:ext cx="9601200" cy="463549"/>
          </a:xfrm>
        </p:spPr>
        <p:txBody>
          <a:bodyPr>
            <a:normAutofit fontScale="90000"/>
          </a:bodyPr>
          <a:lstStyle/>
          <a:p>
            <a:pPr eaLnBrk="1" hangingPunct="1"/>
            <a:r>
              <a:rPr lang="en-GB" altLang="en-US"/>
              <a:t>Catheter types, use</a:t>
            </a:r>
            <a:endParaRPr lang="sr-Latn-CS" altLang="en-US" dirty="0"/>
          </a:p>
        </p:txBody>
      </p:sp>
      <p:sp>
        <p:nvSpPr>
          <p:cNvPr id="39939" name="Slide Number Placeholder 6">
            <a:extLst>
              <a:ext uri="{FF2B5EF4-FFF2-40B4-BE49-F238E27FC236}">
                <a16:creationId xmlns:a16="http://schemas.microsoft.com/office/drawing/2014/main" id="{118A4A37-F42C-DF23-4743-D57E40F9932C}"/>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8BF7B70-D4B9-40A9-986E-550E8586C43F}" type="slidenum">
              <a:rPr lang="en-US" altLang="en-US">
                <a:solidFill>
                  <a:schemeClr val="tx2"/>
                </a:solidFill>
                <a:latin typeface="Gill Sans MT" panose="020B0502020104020203" pitchFamily="34" charset="0"/>
              </a:rPr>
              <a:pPr eaLnBrk="1" hangingPunct="1"/>
              <a:t>30</a:t>
            </a:fld>
            <a:endParaRPr lang="en-US" altLang="en-US">
              <a:solidFill>
                <a:schemeClr val="tx2"/>
              </a:solidFill>
              <a:latin typeface="Gill Sans MT" panose="020B0502020104020203" pitchFamily="34" charset="0"/>
            </a:endParaRPr>
          </a:p>
        </p:txBody>
      </p:sp>
      <p:pic>
        <p:nvPicPr>
          <p:cNvPr id="39940" name="Picture 4" descr="f004001">
            <a:extLst>
              <a:ext uri="{FF2B5EF4-FFF2-40B4-BE49-F238E27FC236}">
                <a16:creationId xmlns:a16="http://schemas.microsoft.com/office/drawing/2014/main" id="{7A5CAF53-3964-8688-7CC1-85526ADA31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2916"/>
          <a:stretch>
            <a:fillRect/>
          </a:stretch>
        </p:blipFill>
        <p:spPr bwMode="auto">
          <a:xfrm>
            <a:off x="9692617" y="3046562"/>
            <a:ext cx="9906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a:extLst>
              <a:ext uri="{FF2B5EF4-FFF2-40B4-BE49-F238E27FC236}">
                <a16:creationId xmlns:a16="http://schemas.microsoft.com/office/drawing/2014/main" id="{D2B0AFC9-010A-3B05-F1C7-3D3060354013}"/>
              </a:ext>
            </a:extLst>
          </p:cNvPr>
          <p:cNvSpPr txBox="1">
            <a:spLocks/>
          </p:cNvSpPr>
          <p:nvPr/>
        </p:nvSpPr>
        <p:spPr>
          <a:xfrm>
            <a:off x="1903412" y="1219200"/>
            <a:ext cx="8567738" cy="5334000"/>
          </a:xfrm>
          <a:prstGeom prst="rect">
            <a:avLst/>
          </a:prstGeom>
        </p:spPr>
        <p:txBody>
          <a:bodyPr>
            <a:normAutofit fontScale="70000" lnSpcReduction="20000"/>
          </a:bodyPr>
          <a:lstStyle/>
          <a:p>
            <a:pPr marL="274320" indent="-274320">
              <a:spcBef>
                <a:spcPts val="600"/>
              </a:spcBef>
              <a:buClr>
                <a:schemeClr val="accent1"/>
              </a:buClr>
              <a:buSzPct val="76000"/>
              <a:buFont typeface="Wingdings 3"/>
              <a:buChar char=""/>
              <a:defRPr/>
            </a:pPr>
            <a:r>
              <a:rPr lang="sr-Latn-CS" sz="2600" b="1" dirty="0">
                <a:latin typeface="Cambria" pitchFamily="18" charset="0"/>
              </a:rPr>
              <a:t>Nelaton </a:t>
            </a:r>
            <a:r>
              <a:rPr lang="sr-Latn-CS" sz="2600" dirty="0">
                <a:latin typeface="Cambria" pitchFamily="18" charset="0"/>
              </a:rPr>
              <a:t>for one-time catheterization</a:t>
            </a:r>
          </a:p>
          <a:p>
            <a:pPr marL="274320" indent="-274320">
              <a:spcBef>
                <a:spcPts val="600"/>
              </a:spcBef>
              <a:buClr>
                <a:schemeClr val="accent1"/>
              </a:buClr>
              <a:buSzPct val="76000"/>
              <a:buFont typeface="Wingdings 3"/>
              <a:buChar char=""/>
              <a:defRPr/>
            </a:pPr>
            <a:r>
              <a:rPr lang="sr-Latn-CS" sz="2600" b="1" dirty="0">
                <a:latin typeface="Cambria" pitchFamily="18" charset="0"/>
              </a:rPr>
              <a:t>  Tiemann , Mercier </a:t>
            </a:r>
            <a:r>
              <a:rPr lang="sr-Latn-CS" sz="2600" dirty="0">
                <a:latin typeface="Cambria" pitchFamily="18" charset="0"/>
              </a:rPr>
              <a:t>for catheterization in prostate adenoma</a:t>
            </a:r>
          </a:p>
          <a:p>
            <a:pPr marL="274320" indent="-274320">
              <a:spcBef>
                <a:spcPts val="600"/>
              </a:spcBef>
              <a:buClr>
                <a:schemeClr val="accent1"/>
              </a:buClr>
              <a:buSzPct val="76000"/>
              <a:buFont typeface="Wingdings 3"/>
              <a:buChar char=""/>
              <a:defRPr/>
            </a:pPr>
            <a:r>
              <a:rPr lang="sr-Latn-CS" sz="2600" b="1" dirty="0">
                <a:latin typeface="Cambria" pitchFamily="18" charset="0"/>
              </a:rPr>
              <a:t>  Malekot , Pezzer </a:t>
            </a:r>
            <a:r>
              <a:rPr lang="sr-Latn-CS" sz="2600" dirty="0">
                <a:latin typeface="Cambria" pitchFamily="18" charset="0"/>
              </a:rPr>
              <a:t>for drainage (no longer used)</a:t>
            </a:r>
          </a:p>
          <a:p>
            <a:pPr marL="274320" indent="-274320">
              <a:spcBef>
                <a:spcPts val="600"/>
              </a:spcBef>
              <a:buClr>
                <a:schemeClr val="accent1"/>
              </a:buClr>
              <a:buSzPct val="76000"/>
              <a:buFont typeface="Wingdings 3"/>
              <a:buChar char=""/>
              <a:defRPr/>
            </a:pPr>
            <a:r>
              <a:rPr lang="sr-Latn-CS" sz="2600" b="1" dirty="0">
                <a:latin typeface="Cambria" pitchFamily="18" charset="0"/>
              </a:rPr>
              <a:t>  Foley </a:t>
            </a:r>
            <a:r>
              <a:rPr lang="sr-Latn-CS" sz="2600" dirty="0">
                <a:latin typeface="Cambria" pitchFamily="18" charset="0"/>
              </a:rPr>
              <a:t>for long-term catheterization</a:t>
            </a:r>
          </a:p>
          <a:p>
            <a:pPr marL="457200" indent="-457200">
              <a:spcBef>
                <a:spcPts val="600"/>
              </a:spcBef>
              <a:buClr>
                <a:schemeClr val="accent1"/>
              </a:buClr>
              <a:buSzPct val="76000"/>
              <a:buFont typeface="Arial" panose="020B0604020202020204" pitchFamily="34" charset="0"/>
              <a:buChar char="•"/>
              <a:defRPr/>
            </a:pPr>
            <a:r>
              <a:rPr lang="sr-Latn-CS" sz="2600" dirty="0">
                <a:latin typeface="Cambria" pitchFamily="18" charset="0"/>
              </a:rPr>
              <a:t>  Two-channel for urinary drainage ( No 16-18 Fr)</a:t>
            </a:r>
          </a:p>
          <a:p>
            <a:pPr marL="457200" indent="-457200">
              <a:spcBef>
                <a:spcPts val="600"/>
              </a:spcBef>
              <a:buClr>
                <a:schemeClr val="accent1"/>
              </a:buClr>
              <a:buSzPct val="76000"/>
              <a:buFont typeface="Arial" panose="020B0604020202020204" pitchFamily="34" charset="0"/>
              <a:buChar char="•"/>
              <a:defRPr/>
            </a:pPr>
            <a:r>
              <a:rPr lang="sr-Latn-CS" sz="2600" dirty="0">
                <a:latin typeface="Cambria" pitchFamily="18" charset="0"/>
              </a:rPr>
              <a:t>  Three-channel for washing and drainage (hematuria, pyuria, postoperative)</a:t>
            </a:r>
          </a:p>
          <a:p>
            <a:pPr marL="457200" indent="-457200">
              <a:spcBef>
                <a:spcPts val="600"/>
              </a:spcBef>
              <a:buClr>
                <a:schemeClr val="accent1"/>
              </a:buClr>
              <a:buSzPct val="76000"/>
              <a:buFont typeface="Arial" panose="020B0604020202020204" pitchFamily="34" charset="0"/>
              <a:buChar char="•"/>
              <a:defRPr/>
            </a:pPr>
            <a:endParaRPr lang="sr-Latn-CS" sz="2600" b="1" dirty="0">
              <a:latin typeface="Cambria" pitchFamily="18" charset="0"/>
            </a:endParaRPr>
          </a:p>
          <a:p>
            <a:pPr marL="457200" indent="-457200">
              <a:spcBef>
                <a:spcPts val="600"/>
              </a:spcBef>
              <a:buClr>
                <a:schemeClr val="accent1"/>
              </a:buClr>
              <a:buSzPct val="76000"/>
              <a:buFont typeface="Arial" panose="020B0604020202020204" pitchFamily="34" charset="0"/>
              <a:buChar char="•"/>
              <a:defRPr/>
            </a:pPr>
            <a:r>
              <a:rPr lang="sr-Latn-CS" sz="2600" b="1" dirty="0">
                <a:latin typeface="Cambria" pitchFamily="18" charset="0"/>
              </a:rPr>
              <a:t>  </a:t>
            </a:r>
            <a:r>
              <a:rPr lang="sr-Latn-CS" sz="2600" dirty="0">
                <a:latin typeface="Cambria" pitchFamily="18" charset="0"/>
              </a:rPr>
              <a:t>Size French (Fr), Charriere (Ch) scale</a:t>
            </a:r>
          </a:p>
          <a:p>
            <a:pPr>
              <a:spcBef>
                <a:spcPts val="600"/>
              </a:spcBef>
              <a:buClr>
                <a:schemeClr val="accent1"/>
              </a:buClr>
              <a:buSzPct val="76000"/>
              <a:defRPr/>
            </a:pPr>
            <a:r>
              <a:rPr lang="sr-Latn-CS" sz="2600" dirty="0">
                <a:latin typeface="Cambria" pitchFamily="18" charset="0"/>
              </a:rPr>
              <a:t>     1 Fr=0.33 mm, 1 mm=3 Fr</a:t>
            </a:r>
          </a:p>
          <a:p>
            <a:pPr marL="274320" indent="-274320">
              <a:spcBef>
                <a:spcPts val="600"/>
              </a:spcBef>
              <a:buClr>
                <a:schemeClr val="accent1"/>
              </a:buClr>
              <a:buSzPct val="76000"/>
              <a:buFont typeface="Wingdings 3"/>
              <a:buChar char=""/>
              <a:defRPr/>
            </a:pPr>
            <a:endParaRPr lang="sr-Latn-CS" sz="2600" b="1" dirty="0">
              <a:latin typeface="Cambria" pitchFamily="18" charset="0"/>
            </a:endParaRPr>
          </a:p>
          <a:p>
            <a:pPr marL="274320" indent="-274320">
              <a:spcBef>
                <a:spcPts val="600"/>
              </a:spcBef>
              <a:buClr>
                <a:schemeClr val="accent1"/>
              </a:buClr>
              <a:buSzPct val="76000"/>
              <a:buFont typeface="Wingdings 3"/>
              <a:buChar char=""/>
              <a:defRPr/>
            </a:pPr>
            <a:r>
              <a:rPr lang="sr-Latn-CS" sz="2600" b="1" dirty="0">
                <a:latin typeface="Cambria" pitchFamily="18" charset="0"/>
              </a:rPr>
              <a:t>  Preparation </a:t>
            </a:r>
          </a:p>
          <a:p>
            <a:pPr marL="457200" indent="-457200">
              <a:spcBef>
                <a:spcPts val="600"/>
              </a:spcBef>
              <a:buClr>
                <a:schemeClr val="accent1"/>
              </a:buClr>
              <a:buSzPct val="76000"/>
              <a:buFont typeface="Arial" panose="020B0604020202020204" pitchFamily="34" charset="0"/>
              <a:buChar char="•"/>
              <a:defRPr/>
            </a:pPr>
            <a:r>
              <a:rPr lang="sr-Latn-CS" sz="2600" b="1" dirty="0">
                <a:latin typeface="Cambria" pitchFamily="18" charset="0"/>
              </a:rPr>
              <a:t> </a:t>
            </a:r>
            <a:r>
              <a:rPr lang="sr-Latn-CS" sz="2600" dirty="0">
                <a:latin typeface="Cambria" pitchFamily="18" charset="0"/>
              </a:rPr>
              <a:t>After antiseptic wiping and covering, in men</a:t>
            </a:r>
          </a:p>
          <a:p>
            <a:pPr>
              <a:spcBef>
                <a:spcPts val="600"/>
              </a:spcBef>
              <a:buClr>
                <a:schemeClr val="accent1"/>
              </a:buClr>
              <a:buSzPct val="76000"/>
              <a:defRPr/>
            </a:pPr>
            <a:r>
              <a:rPr lang="en-US" sz="2600" dirty="0">
                <a:latin typeface="Cambria" pitchFamily="18" charset="0"/>
              </a:rPr>
              <a:t>          </a:t>
            </a:r>
            <a:r>
              <a:rPr lang="sr-Latn-CS" sz="2600" dirty="0">
                <a:latin typeface="Cambria" pitchFamily="18" charset="0"/>
              </a:rPr>
              <a:t>retrogradely injects 10-15 ml of lubricant-anesthetic, 2% lidocaine gel,</a:t>
            </a:r>
          </a:p>
          <a:p>
            <a:pPr>
              <a:spcBef>
                <a:spcPts val="600"/>
              </a:spcBef>
              <a:buClr>
                <a:schemeClr val="accent1"/>
              </a:buClr>
              <a:buSzPct val="76000"/>
              <a:defRPr/>
            </a:pPr>
            <a:r>
              <a:rPr lang="en-US" sz="2600" dirty="0">
                <a:latin typeface="Cambria" pitchFamily="18" charset="0"/>
              </a:rPr>
              <a:t>          </a:t>
            </a:r>
            <a:r>
              <a:rPr lang="sr-Latn-CS" sz="2600" dirty="0">
                <a:latin typeface="Cambria" pitchFamily="18" charset="0"/>
              </a:rPr>
              <a:t>wait 5 min</a:t>
            </a:r>
          </a:p>
          <a:p>
            <a:pPr marL="457200" indent="-457200">
              <a:spcBef>
                <a:spcPts val="600"/>
              </a:spcBef>
              <a:buClr>
                <a:schemeClr val="accent1"/>
              </a:buClr>
              <a:buSzPct val="76000"/>
              <a:buFont typeface="Arial" panose="020B0604020202020204" pitchFamily="34" charset="0"/>
              <a:buChar char="•"/>
              <a:defRPr/>
            </a:pPr>
            <a:r>
              <a:rPr lang="sr-Latn-CS" sz="2600" dirty="0">
                <a:latin typeface="Cambria" pitchFamily="18" charset="0"/>
              </a:rPr>
              <a:t> In women, apply lubricant to the catheter</a:t>
            </a:r>
          </a:p>
          <a:p>
            <a:pPr marL="274320" indent="-274320">
              <a:spcBef>
                <a:spcPts val="600"/>
              </a:spcBef>
              <a:buClr>
                <a:schemeClr val="accent1"/>
              </a:buClr>
              <a:buSzPct val="76000"/>
              <a:buFont typeface="Wingdings 3"/>
              <a:buChar char=""/>
              <a:defRPr/>
            </a:pPr>
            <a:endParaRPr lang="sr-Latn-CS" sz="2600" b="1" dirty="0">
              <a:latin typeface="Cambria" pitchFamily="18" charset="0"/>
            </a:endParaRPr>
          </a:p>
          <a:p>
            <a:pPr marL="274320" indent="-274320">
              <a:spcBef>
                <a:spcPts val="600"/>
              </a:spcBef>
              <a:buClr>
                <a:schemeClr val="accent1"/>
              </a:buClr>
              <a:buSzPct val="76000"/>
              <a:buFont typeface="Wingdings 3"/>
              <a:buChar char=""/>
              <a:defRPr/>
            </a:pPr>
            <a:r>
              <a:rPr lang="sr-Latn-CS" sz="2600" b="1" dirty="0">
                <a:latin typeface="Cambria" pitchFamily="18" charset="0"/>
              </a:rPr>
              <a:t>  Rubber , latex, polyurethane, silicone - better tolerance</a:t>
            </a:r>
          </a:p>
        </p:txBody>
      </p:sp>
      <p:pic>
        <p:nvPicPr>
          <p:cNvPr id="39942" name="Picture 9" descr="http://www.intechopen.com/source/html/19317/media/image2.jpeg">
            <a:extLst>
              <a:ext uri="{FF2B5EF4-FFF2-40B4-BE49-F238E27FC236}">
                <a16:creationId xmlns:a16="http://schemas.microsoft.com/office/drawing/2014/main" id="{F7B5F388-4BEB-B19D-559F-5AA2C1CBCF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9326" y="3046562"/>
            <a:ext cx="2370137"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C6133FF0-DAC8-2115-4486-49DA04233D32}"/>
              </a:ext>
            </a:extLst>
          </p:cNvPr>
          <p:cNvSpPr>
            <a:spLocks noGrp="1"/>
          </p:cNvSpPr>
          <p:nvPr>
            <p:ph type="title"/>
          </p:nvPr>
        </p:nvSpPr>
        <p:spPr>
          <a:xfrm>
            <a:off x="1293813" y="381000"/>
            <a:ext cx="9601200" cy="457200"/>
          </a:xfrm>
        </p:spPr>
        <p:txBody>
          <a:bodyPr>
            <a:normAutofit fontScale="90000"/>
          </a:bodyPr>
          <a:lstStyle/>
          <a:p>
            <a:pPr eaLnBrk="1" hangingPunct="1"/>
            <a:r>
              <a:rPr lang="en-GB" altLang="en-US"/>
              <a:t>Urethral dilatation</a:t>
            </a:r>
            <a:endParaRPr lang="sr-Latn-CS" altLang="en-US" dirty="0"/>
          </a:p>
        </p:txBody>
      </p:sp>
      <p:sp>
        <p:nvSpPr>
          <p:cNvPr id="40963" name="Slide Number Placeholder 6">
            <a:extLst>
              <a:ext uri="{FF2B5EF4-FFF2-40B4-BE49-F238E27FC236}">
                <a16:creationId xmlns:a16="http://schemas.microsoft.com/office/drawing/2014/main" id="{EA9D4494-E12C-23F7-52E4-2B10028A0BD0}"/>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09AD190-DDCA-44DE-9341-F967F4BCA79F}" type="slidenum">
              <a:rPr lang="en-US" altLang="en-US">
                <a:solidFill>
                  <a:schemeClr val="tx2"/>
                </a:solidFill>
                <a:latin typeface="Gill Sans MT" panose="020B0502020104020203" pitchFamily="34" charset="0"/>
              </a:rPr>
              <a:pPr eaLnBrk="1" hangingPunct="1"/>
              <a:t>31</a:t>
            </a:fld>
            <a:endParaRPr lang="en-US" altLang="en-US">
              <a:solidFill>
                <a:schemeClr val="tx2"/>
              </a:solidFill>
              <a:latin typeface="Gill Sans MT" panose="020B0502020104020203" pitchFamily="34" charset="0"/>
            </a:endParaRPr>
          </a:p>
        </p:txBody>
      </p:sp>
      <p:sp>
        <p:nvSpPr>
          <p:cNvPr id="40964" name="Content Placeholder 2">
            <a:extLst>
              <a:ext uri="{FF2B5EF4-FFF2-40B4-BE49-F238E27FC236}">
                <a16:creationId xmlns:a16="http://schemas.microsoft.com/office/drawing/2014/main" id="{D391696E-C8D7-3783-12A0-68807204E7B5}"/>
              </a:ext>
            </a:extLst>
          </p:cNvPr>
          <p:cNvSpPr>
            <a:spLocks noGrp="1"/>
          </p:cNvSpPr>
          <p:nvPr>
            <p:ph sz="quarter" idx="1"/>
          </p:nvPr>
        </p:nvSpPr>
        <p:spPr>
          <a:xfrm>
            <a:off x="1979612" y="1219201"/>
            <a:ext cx="8229600" cy="4937125"/>
          </a:xfrm>
        </p:spPr>
        <p:txBody>
          <a:bodyPr>
            <a:normAutofit/>
          </a:bodyPr>
          <a:lstStyle/>
          <a:p>
            <a:pPr eaLnBrk="1" hangingPunct="1"/>
            <a:r>
              <a:rPr lang="en-GB" altLang="en-US" sz="2000" dirty="0">
                <a:latin typeface="Cambria" panose="02040503050406030204" pitchFamily="18" charset="0"/>
              </a:rPr>
              <a:t> Urethral stricture</a:t>
            </a:r>
          </a:p>
          <a:p>
            <a:pPr eaLnBrk="1" hangingPunct="1"/>
            <a:r>
              <a:rPr lang="en-GB" altLang="en-US" sz="2000" dirty="0">
                <a:latin typeface="Cambria" panose="02040503050406030204" pitchFamily="18" charset="0"/>
              </a:rPr>
              <a:t>  The preparation is the same as for catheterization</a:t>
            </a:r>
          </a:p>
          <a:p>
            <a:pPr eaLnBrk="1" hangingPunct="1"/>
            <a:endParaRPr lang="en-GB" altLang="en-US" sz="2000" dirty="0">
              <a:latin typeface="Cambria" panose="02040503050406030204" pitchFamily="18" charset="0"/>
            </a:endParaRPr>
          </a:p>
          <a:p>
            <a:pPr eaLnBrk="1" hangingPunct="1"/>
            <a:r>
              <a:rPr lang="en-GB" altLang="en-US" sz="2000" dirty="0">
                <a:latin typeface="Cambria" panose="02040503050406030204" pitchFamily="18" charset="0"/>
              </a:rPr>
              <a:t>  Metal probe/drill bit (</a:t>
            </a:r>
            <a:r>
              <a:rPr lang="en-GB" altLang="en-US" sz="2000" dirty="0" err="1">
                <a:latin typeface="Cambria" panose="02040503050406030204" pitchFamily="18" charset="0"/>
              </a:rPr>
              <a:t>Benique</a:t>
            </a:r>
            <a:r>
              <a:rPr lang="en-GB" altLang="en-US" sz="2000" dirty="0">
                <a:latin typeface="Cambria" panose="02040503050406030204" pitchFamily="18" charset="0"/>
              </a:rPr>
              <a:t>)</a:t>
            </a:r>
          </a:p>
          <a:p>
            <a:pPr eaLnBrk="1" hangingPunct="1"/>
            <a:r>
              <a:rPr lang="en-GB" altLang="en-US" sz="2000" dirty="0">
                <a:latin typeface="Cambria" panose="02040503050406030204" pitchFamily="18" charset="0"/>
              </a:rPr>
              <a:t>  Semi-solid probe/drill bit</a:t>
            </a:r>
          </a:p>
          <a:p>
            <a:pPr eaLnBrk="1" hangingPunct="1"/>
            <a:r>
              <a:rPr lang="en-GB" altLang="en-US" sz="2000" dirty="0">
                <a:latin typeface="Cambria" panose="02040503050406030204" pitchFamily="18" charset="0"/>
              </a:rPr>
              <a:t>  Filiform probe</a:t>
            </a:r>
          </a:p>
          <a:p>
            <a:pPr eaLnBrk="1" hangingPunct="1"/>
            <a:r>
              <a:rPr lang="en-GB" altLang="en-US" sz="2000" dirty="0">
                <a:latin typeface="Cambria" panose="02040503050406030204" pitchFamily="18" charset="0"/>
              </a:rPr>
              <a:t>  Balloon dilatation (fluoroscopic control)</a:t>
            </a:r>
          </a:p>
          <a:p>
            <a:pPr eaLnBrk="1" hangingPunct="1"/>
            <a:r>
              <a:rPr lang="en-GB" altLang="en-US" sz="2000" dirty="0">
                <a:latin typeface="Cambria" panose="02040503050406030204" pitchFamily="18" charset="0"/>
              </a:rPr>
              <a:t>  Urethral catheter</a:t>
            </a:r>
            <a:endParaRPr lang="sr-Cyrl-CS" altLang="en-US" sz="2000" dirty="0">
              <a:latin typeface="Cambria" panose="02040503050406030204" pitchFamily="18" charset="0"/>
            </a:endParaRPr>
          </a:p>
        </p:txBody>
      </p:sp>
      <p:pic>
        <p:nvPicPr>
          <p:cNvPr id="40965" name="Picture 6" descr="http://t2.gstatic.com/images?q=tbn:ANd9GcQp-POVrf79ZCIgJUBpAsK2xbMADElOsstXSFY_UdqaJoOJE2MZ">
            <a:extLst>
              <a:ext uri="{FF2B5EF4-FFF2-40B4-BE49-F238E27FC236}">
                <a16:creationId xmlns:a16="http://schemas.microsoft.com/office/drawing/2014/main" id="{F5472AD3-22E5-2D8F-4321-F0D7F8B112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2324" y="5069677"/>
            <a:ext cx="2376488" cy="163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6" name="Picture 8" descr="http://www.factproduct.com/cp/products/Van-Buren-Dilator-Se-1439342445.jpg">
            <a:extLst>
              <a:ext uri="{FF2B5EF4-FFF2-40B4-BE49-F238E27FC236}">
                <a16:creationId xmlns:a16="http://schemas.microsoft.com/office/drawing/2014/main" id="{EDDB6443-99B2-78EA-0B60-D87AFF0C62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3512" b="16684"/>
          <a:stretch>
            <a:fillRect/>
          </a:stretch>
        </p:blipFill>
        <p:spPr bwMode="auto">
          <a:xfrm>
            <a:off x="5878224" y="4645817"/>
            <a:ext cx="2843213" cy="198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7" name="Picture 10" descr="http://2.imimg.com/data2/UY/CH/MY-1185343/fascial-dilator-set-250x250.jpg">
            <a:extLst>
              <a:ext uri="{FF2B5EF4-FFF2-40B4-BE49-F238E27FC236}">
                <a16:creationId xmlns:a16="http://schemas.microsoft.com/office/drawing/2014/main" id="{F0AAA2AC-17CD-C358-682C-6D6E23EC6F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9599"/>
          <a:stretch>
            <a:fillRect/>
          </a:stretch>
        </p:blipFill>
        <p:spPr bwMode="auto">
          <a:xfrm>
            <a:off x="9391650" y="4610985"/>
            <a:ext cx="2016125"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8" name="Picture 9" descr="http://www.milamurology.com/yahoo_site_admin/assets/images/milam_urethral_stricture.31870937_std.jpg">
            <a:extLst>
              <a:ext uri="{FF2B5EF4-FFF2-40B4-BE49-F238E27FC236}">
                <a16:creationId xmlns:a16="http://schemas.microsoft.com/office/drawing/2014/main" id="{218B65A1-E2BB-B6A6-B346-47C49A0B2C2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49837" r="50999"/>
          <a:stretch>
            <a:fillRect/>
          </a:stretch>
        </p:blipFill>
        <p:spPr bwMode="auto">
          <a:xfrm>
            <a:off x="7889876" y="1438275"/>
            <a:ext cx="2700337"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298C2D2F-6F73-AFA0-E7F2-5D2627E7711C}"/>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t>Ultrasonography</a:t>
            </a:r>
            <a:endParaRPr lang="sr-Latn-CS" altLang="en-US" dirty="0"/>
          </a:p>
        </p:txBody>
      </p:sp>
      <p:sp>
        <p:nvSpPr>
          <p:cNvPr id="41987" name="Slide Number Placeholder 3">
            <a:extLst>
              <a:ext uri="{FF2B5EF4-FFF2-40B4-BE49-F238E27FC236}">
                <a16:creationId xmlns:a16="http://schemas.microsoft.com/office/drawing/2014/main" id="{610E7BD2-16CF-B3D7-3D89-679789E1D4E4}"/>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07B6F41-8AC5-4681-94BF-C2718EFF23AA}" type="slidenum">
              <a:rPr lang="en-US" altLang="en-US">
                <a:solidFill>
                  <a:schemeClr val="tx2"/>
                </a:solidFill>
                <a:latin typeface="Gill Sans MT" panose="020B0502020104020203" pitchFamily="34" charset="0"/>
              </a:rPr>
              <a:pPr eaLnBrk="1" hangingPunct="1"/>
              <a:t>32</a:t>
            </a:fld>
            <a:endParaRPr lang="en-US" altLang="en-US">
              <a:solidFill>
                <a:schemeClr val="tx2"/>
              </a:solidFill>
              <a:latin typeface="Gill Sans MT" panose="020B0502020104020203" pitchFamily="34" charset="0"/>
            </a:endParaRPr>
          </a:p>
        </p:txBody>
      </p:sp>
      <p:sp>
        <p:nvSpPr>
          <p:cNvPr id="41988" name="Content Placeholder 2">
            <a:extLst>
              <a:ext uri="{FF2B5EF4-FFF2-40B4-BE49-F238E27FC236}">
                <a16:creationId xmlns:a16="http://schemas.microsoft.com/office/drawing/2014/main" id="{40636583-B748-A860-150C-4BD3BEC3E3C9}"/>
              </a:ext>
            </a:extLst>
          </p:cNvPr>
          <p:cNvSpPr>
            <a:spLocks noGrp="1"/>
          </p:cNvSpPr>
          <p:nvPr>
            <p:ph sz="quarter" idx="1"/>
          </p:nvPr>
        </p:nvSpPr>
        <p:spPr>
          <a:xfrm>
            <a:off x="1979612" y="1219201"/>
            <a:ext cx="8229600" cy="4937125"/>
          </a:xfrm>
        </p:spPr>
        <p:txBody>
          <a:bodyPr>
            <a:normAutofit fontScale="85000" lnSpcReduction="20000"/>
          </a:bodyPr>
          <a:lstStyle/>
          <a:p>
            <a:pPr marL="0" indent="0" eaLnBrk="1" hangingPunct="1">
              <a:buNone/>
            </a:pPr>
            <a:r>
              <a:rPr lang="en-GB" altLang="en-US" dirty="0">
                <a:latin typeface="Cambria" panose="02040503050406030204" pitchFamily="18" charset="0"/>
              </a:rPr>
              <a:t>First examination in urology</a:t>
            </a:r>
          </a:p>
          <a:p>
            <a:pPr eaLnBrk="1" hangingPunct="1"/>
            <a:r>
              <a:rPr lang="en-GB" altLang="en-US" dirty="0">
                <a:latin typeface="Cambria" panose="02040503050406030204" pitchFamily="18" charset="0"/>
              </a:rPr>
              <a:t>  Painless/non-invasive</a:t>
            </a:r>
          </a:p>
          <a:p>
            <a:pPr eaLnBrk="1" hangingPunct="1"/>
            <a:r>
              <a:rPr lang="en-GB" altLang="en-US" dirty="0">
                <a:latin typeface="Cambria" panose="02040503050406030204" pitchFamily="18" charset="0"/>
              </a:rPr>
              <a:t>  No contrast</a:t>
            </a:r>
          </a:p>
          <a:p>
            <a:pPr eaLnBrk="1" hangingPunct="1"/>
            <a:r>
              <a:rPr lang="en-GB" altLang="en-US" dirty="0">
                <a:latin typeface="Cambria" panose="02040503050406030204" pitchFamily="18" charset="0"/>
              </a:rPr>
              <a:t>  Functionally not dependent</a:t>
            </a:r>
          </a:p>
          <a:p>
            <a:pPr marL="0" indent="0" eaLnBrk="1" hangingPunct="1">
              <a:buNone/>
            </a:pPr>
            <a:r>
              <a:rPr lang="en-GB" altLang="en-US" dirty="0">
                <a:latin typeface="Cambria" panose="02040503050406030204" pitchFamily="18" charset="0"/>
              </a:rPr>
              <a:t>Disadvantages</a:t>
            </a:r>
          </a:p>
          <a:p>
            <a:pPr eaLnBrk="1" hangingPunct="1">
              <a:buFont typeface="Wingdings" panose="05000000000000000000" pitchFamily="2" charset="2"/>
              <a:buChar char="ü"/>
            </a:pPr>
            <a:r>
              <a:rPr lang="en-GB" altLang="en-US" dirty="0">
                <a:latin typeface="Cambria" panose="02040503050406030204" pitchFamily="18" charset="0"/>
              </a:rPr>
              <a:t>    Experience dependent</a:t>
            </a:r>
          </a:p>
          <a:p>
            <a:pPr eaLnBrk="1" hangingPunct="1">
              <a:buFont typeface="Wingdings" panose="05000000000000000000" pitchFamily="2" charset="2"/>
              <a:buChar char="ü"/>
            </a:pPr>
            <a:r>
              <a:rPr lang="en-GB" altLang="en-US" dirty="0">
                <a:latin typeface="Cambria" panose="02040503050406030204" pitchFamily="18" charset="0"/>
              </a:rPr>
              <a:t>    Quality of equipment</a:t>
            </a:r>
          </a:p>
          <a:p>
            <a:pPr marL="0" indent="0" eaLnBrk="1" hangingPunct="1">
              <a:buNone/>
            </a:pPr>
            <a:r>
              <a:rPr lang="en-GB" altLang="en-US" dirty="0">
                <a:latin typeface="Cambria" panose="02040503050406030204" pitchFamily="18" charset="0"/>
              </a:rPr>
              <a:t>Exam limitations</a:t>
            </a:r>
          </a:p>
          <a:p>
            <a:pPr eaLnBrk="1" hangingPunct="1"/>
            <a:r>
              <a:rPr lang="en-GB" altLang="en-US" dirty="0">
                <a:latin typeface="Cambria" panose="02040503050406030204" pitchFamily="18" charset="0"/>
              </a:rPr>
              <a:t>  Obesity</a:t>
            </a:r>
          </a:p>
          <a:p>
            <a:pPr eaLnBrk="1" hangingPunct="1"/>
            <a:r>
              <a:rPr lang="en-GB" altLang="en-US" dirty="0">
                <a:latin typeface="Cambria" panose="02040503050406030204" pitchFamily="18" charset="0"/>
              </a:rPr>
              <a:t>  Wounds</a:t>
            </a:r>
          </a:p>
          <a:p>
            <a:pPr eaLnBrk="1" hangingPunct="1"/>
            <a:r>
              <a:rPr lang="en-GB" altLang="en-US" dirty="0">
                <a:latin typeface="Cambria" panose="02040503050406030204" pitchFamily="18" charset="0"/>
              </a:rPr>
              <a:t>  Gases</a:t>
            </a:r>
          </a:p>
          <a:p>
            <a:pPr eaLnBrk="1" hangingPunct="1"/>
            <a:r>
              <a:rPr lang="en-GB" altLang="en-US" dirty="0">
                <a:latin typeface="Cambria" panose="02040503050406030204" pitchFamily="18" charset="0"/>
              </a:rPr>
              <a:t>  Ribs</a:t>
            </a:r>
            <a:endParaRPr lang="sr-Latn-CS" altLang="en-US" dirty="0">
              <a:latin typeface="Cambria" panose="020405030504060302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5E9F8A57-FD93-E5A7-DE2B-243B32F89449}"/>
              </a:ext>
            </a:extLst>
          </p:cNvPr>
          <p:cNvSpPr>
            <a:spLocks noGrp="1"/>
          </p:cNvSpPr>
          <p:nvPr>
            <p:ph type="title"/>
          </p:nvPr>
        </p:nvSpPr>
        <p:spPr>
          <a:xfrm>
            <a:off x="1293813" y="381000"/>
            <a:ext cx="9601200" cy="473075"/>
          </a:xfrm>
        </p:spPr>
        <p:txBody>
          <a:bodyPr>
            <a:normAutofit fontScale="90000"/>
          </a:bodyPr>
          <a:lstStyle/>
          <a:p>
            <a:pPr eaLnBrk="1" hangingPunct="1"/>
            <a:r>
              <a:rPr lang="en-GB" altLang="en-US"/>
              <a:t>Ultrasonography of the kidney</a:t>
            </a:r>
            <a:endParaRPr lang="sr-Latn-CS" altLang="en-US" dirty="0"/>
          </a:p>
        </p:txBody>
      </p:sp>
      <p:sp>
        <p:nvSpPr>
          <p:cNvPr id="43011" name="Slide Number Placeholder 4">
            <a:extLst>
              <a:ext uri="{FF2B5EF4-FFF2-40B4-BE49-F238E27FC236}">
                <a16:creationId xmlns:a16="http://schemas.microsoft.com/office/drawing/2014/main" id="{DF725BB6-4370-879D-5511-70C040A9BB89}"/>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B27B204-28C2-4669-83FD-78CB78CA830B}" type="slidenum">
              <a:rPr lang="en-US" altLang="en-US">
                <a:solidFill>
                  <a:schemeClr val="tx2"/>
                </a:solidFill>
                <a:latin typeface="Gill Sans MT" panose="020B0502020104020203" pitchFamily="34" charset="0"/>
              </a:rPr>
              <a:pPr eaLnBrk="1" hangingPunct="1"/>
              <a:t>33</a:t>
            </a:fld>
            <a:endParaRPr lang="en-US" altLang="en-US">
              <a:solidFill>
                <a:schemeClr val="tx2"/>
              </a:solidFill>
              <a:latin typeface="Gill Sans MT" panose="020B0502020104020203" pitchFamily="34" charset="0"/>
            </a:endParaRPr>
          </a:p>
        </p:txBody>
      </p:sp>
      <p:sp>
        <p:nvSpPr>
          <p:cNvPr id="3" name="Content Placeholder 2">
            <a:extLst>
              <a:ext uri="{FF2B5EF4-FFF2-40B4-BE49-F238E27FC236}">
                <a16:creationId xmlns:a16="http://schemas.microsoft.com/office/drawing/2014/main" id="{885E3512-1AF4-5C82-F1D4-9E52927394ED}"/>
              </a:ext>
            </a:extLst>
          </p:cNvPr>
          <p:cNvSpPr>
            <a:spLocks noGrp="1"/>
          </p:cNvSpPr>
          <p:nvPr>
            <p:ph sz="quarter" idx="1"/>
          </p:nvPr>
        </p:nvSpPr>
        <p:spPr>
          <a:xfrm>
            <a:off x="1674812" y="960437"/>
            <a:ext cx="8229600" cy="4937125"/>
          </a:xfrm>
        </p:spPr>
        <p:txBody>
          <a:bodyPr>
            <a:noAutofit/>
          </a:bodyPr>
          <a:lstStyle/>
          <a:p>
            <a:pPr marL="0" indent="0">
              <a:buNone/>
              <a:defRPr/>
            </a:pPr>
            <a:r>
              <a:rPr lang="en-GB" sz="1200" dirty="0">
                <a:latin typeface="Cambria" pitchFamily="18" charset="0"/>
              </a:rPr>
              <a:t>Transabdominal (</a:t>
            </a:r>
            <a:r>
              <a:rPr lang="en-GB" sz="1200" dirty="0" err="1">
                <a:latin typeface="Cambria" pitchFamily="18" charset="0"/>
              </a:rPr>
              <a:t>gray</a:t>
            </a:r>
            <a:r>
              <a:rPr lang="en-GB" sz="1200" dirty="0">
                <a:latin typeface="Cambria" pitchFamily="18" charset="0"/>
              </a:rPr>
              <a:t> scale)</a:t>
            </a:r>
          </a:p>
          <a:p>
            <a:pPr marL="274320" indent="-274320">
              <a:buFont typeface="Wingdings 3"/>
              <a:buChar char=""/>
              <a:defRPr/>
            </a:pPr>
            <a:r>
              <a:rPr lang="en-GB" sz="1200" dirty="0">
                <a:latin typeface="Cambria" pitchFamily="18" charset="0"/>
              </a:rPr>
              <a:t>  Number, size, location</a:t>
            </a:r>
          </a:p>
          <a:p>
            <a:pPr marL="274320" indent="-274320">
              <a:buFont typeface="Wingdings 3"/>
              <a:buChar char=""/>
              <a:defRPr/>
            </a:pPr>
            <a:r>
              <a:rPr lang="en-GB" sz="1200" dirty="0">
                <a:latin typeface="Cambria" pitchFamily="18" charset="0"/>
              </a:rPr>
              <a:t>  Hydronephrosis, stasis, dilatation</a:t>
            </a:r>
          </a:p>
          <a:p>
            <a:pPr marL="274320" indent="-274320">
              <a:buFont typeface="Wingdings 3"/>
              <a:buChar char=""/>
              <a:defRPr/>
            </a:pPr>
            <a:r>
              <a:rPr lang="en-GB" sz="1200" dirty="0">
                <a:latin typeface="Cambria" pitchFamily="18" charset="0"/>
              </a:rPr>
              <a:t>  </a:t>
            </a:r>
            <a:r>
              <a:rPr lang="en-GB" sz="1200" dirty="0" err="1">
                <a:latin typeface="Cambria" pitchFamily="18" charset="0"/>
              </a:rPr>
              <a:t>Tumors</a:t>
            </a:r>
            <a:r>
              <a:rPr lang="en-GB" sz="1200" dirty="0">
                <a:latin typeface="Cambria" pitchFamily="18" charset="0"/>
              </a:rPr>
              <a:t>, cysts (2-2.5 cm), </a:t>
            </a:r>
            <a:r>
              <a:rPr lang="en-GB" sz="1200" dirty="0" err="1">
                <a:latin typeface="Cambria" pitchFamily="18" charset="0"/>
              </a:rPr>
              <a:t>polycystism</a:t>
            </a:r>
            <a:endParaRPr lang="en-GB" sz="1200" dirty="0">
              <a:latin typeface="Cambria" pitchFamily="18" charset="0"/>
            </a:endParaRPr>
          </a:p>
          <a:p>
            <a:pPr marL="274320" indent="-274320">
              <a:buFont typeface="Wingdings 3"/>
              <a:buChar char=""/>
              <a:defRPr/>
            </a:pPr>
            <a:r>
              <a:rPr lang="en-GB" sz="1200" dirty="0">
                <a:latin typeface="Cambria" pitchFamily="18" charset="0"/>
              </a:rPr>
              <a:t>  Calculus</a:t>
            </a:r>
          </a:p>
          <a:p>
            <a:pPr marL="274320" indent="-274320">
              <a:buFont typeface="Wingdings 3"/>
              <a:buChar char=""/>
              <a:defRPr/>
            </a:pPr>
            <a:r>
              <a:rPr lang="en-GB" sz="1200" dirty="0">
                <a:latin typeface="Cambria" pitchFamily="18" charset="0"/>
              </a:rPr>
              <a:t>  Peri, intrarenal collections</a:t>
            </a:r>
          </a:p>
          <a:p>
            <a:pPr marL="274320" indent="-274320">
              <a:buFont typeface="Wingdings 3"/>
              <a:buChar char=""/>
              <a:defRPr/>
            </a:pPr>
            <a:r>
              <a:rPr lang="en-GB" sz="1200" dirty="0">
                <a:latin typeface="Cambria" pitchFamily="18" charset="0"/>
              </a:rPr>
              <a:t>       abscess , urine, hematoma, lymphocele</a:t>
            </a:r>
          </a:p>
          <a:p>
            <a:pPr marL="0" indent="0">
              <a:buNone/>
              <a:defRPr/>
            </a:pPr>
            <a:r>
              <a:rPr lang="en-GB" sz="1200" dirty="0">
                <a:latin typeface="Cambria" pitchFamily="18" charset="0"/>
              </a:rPr>
              <a:t>Doppler </a:t>
            </a:r>
          </a:p>
          <a:p>
            <a:pPr marL="274320" indent="-274320">
              <a:buFont typeface="Wingdings 3"/>
              <a:buChar char=""/>
              <a:defRPr/>
            </a:pPr>
            <a:r>
              <a:rPr lang="en-GB" sz="1200" dirty="0">
                <a:latin typeface="Cambria" pitchFamily="18" charset="0"/>
              </a:rPr>
              <a:t>  Arterial and venous changes</a:t>
            </a:r>
          </a:p>
          <a:p>
            <a:pPr marL="274320" indent="-274320">
              <a:buFont typeface="Wingdings 3"/>
              <a:buChar char=""/>
              <a:defRPr/>
            </a:pPr>
            <a:r>
              <a:rPr lang="en-GB" sz="1200" dirty="0">
                <a:latin typeface="Cambria" pitchFamily="18" charset="0"/>
              </a:rPr>
              <a:t>  Stenoses, aneurysms, fistulas</a:t>
            </a:r>
          </a:p>
          <a:p>
            <a:pPr marL="274320" indent="-274320">
              <a:buFont typeface="Wingdings 3"/>
              <a:buChar char=""/>
              <a:defRPr/>
            </a:pPr>
            <a:r>
              <a:rPr lang="en-GB" sz="1200" dirty="0">
                <a:latin typeface="Cambria" pitchFamily="18" charset="0"/>
              </a:rPr>
              <a:t>       Thrombus in the venous system</a:t>
            </a:r>
          </a:p>
          <a:p>
            <a:pPr marL="0" indent="0">
              <a:buNone/>
              <a:defRPr/>
            </a:pPr>
            <a:r>
              <a:rPr lang="en-GB" sz="1200" dirty="0">
                <a:latin typeface="Cambria" pitchFamily="18" charset="0"/>
              </a:rPr>
              <a:t>Interventional </a:t>
            </a:r>
          </a:p>
          <a:p>
            <a:pPr marL="274320" indent="-274320">
              <a:buFont typeface="Wingdings 3"/>
              <a:buChar char=""/>
              <a:defRPr/>
            </a:pPr>
            <a:r>
              <a:rPr lang="en-GB" sz="1200" dirty="0">
                <a:latin typeface="Cambria" pitchFamily="18" charset="0"/>
              </a:rPr>
              <a:t>  Kidney biopsy, </a:t>
            </a:r>
            <a:r>
              <a:rPr lang="en-GB" sz="1200" dirty="0" err="1">
                <a:latin typeface="Cambria" pitchFamily="18" charset="0"/>
              </a:rPr>
              <a:t>tumor</a:t>
            </a:r>
            <a:endParaRPr lang="en-GB" sz="1200" dirty="0">
              <a:latin typeface="Cambria" pitchFamily="18" charset="0"/>
            </a:endParaRPr>
          </a:p>
          <a:p>
            <a:pPr marL="274320" indent="-274320">
              <a:buFont typeface="Wingdings 3"/>
              <a:buChar char=""/>
              <a:defRPr/>
            </a:pPr>
            <a:r>
              <a:rPr lang="en-GB" sz="1200" dirty="0">
                <a:latin typeface="Cambria" pitchFamily="18" charset="0"/>
              </a:rPr>
              <a:t>  Drainage of abscess, cyst</a:t>
            </a:r>
          </a:p>
          <a:p>
            <a:pPr marL="274320" indent="-274320">
              <a:buFont typeface="Wingdings 3"/>
              <a:buChar char=""/>
              <a:defRPr/>
            </a:pPr>
            <a:r>
              <a:rPr lang="en-GB" sz="1200" dirty="0">
                <a:latin typeface="Cambria" pitchFamily="18" charset="0"/>
              </a:rPr>
              <a:t>  Percutaneous nephrostomy</a:t>
            </a:r>
          </a:p>
        </p:txBody>
      </p:sp>
      <p:pic>
        <p:nvPicPr>
          <p:cNvPr id="43013" name="Picture 7" descr="f005012">
            <a:extLst>
              <a:ext uri="{FF2B5EF4-FFF2-40B4-BE49-F238E27FC236}">
                <a16:creationId xmlns:a16="http://schemas.microsoft.com/office/drawing/2014/main" id="{DEA11F6D-1B47-7F4E-4505-6A7A45C8B8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4412" y="3276600"/>
            <a:ext cx="2286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22A0E72F-A8D9-7178-867F-BD3C3D691D68}"/>
              </a:ext>
            </a:extLst>
          </p:cNvPr>
          <p:cNvSpPr>
            <a:spLocks noGrp="1"/>
          </p:cNvSpPr>
          <p:nvPr>
            <p:ph type="title"/>
          </p:nvPr>
        </p:nvSpPr>
        <p:spPr>
          <a:xfrm>
            <a:off x="1293813" y="381000"/>
            <a:ext cx="9601200" cy="457200"/>
          </a:xfrm>
        </p:spPr>
        <p:txBody>
          <a:bodyPr>
            <a:normAutofit fontScale="90000"/>
          </a:bodyPr>
          <a:lstStyle/>
          <a:p>
            <a:pPr eaLnBrk="1" hangingPunct="1"/>
            <a:r>
              <a:rPr lang="en-GB" altLang="en-US"/>
              <a:t>Ultrasonography other organs</a:t>
            </a:r>
            <a:endParaRPr lang="sr-Latn-CS" altLang="en-US" dirty="0"/>
          </a:p>
        </p:txBody>
      </p:sp>
      <p:sp>
        <p:nvSpPr>
          <p:cNvPr id="44035" name="Slide Number Placeholder 3">
            <a:extLst>
              <a:ext uri="{FF2B5EF4-FFF2-40B4-BE49-F238E27FC236}">
                <a16:creationId xmlns:a16="http://schemas.microsoft.com/office/drawing/2014/main" id="{B0429C9F-6E8B-3069-F031-B3804E180A3E}"/>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ED9F080-EB54-43E9-B547-792DD0C88C4A}" type="slidenum">
              <a:rPr lang="en-US" altLang="en-US">
                <a:solidFill>
                  <a:schemeClr val="tx2"/>
                </a:solidFill>
                <a:latin typeface="Gill Sans MT" panose="020B0502020104020203" pitchFamily="34" charset="0"/>
              </a:rPr>
              <a:pPr eaLnBrk="1" hangingPunct="1"/>
              <a:t>34</a:t>
            </a:fld>
            <a:endParaRPr lang="en-US" altLang="en-US">
              <a:solidFill>
                <a:schemeClr val="tx2"/>
              </a:solidFill>
              <a:latin typeface="Gill Sans MT" panose="020B0502020104020203" pitchFamily="34" charset="0"/>
            </a:endParaRPr>
          </a:p>
        </p:txBody>
      </p:sp>
      <p:sp>
        <p:nvSpPr>
          <p:cNvPr id="3" name="Content Placeholder 2">
            <a:extLst>
              <a:ext uri="{FF2B5EF4-FFF2-40B4-BE49-F238E27FC236}">
                <a16:creationId xmlns:a16="http://schemas.microsoft.com/office/drawing/2014/main" id="{8539BC12-4DEC-65BE-CC52-1E92C64B026D}"/>
              </a:ext>
            </a:extLst>
          </p:cNvPr>
          <p:cNvSpPr>
            <a:spLocks noGrp="1"/>
          </p:cNvSpPr>
          <p:nvPr>
            <p:ph sz="quarter" idx="1"/>
          </p:nvPr>
        </p:nvSpPr>
        <p:spPr>
          <a:xfrm>
            <a:off x="1979612" y="1219201"/>
            <a:ext cx="8229600" cy="4937125"/>
          </a:xfrm>
        </p:spPr>
        <p:txBody>
          <a:bodyPr>
            <a:normAutofit fontScale="92500" lnSpcReduction="10000"/>
          </a:bodyPr>
          <a:lstStyle/>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Ureter</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Dilated ureter,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ureterocele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Calculus in UP and ureterovesical part</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Bladder</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Residual urine,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Tumor</a:t>
            </a:r>
            <a:r>
              <a:rPr lang="en-GB" sz="1800" dirty="0">
                <a:effectLst/>
                <a:latin typeface="Calibri" panose="020F0502020204030204" pitchFamily="34" charset="0"/>
                <a:ea typeface="Calibri" panose="020F0502020204030204" pitchFamily="34" charset="0"/>
                <a:cs typeface="Times New Roman" panose="02020603050405020304" pitchFamily="18" charset="0"/>
              </a:rPr>
              <a:t>, Calculus, Diverticulum</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Prostate</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Transabdominal; Transrectal - guided biopsy</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Scrotum, testicle, penis</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Cryptorchidism , Trauma,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Tumor</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Doppler :</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Torsion, Varicocele, Flow of cavernous arteries</a:t>
            </a:r>
          </a:p>
        </p:txBody>
      </p:sp>
      <p:pic>
        <p:nvPicPr>
          <p:cNvPr id="44037" name="Picture 6" descr="http://img.medscape.com/pi/emed/ckb/radiology/336139-381714-2526tn.jpg">
            <a:extLst>
              <a:ext uri="{FF2B5EF4-FFF2-40B4-BE49-F238E27FC236}">
                <a16:creationId xmlns:a16="http://schemas.microsoft.com/office/drawing/2014/main" id="{264745E9-958C-8591-BC60-9B23338EF3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7012" y="2919413"/>
            <a:ext cx="2195512"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FC066291-6367-9A1B-71CC-CD95C1696173}"/>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t>Grey scale of normal kidney</a:t>
            </a:r>
            <a:endParaRPr lang="sr-Latn-CS" altLang="en-US" dirty="0"/>
          </a:p>
        </p:txBody>
      </p:sp>
      <p:sp>
        <p:nvSpPr>
          <p:cNvPr id="45059" name="Slide Number Placeholder 4">
            <a:extLst>
              <a:ext uri="{FF2B5EF4-FFF2-40B4-BE49-F238E27FC236}">
                <a16:creationId xmlns:a16="http://schemas.microsoft.com/office/drawing/2014/main" id="{07FA126F-D056-E1C9-3205-988088F7FC0D}"/>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75ACB12-AF33-4C5A-B6CB-8FFE10B2A274}" type="slidenum">
              <a:rPr lang="en-US" altLang="en-US">
                <a:solidFill>
                  <a:schemeClr val="tx2"/>
                </a:solidFill>
                <a:latin typeface="Gill Sans MT" panose="020B0502020104020203" pitchFamily="34" charset="0"/>
              </a:rPr>
              <a:pPr eaLnBrk="1" hangingPunct="1"/>
              <a:t>35</a:t>
            </a:fld>
            <a:endParaRPr lang="en-US" altLang="en-US">
              <a:solidFill>
                <a:schemeClr val="tx2"/>
              </a:solidFill>
              <a:latin typeface="Gill Sans MT" panose="020B0502020104020203" pitchFamily="34" charset="0"/>
            </a:endParaRPr>
          </a:p>
        </p:txBody>
      </p:sp>
      <p:sp>
        <p:nvSpPr>
          <p:cNvPr id="45060" name="Content Placeholder 2">
            <a:extLst>
              <a:ext uri="{FF2B5EF4-FFF2-40B4-BE49-F238E27FC236}">
                <a16:creationId xmlns:a16="http://schemas.microsoft.com/office/drawing/2014/main" id="{5E691BBC-326A-A129-7C89-6BBA7854DB47}"/>
              </a:ext>
            </a:extLst>
          </p:cNvPr>
          <p:cNvSpPr>
            <a:spLocks noGrp="1"/>
          </p:cNvSpPr>
          <p:nvPr>
            <p:ph sz="quarter" idx="1"/>
          </p:nvPr>
        </p:nvSpPr>
        <p:spPr>
          <a:xfrm>
            <a:off x="1979612" y="1219201"/>
            <a:ext cx="8229600" cy="4937125"/>
          </a:xfrm>
        </p:spPr>
        <p:txBody>
          <a:bodyPr/>
          <a:lstStyle/>
          <a:p>
            <a:pPr marL="0" marR="0" indent="0" algn="ctr">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Longitudinal (A) and transverse (B) view</a:t>
            </a:r>
          </a:p>
        </p:txBody>
      </p:sp>
      <p:pic>
        <p:nvPicPr>
          <p:cNvPr id="45061" name="Picture 3" descr="f005014">
            <a:extLst>
              <a:ext uri="{FF2B5EF4-FFF2-40B4-BE49-F238E27FC236}">
                <a16:creationId xmlns:a16="http://schemas.microsoft.com/office/drawing/2014/main" id="{291E328C-A394-4979-AABD-BF6F1B658A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7212" y="2049464"/>
            <a:ext cx="8610600" cy="404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a:extLst>
              <a:ext uri="{FF2B5EF4-FFF2-40B4-BE49-F238E27FC236}">
                <a16:creationId xmlns:a16="http://schemas.microsoft.com/office/drawing/2014/main" id="{801AF98F-4D3E-2E9A-214C-559DE84EAC9E}"/>
              </a:ext>
            </a:extLst>
          </p:cNvPr>
          <p:cNvSpPr>
            <a:spLocks noGrp="1"/>
          </p:cNvSpPr>
          <p:nvPr>
            <p:ph type="title"/>
          </p:nvPr>
        </p:nvSpPr>
        <p:spPr>
          <a:xfrm>
            <a:off x="1293813" y="381000"/>
            <a:ext cx="9601200" cy="457200"/>
          </a:xfrm>
        </p:spPr>
        <p:txBody>
          <a:bodyPr>
            <a:normAutofit fontScale="90000"/>
          </a:bodyPr>
          <a:lstStyle/>
          <a:p>
            <a:pPr eaLnBrk="1" hangingPunct="1"/>
            <a:r>
              <a:rPr lang="en-GB" altLang="en-US" dirty="0"/>
              <a:t>TRUS</a:t>
            </a:r>
            <a:endParaRPr lang="sr-Latn-CS" altLang="en-US" dirty="0"/>
          </a:p>
        </p:txBody>
      </p:sp>
      <p:sp>
        <p:nvSpPr>
          <p:cNvPr id="46083" name="Slide Number Placeholder 6">
            <a:extLst>
              <a:ext uri="{FF2B5EF4-FFF2-40B4-BE49-F238E27FC236}">
                <a16:creationId xmlns:a16="http://schemas.microsoft.com/office/drawing/2014/main" id="{5A29ECC1-4B7A-B810-2050-AD5BFFD9A2EB}"/>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127C4DF-3E8E-4BD2-9035-2557EDEC6E31}" type="slidenum">
              <a:rPr lang="en-US" altLang="en-US">
                <a:solidFill>
                  <a:schemeClr val="tx2"/>
                </a:solidFill>
                <a:latin typeface="Gill Sans MT" panose="020B0502020104020203" pitchFamily="34" charset="0"/>
              </a:rPr>
              <a:pPr eaLnBrk="1" hangingPunct="1"/>
              <a:t>36</a:t>
            </a:fld>
            <a:endParaRPr lang="en-US" altLang="en-US">
              <a:solidFill>
                <a:schemeClr val="tx2"/>
              </a:solidFill>
              <a:latin typeface="Gill Sans MT" panose="020B0502020104020203" pitchFamily="34" charset="0"/>
            </a:endParaRPr>
          </a:p>
        </p:txBody>
      </p:sp>
      <p:sp>
        <p:nvSpPr>
          <p:cNvPr id="46084" name="Content Placeholder 2">
            <a:extLst>
              <a:ext uri="{FF2B5EF4-FFF2-40B4-BE49-F238E27FC236}">
                <a16:creationId xmlns:a16="http://schemas.microsoft.com/office/drawing/2014/main" id="{C8757AB5-CE13-AB81-B5F0-405F59C6433C}"/>
              </a:ext>
            </a:extLst>
          </p:cNvPr>
          <p:cNvSpPr>
            <a:spLocks noGrp="1"/>
          </p:cNvSpPr>
          <p:nvPr>
            <p:ph sz="quarter" idx="1"/>
          </p:nvPr>
        </p:nvSpPr>
        <p:spPr>
          <a:xfrm>
            <a:off x="1979612" y="1219201"/>
            <a:ext cx="8229600" cy="4937125"/>
          </a:xfrm>
        </p:spPr>
        <p:txBody>
          <a:bodyPr/>
          <a:lstStyle/>
          <a:p>
            <a:pPr marL="0" indent="0">
              <a:buNone/>
            </a:pPr>
            <a:endParaRPr lang="sr-Cyrl-CS" altLang="en-US" dirty="0">
              <a:latin typeface="Cambria" panose="02040503050406030204" pitchFamily="18" charset="0"/>
            </a:endParaRPr>
          </a:p>
          <a:p>
            <a:pPr eaLnBrk="1" hangingPunct="1"/>
            <a:endParaRPr lang="sr-Cyrl-CS" altLang="en-US" dirty="0">
              <a:latin typeface="Cambria" panose="02040503050406030204" pitchFamily="18" charset="0"/>
            </a:endParaRPr>
          </a:p>
          <a:p>
            <a:pPr eaLnBrk="1" hangingPunct="1"/>
            <a:endParaRPr lang="sr-Cyrl-CS" altLang="en-US" dirty="0">
              <a:latin typeface="Cambria" panose="02040503050406030204" pitchFamily="18" charset="0"/>
            </a:endParaRPr>
          </a:p>
          <a:p>
            <a:pPr eaLnBrk="1" hangingPunct="1"/>
            <a:endParaRPr lang="sr-Cyrl-CS" altLang="en-US" dirty="0">
              <a:latin typeface="Cambria" panose="02040503050406030204" pitchFamily="18" charset="0"/>
            </a:endParaRPr>
          </a:p>
          <a:p>
            <a:pPr eaLnBrk="1" hangingPunct="1"/>
            <a:endParaRPr lang="en-US" sz="1800" b="1" dirty="0">
              <a:effectLst/>
              <a:latin typeface="Cambria" panose="02040503050406030204" pitchFamily="18" charset="0"/>
              <a:ea typeface="Calibri" panose="020F0502020204030204" pitchFamily="34" charset="0"/>
              <a:cs typeface="Times New Roman" panose="02020603050405020304" pitchFamily="18" charset="0"/>
            </a:endParaRPr>
          </a:p>
          <a:p>
            <a:pPr eaLnBrk="1" hangingPunct="1"/>
            <a:endParaRPr lang="en-US" sz="1800" b="1" dirty="0">
              <a:latin typeface="Cambria" panose="02040503050406030204" pitchFamily="18" charset="0"/>
              <a:ea typeface="Calibri" panose="020F0502020204030204" pitchFamily="34" charset="0"/>
              <a:cs typeface="Times New Roman" panose="02020603050405020304" pitchFamily="18" charset="0"/>
            </a:endParaRPr>
          </a:p>
          <a:p>
            <a:pPr eaLnBrk="1" hangingPunct="1"/>
            <a:endParaRPr lang="en-US" sz="1800" b="1" dirty="0">
              <a:effectLst/>
              <a:latin typeface="Cambria" panose="02040503050406030204" pitchFamily="18" charset="0"/>
              <a:ea typeface="Calibri" panose="020F0502020204030204" pitchFamily="34" charset="0"/>
              <a:cs typeface="Times New Roman" panose="02020603050405020304" pitchFamily="18" charset="0"/>
            </a:endParaRPr>
          </a:p>
          <a:p>
            <a:pPr eaLnBrk="1" hangingPunct="1"/>
            <a:r>
              <a:rPr lang="en-US" sz="1800" b="1" dirty="0">
                <a:ea typeface="Calibri" panose="020F0502020204030204" pitchFamily="34" charset="0"/>
                <a:cs typeface="Times New Roman" panose="02020603050405020304" pitchFamily="18" charset="0"/>
              </a:rPr>
              <a:t>testis</a:t>
            </a:r>
            <a:endParaRPr lang="en-US" sz="1800" b="1" dirty="0">
              <a:effectLst/>
              <a:ea typeface="Calibri" panose="020F0502020204030204" pitchFamily="34" charset="0"/>
              <a:cs typeface="Times New Roman" panose="02020603050405020304" pitchFamily="18" charset="0"/>
            </a:endParaRPr>
          </a:p>
        </p:txBody>
      </p:sp>
      <p:pic>
        <p:nvPicPr>
          <p:cNvPr id="46085" name="Picture 4" descr="f005017">
            <a:extLst>
              <a:ext uri="{FF2B5EF4-FFF2-40B4-BE49-F238E27FC236}">
                <a16:creationId xmlns:a16="http://schemas.microsoft.com/office/drawing/2014/main" id="{37D022F3-919E-840F-C850-DCF2850E61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9212" y="1766888"/>
            <a:ext cx="3276600" cy="242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6" name="Picture 5" descr="f005018">
            <a:extLst>
              <a:ext uri="{FF2B5EF4-FFF2-40B4-BE49-F238E27FC236}">
                <a16:creationId xmlns:a16="http://schemas.microsoft.com/office/drawing/2014/main" id="{8ACA0496-70A5-E5CC-7B22-903AA69375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0612" y="1738314"/>
            <a:ext cx="3276600"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7" name="Picture 6" descr="f005019">
            <a:extLst>
              <a:ext uri="{FF2B5EF4-FFF2-40B4-BE49-F238E27FC236}">
                <a16:creationId xmlns:a16="http://schemas.microsoft.com/office/drawing/2014/main" id="{8E60D90B-306F-18A7-46ED-7B18283E59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7926" y="4249738"/>
            <a:ext cx="4967287" cy="199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9BFE8EAF-4D7F-03E4-3949-601280554557}"/>
              </a:ext>
            </a:extLst>
          </p:cNvPr>
          <p:cNvSpPr txBox="1"/>
          <p:nvPr/>
        </p:nvSpPr>
        <p:spPr>
          <a:xfrm>
            <a:off x="6231611" y="1172647"/>
            <a:ext cx="6094562" cy="369332"/>
          </a:xfrm>
          <a:prstGeom prst="rect">
            <a:avLst/>
          </a:prstGeom>
          <a:noFill/>
        </p:spPr>
        <p:txBody>
          <a:bodyPr wrap="square">
            <a:spAutoFit/>
          </a:bodyPr>
          <a:lstStyle/>
          <a:p>
            <a:pPr marL="285750" indent="-285750">
              <a:buFont typeface="Arial" panose="020B0604020202020204" pitchFamily="34" charset="0"/>
              <a:buChar char="•"/>
            </a:pPr>
            <a:r>
              <a:rPr lang="en-GB" sz="1800" dirty="0">
                <a:effectLst/>
                <a:ea typeface="Calibri" panose="020F0502020204030204" pitchFamily="34" charset="0"/>
                <a:cs typeface="Times New Roman" panose="02020603050405020304" pitchFamily="18" charset="0"/>
              </a:rPr>
              <a:t>Normal seminal vesicles</a:t>
            </a:r>
            <a:endParaRPr lang="sr-Cyrl-CS" altLang="en-US" dirty="0"/>
          </a:p>
        </p:txBody>
      </p:sp>
      <p:sp>
        <p:nvSpPr>
          <p:cNvPr id="5" name="TextBox 4">
            <a:extLst>
              <a:ext uri="{FF2B5EF4-FFF2-40B4-BE49-F238E27FC236}">
                <a16:creationId xmlns:a16="http://schemas.microsoft.com/office/drawing/2014/main" id="{782C9547-734A-1950-DF67-D92B458F25A3}"/>
              </a:ext>
            </a:extLst>
          </p:cNvPr>
          <p:cNvSpPr txBox="1"/>
          <p:nvPr/>
        </p:nvSpPr>
        <p:spPr>
          <a:xfrm>
            <a:off x="2784026" y="1216445"/>
            <a:ext cx="6163572" cy="369332"/>
          </a:xfrm>
          <a:prstGeom prst="rect">
            <a:avLst/>
          </a:prstGeom>
          <a:noFill/>
        </p:spPr>
        <p:txBody>
          <a:bodyPr wrap="square">
            <a:spAutoFit/>
          </a:bodyPr>
          <a:lstStyle/>
          <a:p>
            <a:pPr marL="285750" indent="-285750">
              <a:buFont typeface="Arial" panose="020B0604020202020204" pitchFamily="34" charset="0"/>
              <a:buChar char="•"/>
            </a:pPr>
            <a:r>
              <a:rPr lang="en-GB" sz="1800" dirty="0">
                <a:effectLst/>
                <a:ea typeface="Calibri" panose="020F0502020204030204" pitchFamily="34" charset="0"/>
                <a:cs typeface="Times New Roman" panose="02020603050405020304" pitchFamily="18" charset="0"/>
              </a:rPr>
              <a:t> Normal prostate</a:t>
            </a:r>
            <a:endParaRPr lang="en-GB"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96F93A1C-3895-81AC-325F-CA283D2B3B81}"/>
              </a:ext>
            </a:extLst>
          </p:cNvPr>
          <p:cNvSpPr>
            <a:spLocks noGrp="1"/>
          </p:cNvSpPr>
          <p:nvPr>
            <p:ph type="title"/>
          </p:nvPr>
        </p:nvSpPr>
        <p:spPr>
          <a:xfrm>
            <a:off x="1293813" y="381000"/>
            <a:ext cx="9601200" cy="512762"/>
          </a:xfrm>
        </p:spPr>
        <p:txBody>
          <a:bodyPr>
            <a:normAutofit fontScale="90000"/>
          </a:bodyPr>
          <a:lstStyle/>
          <a:p>
            <a:pPr eaLnBrk="1" hangingPunct="1"/>
            <a:r>
              <a:rPr lang="en-GB" altLang="en-US"/>
              <a:t>Ureteral "jet " phenomenon </a:t>
            </a:r>
            <a:endParaRPr lang="sr-Latn-CS" altLang="en-US" dirty="0"/>
          </a:p>
        </p:txBody>
      </p:sp>
      <p:sp>
        <p:nvSpPr>
          <p:cNvPr id="47107" name="Slide Number Placeholder 6">
            <a:extLst>
              <a:ext uri="{FF2B5EF4-FFF2-40B4-BE49-F238E27FC236}">
                <a16:creationId xmlns:a16="http://schemas.microsoft.com/office/drawing/2014/main" id="{6D82E8EA-598B-E1D0-3904-D776431F50DB}"/>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AE3278C-C2A8-4E15-B249-BA3EB64BCD42}" type="slidenum">
              <a:rPr lang="en-US" altLang="en-US">
                <a:solidFill>
                  <a:schemeClr val="tx2"/>
                </a:solidFill>
                <a:latin typeface="Gill Sans MT" panose="020B0502020104020203" pitchFamily="34" charset="0"/>
              </a:rPr>
              <a:pPr eaLnBrk="1" hangingPunct="1"/>
              <a:t>37</a:t>
            </a:fld>
            <a:endParaRPr lang="en-US" altLang="en-US">
              <a:solidFill>
                <a:schemeClr val="tx2"/>
              </a:solidFill>
              <a:latin typeface="Gill Sans MT" panose="020B0502020104020203" pitchFamily="34" charset="0"/>
            </a:endParaRPr>
          </a:p>
        </p:txBody>
      </p:sp>
      <p:pic>
        <p:nvPicPr>
          <p:cNvPr id="47109" name="Picture 3" descr="f005016">
            <a:extLst>
              <a:ext uri="{FF2B5EF4-FFF2-40B4-BE49-F238E27FC236}">
                <a16:creationId xmlns:a16="http://schemas.microsoft.com/office/drawing/2014/main" id="{261DAEFC-AD2D-23DE-5B71-32DEC7BEF8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5362" y="1868488"/>
            <a:ext cx="3600450" cy="331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0" name="Picture 5" descr="uvj3d2">
            <a:extLst>
              <a:ext uri="{FF2B5EF4-FFF2-40B4-BE49-F238E27FC236}">
                <a16:creationId xmlns:a16="http://schemas.microsoft.com/office/drawing/2014/main" id="{D7E1E176-8E36-00C9-97E8-49D16D07A1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7812" y="1905001"/>
            <a:ext cx="3455988" cy="312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1" name="Rectangle 5">
            <a:extLst>
              <a:ext uri="{FF2B5EF4-FFF2-40B4-BE49-F238E27FC236}">
                <a16:creationId xmlns:a16="http://schemas.microsoft.com/office/drawing/2014/main" id="{D181F7DB-5368-D18E-BC8F-DC840DF2FA75}"/>
              </a:ext>
            </a:extLst>
          </p:cNvPr>
          <p:cNvSpPr>
            <a:spLocks noChangeArrowheads="1"/>
          </p:cNvSpPr>
          <p:nvPr/>
        </p:nvSpPr>
        <p:spPr bwMode="auto">
          <a:xfrm>
            <a:off x="6780212" y="5181600"/>
            <a:ext cx="275594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b="1">
                <a:latin typeface="Times New Roman" panose="02020603050405020304" pitchFamily="18" charset="0"/>
                <a:cs typeface="Times New Roman" panose="02020603050405020304" pitchFamily="18" charset="0"/>
              </a:rPr>
              <a:t>A stone in the right orifice</a:t>
            </a:r>
            <a:endParaRPr lang="sr-Latn-CS" altLang="en-US" b="1" dirty="0">
              <a:latin typeface="Times New Roman" panose="02020603050405020304" pitchFamily="18" charset="0"/>
              <a:cs typeface="Times New Roman" panose="02020603050405020304" pitchFamily="18" charset="0"/>
            </a:endParaRPr>
          </a:p>
        </p:txBody>
      </p:sp>
      <p:sp>
        <p:nvSpPr>
          <p:cNvPr id="47112" name="Rectangle 7">
            <a:extLst>
              <a:ext uri="{FF2B5EF4-FFF2-40B4-BE49-F238E27FC236}">
                <a16:creationId xmlns:a16="http://schemas.microsoft.com/office/drawing/2014/main" id="{5700772B-C82E-1C8D-8B33-D66563A652A6}"/>
              </a:ext>
            </a:extLst>
          </p:cNvPr>
          <p:cNvSpPr>
            <a:spLocks noChangeArrowheads="1"/>
          </p:cNvSpPr>
          <p:nvPr/>
        </p:nvSpPr>
        <p:spPr bwMode="auto">
          <a:xfrm>
            <a:off x="6627813" y="1295401"/>
            <a:ext cx="15859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CS" altLang="en-US" sz="2800" dirty="0">
                <a:latin typeface="Cambria" panose="02040503050406030204" pitchFamily="18" charset="0"/>
              </a:rPr>
              <a:t>Doppler</a:t>
            </a:r>
            <a:r>
              <a:rPr lang="en-US" altLang="en-US" sz="2800" dirty="0">
                <a:latin typeface="Cambria" panose="02040503050406030204" pitchFamily="18" charset="0"/>
              </a:rPr>
              <a:t> </a:t>
            </a:r>
            <a:r>
              <a:rPr lang="sr-Cyrl-CS" altLang="en-US" sz="2800" dirty="0">
                <a:latin typeface="Cambria" panose="02040503050406030204" pitchFamily="18" charset="0"/>
              </a:rPr>
              <a:t> </a:t>
            </a:r>
            <a:endParaRPr lang="sr-Latn-CS" altLang="en-US" sz="2800" dirty="0">
              <a:latin typeface="Cambria" panose="020405030504060302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172C0362-2184-6E4B-79C3-A8845AF33735}"/>
              </a:ext>
            </a:extLst>
          </p:cNvPr>
          <p:cNvSpPr>
            <a:spLocks noGrp="1"/>
          </p:cNvSpPr>
          <p:nvPr>
            <p:ph type="title"/>
          </p:nvPr>
        </p:nvSpPr>
        <p:spPr>
          <a:xfrm>
            <a:off x="1293813" y="381000"/>
            <a:ext cx="9601200" cy="420689"/>
          </a:xfrm>
        </p:spPr>
        <p:txBody>
          <a:bodyPr>
            <a:normAutofit fontScale="90000"/>
          </a:bodyPr>
          <a:lstStyle/>
          <a:p>
            <a:pPr eaLnBrk="1" hangingPunct="1"/>
            <a:r>
              <a:rPr lang="en-GB" altLang="en-US"/>
              <a:t>Cystourethroscopy</a:t>
            </a:r>
            <a:endParaRPr lang="sr-Latn-CS" altLang="en-US" dirty="0"/>
          </a:p>
        </p:txBody>
      </p:sp>
      <p:sp>
        <p:nvSpPr>
          <p:cNvPr id="48131" name="Slide Number Placeholder 11">
            <a:extLst>
              <a:ext uri="{FF2B5EF4-FFF2-40B4-BE49-F238E27FC236}">
                <a16:creationId xmlns:a16="http://schemas.microsoft.com/office/drawing/2014/main" id="{ED25D247-7986-9FA4-B788-249D831AA7EC}"/>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C958BB8-73A9-4260-8E0B-4DBD352B16DE}" type="slidenum">
              <a:rPr lang="en-US" altLang="en-US">
                <a:solidFill>
                  <a:schemeClr val="tx2"/>
                </a:solidFill>
                <a:latin typeface="Gill Sans MT" panose="020B0502020104020203" pitchFamily="34" charset="0"/>
              </a:rPr>
              <a:pPr eaLnBrk="1" hangingPunct="1"/>
              <a:t>38</a:t>
            </a:fld>
            <a:endParaRPr lang="en-US" altLang="en-US">
              <a:solidFill>
                <a:schemeClr val="tx2"/>
              </a:solidFill>
              <a:latin typeface="Gill Sans MT" panose="020B0502020104020203" pitchFamily="34" charset="0"/>
            </a:endParaRPr>
          </a:p>
        </p:txBody>
      </p:sp>
      <p:sp>
        <p:nvSpPr>
          <p:cNvPr id="3" name="Content Placeholder 2">
            <a:extLst>
              <a:ext uri="{FF2B5EF4-FFF2-40B4-BE49-F238E27FC236}">
                <a16:creationId xmlns:a16="http://schemas.microsoft.com/office/drawing/2014/main" id="{5FDCDD8D-2244-6F2A-EBB4-834F445D55B4}"/>
              </a:ext>
            </a:extLst>
          </p:cNvPr>
          <p:cNvSpPr>
            <a:spLocks noGrp="1"/>
          </p:cNvSpPr>
          <p:nvPr>
            <p:ph sz="quarter" idx="1"/>
          </p:nvPr>
        </p:nvSpPr>
        <p:spPr>
          <a:xfrm>
            <a:off x="1979613" y="1219200"/>
            <a:ext cx="5292725" cy="5003800"/>
          </a:xfrm>
        </p:spPr>
        <p:txBody>
          <a:bodyPr>
            <a:normAutofit fontScale="92500" lnSpcReduction="20000"/>
          </a:bodyPr>
          <a:lstStyle/>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Enables visualization of the urethra and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m.bladder</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Indications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Hematuria</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Pyuria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Examination of urination disorders</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Biopsy , Fulguration (ECT) of smaller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tumors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Treatment of bladder calculus</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Access to the upper urinary tract </a:t>
            </a:r>
          </a:p>
          <a:p>
            <a:pPr marL="0" marR="0" indent="0" algn="just">
              <a:lnSpc>
                <a:spcPct val="107000"/>
              </a:lnSpc>
              <a:spcBef>
                <a:spcPts val="0"/>
              </a:spcBef>
              <a:spcAft>
                <a:spcPts val="800"/>
              </a:spcAft>
              <a:buNone/>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RUP, stent, urine sampling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Contraindications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Acute infections</a:t>
            </a:r>
          </a:p>
          <a:p>
            <a:pPr marL="0" marR="0" indent="0" algn="just">
              <a:lnSpc>
                <a:spcPct val="107000"/>
              </a:lnSpc>
              <a:spcBef>
                <a:spcPts val="0"/>
              </a:spcBef>
              <a:spcAft>
                <a:spcPts val="800"/>
              </a:spcAft>
              <a:buNone/>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Optics 0, 30, 70, 1200</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Rigid Flexible</a:t>
            </a:r>
          </a:p>
        </p:txBody>
      </p:sp>
      <p:pic>
        <p:nvPicPr>
          <p:cNvPr id="48133" name="Picture 4" descr="f004007">
            <a:extLst>
              <a:ext uri="{FF2B5EF4-FFF2-40B4-BE49-F238E27FC236}">
                <a16:creationId xmlns:a16="http://schemas.microsoft.com/office/drawing/2014/main" id="{BFBBE404-0D19-28F6-F1C2-B193F533E3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27888" y="1219200"/>
            <a:ext cx="3311525" cy="394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4" name="Rectangle 1031">
            <a:extLst>
              <a:ext uri="{FF2B5EF4-FFF2-40B4-BE49-F238E27FC236}">
                <a16:creationId xmlns:a16="http://schemas.microsoft.com/office/drawing/2014/main" id="{91A90702-1E0A-2A7E-2920-883E1F277E9C}"/>
              </a:ext>
            </a:extLst>
          </p:cNvPr>
          <p:cNvSpPr>
            <a:spLocks noChangeArrowheads="1"/>
          </p:cNvSpPr>
          <p:nvPr/>
        </p:nvSpPr>
        <p:spPr bwMode="auto">
          <a:xfrm>
            <a:off x="7389812" y="4788933"/>
            <a:ext cx="1066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t>Optics</a:t>
            </a:r>
            <a:endParaRPr lang="en-US" altLang="en-US" dirty="0">
              <a:latin typeface="Cambria" panose="02040503050406030204" pitchFamily="18" charset="0"/>
            </a:endParaRPr>
          </a:p>
        </p:txBody>
      </p:sp>
      <p:sp>
        <p:nvSpPr>
          <p:cNvPr id="48135" name="Rectangle 1032">
            <a:extLst>
              <a:ext uri="{FF2B5EF4-FFF2-40B4-BE49-F238E27FC236}">
                <a16:creationId xmlns:a16="http://schemas.microsoft.com/office/drawing/2014/main" id="{8B0FB92E-E1AD-C29F-43DA-AC72BF810C78}"/>
              </a:ext>
            </a:extLst>
          </p:cNvPr>
          <p:cNvSpPr>
            <a:spLocks noChangeArrowheads="1"/>
          </p:cNvSpPr>
          <p:nvPr/>
        </p:nvSpPr>
        <p:spPr bwMode="auto">
          <a:xfrm>
            <a:off x="8121045" y="1198564"/>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t>Metal sheath </a:t>
            </a:r>
            <a:endParaRPr lang="en-US" altLang="en-US" dirty="0">
              <a:latin typeface="Cambria" panose="02040503050406030204" pitchFamily="18" charset="0"/>
            </a:endParaRPr>
          </a:p>
        </p:txBody>
      </p:sp>
      <p:sp>
        <p:nvSpPr>
          <p:cNvPr id="48136" name="Rectangle 1033">
            <a:extLst>
              <a:ext uri="{FF2B5EF4-FFF2-40B4-BE49-F238E27FC236}">
                <a16:creationId xmlns:a16="http://schemas.microsoft.com/office/drawing/2014/main" id="{9061E20E-1B50-2E23-A754-6262D9B1E39A}"/>
              </a:ext>
            </a:extLst>
          </p:cNvPr>
          <p:cNvSpPr>
            <a:spLocks noChangeArrowheads="1"/>
          </p:cNvSpPr>
          <p:nvPr/>
        </p:nvSpPr>
        <p:spPr bwMode="auto">
          <a:xfrm>
            <a:off x="7923212" y="2133600"/>
            <a:ext cx="11676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a:latin typeface="Cambria" panose="02040503050406030204" pitchFamily="18" charset="0"/>
              </a:rPr>
              <a:t>Obturator</a:t>
            </a:r>
            <a:endParaRPr lang="sr-Latn-CS" altLang="en-US" dirty="0">
              <a:latin typeface="Cambria" panose="02040503050406030204" pitchFamily="18" charset="0"/>
            </a:endParaRPr>
          </a:p>
        </p:txBody>
      </p:sp>
      <p:sp>
        <p:nvSpPr>
          <p:cNvPr id="48137" name="Rectangle 1034">
            <a:extLst>
              <a:ext uri="{FF2B5EF4-FFF2-40B4-BE49-F238E27FC236}">
                <a16:creationId xmlns:a16="http://schemas.microsoft.com/office/drawing/2014/main" id="{93FD08F7-F53B-68BB-38CA-0D0C5C2A041B}"/>
              </a:ext>
            </a:extLst>
          </p:cNvPr>
          <p:cNvSpPr>
            <a:spLocks noChangeArrowheads="1"/>
          </p:cNvSpPr>
          <p:nvPr/>
        </p:nvSpPr>
        <p:spPr bwMode="auto">
          <a:xfrm>
            <a:off x="9599613" y="2971800"/>
            <a:ext cx="84029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a:latin typeface="Cambria" panose="02040503050406030204" pitchFamily="18" charset="0"/>
              </a:rPr>
              <a:t>Bridge</a:t>
            </a:r>
            <a:endParaRPr lang="en-US" altLang="en-US" dirty="0">
              <a:latin typeface="Cambria" panose="02040503050406030204" pitchFamily="18" charset="0"/>
            </a:endParaRPr>
          </a:p>
        </p:txBody>
      </p:sp>
      <p:sp>
        <p:nvSpPr>
          <p:cNvPr id="48138" name="Rectangle 1035">
            <a:extLst>
              <a:ext uri="{FF2B5EF4-FFF2-40B4-BE49-F238E27FC236}">
                <a16:creationId xmlns:a16="http://schemas.microsoft.com/office/drawing/2014/main" id="{2D86393B-422A-C4DD-A832-C52EA77CEEBF}"/>
              </a:ext>
            </a:extLst>
          </p:cNvPr>
          <p:cNvSpPr>
            <a:spLocks noChangeArrowheads="1"/>
          </p:cNvSpPr>
          <p:nvPr/>
        </p:nvSpPr>
        <p:spPr bwMode="auto">
          <a:xfrm>
            <a:off x="7015551" y="3601482"/>
            <a:ext cx="37806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dirty="0">
                <a:latin typeface="Cambria" panose="02040503050406030204" pitchFamily="18" charset="0"/>
              </a:rPr>
              <a:t>Deflector, </a:t>
            </a:r>
            <a:r>
              <a:rPr lang="en-GB" sz="1800" dirty="0">
                <a:effectLst/>
                <a:latin typeface="Calibri" panose="020F0502020204030204" pitchFamily="34" charset="0"/>
                <a:ea typeface="Calibri" panose="020F0502020204030204" pitchFamily="34" charset="0"/>
                <a:cs typeface="Times New Roman" panose="02020603050405020304" pitchFamily="18" charset="0"/>
              </a:rPr>
              <a:t>working system (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Albarran</a:t>
            </a:r>
            <a:r>
              <a:rPr lang="en-GB" sz="1800" dirty="0">
                <a:effectLst/>
                <a:latin typeface="Calibri" panose="020F0502020204030204" pitchFamily="34" charset="0"/>
                <a:ea typeface="Calibri" panose="020F0502020204030204" pitchFamily="34" charset="0"/>
                <a:cs typeface="Times New Roman" panose="02020603050405020304" pitchFamily="18" charset="0"/>
              </a:rPr>
              <a:t> ) </a:t>
            </a:r>
            <a:endParaRPr lang="en-US" altLang="en-US" dirty="0">
              <a:latin typeface="Cambria" panose="02040503050406030204" pitchFamily="18" charset="0"/>
            </a:endParaRPr>
          </a:p>
        </p:txBody>
      </p:sp>
      <p:sp>
        <p:nvSpPr>
          <p:cNvPr id="48139" name="Rectangle 1030">
            <a:extLst>
              <a:ext uri="{FF2B5EF4-FFF2-40B4-BE49-F238E27FC236}">
                <a16:creationId xmlns:a16="http://schemas.microsoft.com/office/drawing/2014/main" id="{CE1C2519-F23E-DE42-8447-6288F38DC7CF}"/>
              </a:ext>
            </a:extLst>
          </p:cNvPr>
          <p:cNvSpPr>
            <a:spLocks noChangeArrowheads="1"/>
          </p:cNvSpPr>
          <p:nvPr/>
        </p:nvSpPr>
        <p:spPr bwMode="auto">
          <a:xfrm>
            <a:off x="7923212" y="5257801"/>
            <a:ext cx="1728788"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2200">
                <a:latin typeface="Cambria" panose="02040503050406030204" pitchFamily="18" charset="0"/>
              </a:rPr>
              <a:t>Local</a:t>
            </a:r>
          </a:p>
          <a:p>
            <a:pPr eaLnBrk="1" hangingPunct="1"/>
            <a:r>
              <a:rPr lang="en-GB" altLang="en-US" sz="2200">
                <a:latin typeface="Cambria" panose="02040503050406030204" pitchFamily="18" charset="0"/>
              </a:rPr>
              <a:t>Regional </a:t>
            </a:r>
          </a:p>
          <a:p>
            <a:pPr eaLnBrk="1" hangingPunct="1"/>
            <a:r>
              <a:rPr lang="en-GB" altLang="en-US" sz="2200">
                <a:latin typeface="Cambria" panose="02040503050406030204" pitchFamily="18" charset="0"/>
              </a:rPr>
              <a:t>general</a:t>
            </a:r>
            <a:endParaRPr lang="en-GB" altLang="en-US" sz="2200" dirty="0">
              <a:latin typeface="Cambria" panose="02040503050406030204" pitchFamily="18" charset="0"/>
            </a:endParaRPr>
          </a:p>
        </p:txBody>
      </p:sp>
      <p:sp>
        <p:nvSpPr>
          <p:cNvPr id="48140" name="Rectangle 10">
            <a:extLst>
              <a:ext uri="{FF2B5EF4-FFF2-40B4-BE49-F238E27FC236}">
                <a16:creationId xmlns:a16="http://schemas.microsoft.com/office/drawing/2014/main" id="{E1B4EE21-F812-4564-2578-8D890F9192B3}"/>
              </a:ext>
            </a:extLst>
          </p:cNvPr>
          <p:cNvSpPr>
            <a:spLocks noChangeArrowheads="1"/>
          </p:cNvSpPr>
          <p:nvPr/>
        </p:nvSpPr>
        <p:spPr bwMode="auto">
          <a:xfrm>
            <a:off x="6102351" y="5638801"/>
            <a:ext cx="16257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2400" dirty="0" err="1">
                <a:latin typeface="Cambria" panose="02040503050406030204" pitchFamily="18" charset="0"/>
              </a:rPr>
              <a:t>Anesthesia</a:t>
            </a:r>
            <a:endParaRPr lang="sr-Latn-CS" altLang="en-US" sz="2400" dirty="0">
              <a:latin typeface="Cambria" panose="020405030504060302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a:extLst>
              <a:ext uri="{FF2B5EF4-FFF2-40B4-BE49-F238E27FC236}">
                <a16:creationId xmlns:a16="http://schemas.microsoft.com/office/drawing/2014/main" id="{86075835-CA30-AD0E-3283-19DBC924FD30}"/>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t>Video-cystourethroscopy</a:t>
            </a:r>
            <a:endParaRPr lang="sr-Latn-CS" altLang="en-US" dirty="0"/>
          </a:p>
        </p:txBody>
      </p:sp>
      <p:sp>
        <p:nvSpPr>
          <p:cNvPr id="49155" name="Slide Number Placeholder 4">
            <a:extLst>
              <a:ext uri="{FF2B5EF4-FFF2-40B4-BE49-F238E27FC236}">
                <a16:creationId xmlns:a16="http://schemas.microsoft.com/office/drawing/2014/main" id="{C59A4DD2-836A-8209-373E-B168C15B50D2}"/>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C819453-722A-4796-A00F-5D9F65CDBCFE}" type="slidenum">
              <a:rPr lang="en-US" altLang="en-US">
                <a:solidFill>
                  <a:schemeClr val="tx2"/>
                </a:solidFill>
                <a:latin typeface="Gill Sans MT" panose="020B0502020104020203" pitchFamily="34" charset="0"/>
              </a:rPr>
              <a:pPr eaLnBrk="1" hangingPunct="1"/>
              <a:t>39</a:t>
            </a:fld>
            <a:endParaRPr lang="en-US" altLang="en-US">
              <a:solidFill>
                <a:schemeClr val="tx2"/>
              </a:solidFill>
              <a:latin typeface="Gill Sans MT" panose="020B0502020104020203" pitchFamily="34" charset="0"/>
            </a:endParaRPr>
          </a:p>
        </p:txBody>
      </p:sp>
      <p:sp>
        <p:nvSpPr>
          <p:cNvPr id="49156" name="Content Placeholder 2">
            <a:extLst>
              <a:ext uri="{FF2B5EF4-FFF2-40B4-BE49-F238E27FC236}">
                <a16:creationId xmlns:a16="http://schemas.microsoft.com/office/drawing/2014/main" id="{3606A666-FB00-174D-4F09-AC7AF4D4C193}"/>
              </a:ext>
            </a:extLst>
          </p:cNvPr>
          <p:cNvSpPr>
            <a:spLocks noGrp="1"/>
          </p:cNvSpPr>
          <p:nvPr>
            <p:ph sz="quarter" idx="1"/>
          </p:nvPr>
        </p:nvSpPr>
        <p:spPr>
          <a:xfrm>
            <a:off x="1979612" y="1219201"/>
            <a:ext cx="8229600" cy="4937125"/>
          </a:xfrm>
        </p:spPr>
        <p:txBody>
          <a:bodyPr>
            <a:normAutofit fontScale="92500" lnSpcReduction="20000"/>
          </a:bodyPr>
          <a:lstStyle/>
          <a:p>
            <a:pPr eaLnBrk="1" hangingPunct="1"/>
            <a:r>
              <a:rPr lang="en-GB" altLang="en-US" dirty="0">
                <a:latin typeface="Cambria" panose="02040503050406030204" pitchFamily="18" charset="0"/>
              </a:rPr>
              <a:t> Camera</a:t>
            </a:r>
          </a:p>
          <a:p>
            <a:pPr eaLnBrk="1" hangingPunct="1"/>
            <a:r>
              <a:rPr lang="en-GB" altLang="en-US" dirty="0">
                <a:latin typeface="Cambria" panose="02040503050406030204" pitchFamily="18" charset="0"/>
              </a:rPr>
              <a:t>  TV monitor</a:t>
            </a:r>
          </a:p>
          <a:p>
            <a:pPr eaLnBrk="1" hangingPunct="1"/>
            <a:r>
              <a:rPr lang="en-GB" altLang="en-US" dirty="0">
                <a:latin typeface="Cambria" panose="02040503050406030204" pitchFamily="18" charset="0"/>
              </a:rPr>
              <a:t>  Video recorder</a:t>
            </a:r>
          </a:p>
          <a:p>
            <a:pPr eaLnBrk="1" hangingPunct="1"/>
            <a:endParaRPr lang="en-GB" altLang="en-US" dirty="0">
              <a:latin typeface="Cambria" panose="02040503050406030204" pitchFamily="18" charset="0"/>
            </a:endParaRPr>
          </a:p>
          <a:p>
            <a:pPr marL="0" indent="0" eaLnBrk="1" hangingPunct="1">
              <a:buNone/>
            </a:pPr>
            <a:r>
              <a:rPr lang="en-GB" altLang="en-US" dirty="0">
                <a:latin typeface="Cambria" panose="02040503050406030204" pitchFamily="18" charset="0"/>
              </a:rPr>
              <a:t>Advantage</a:t>
            </a:r>
          </a:p>
          <a:p>
            <a:pPr eaLnBrk="1" hangingPunct="1"/>
            <a:r>
              <a:rPr lang="en-GB" altLang="en-US" dirty="0">
                <a:latin typeface="Cambria" panose="02040503050406030204" pitchFamily="18" charset="0"/>
              </a:rPr>
              <a:t>  Better visualization</a:t>
            </a:r>
          </a:p>
          <a:p>
            <a:pPr eaLnBrk="1" hangingPunct="1"/>
            <a:r>
              <a:rPr lang="en-GB" altLang="en-US" dirty="0">
                <a:latin typeface="Cambria" panose="02040503050406030204" pitchFamily="18" charset="0"/>
              </a:rPr>
              <a:t>  Difficult manipulation</a:t>
            </a:r>
          </a:p>
          <a:p>
            <a:pPr eaLnBrk="1" hangingPunct="1"/>
            <a:endParaRPr lang="en-GB" altLang="en-US" dirty="0">
              <a:latin typeface="Cambria" panose="02040503050406030204" pitchFamily="18" charset="0"/>
            </a:endParaRPr>
          </a:p>
          <a:p>
            <a:pPr eaLnBrk="1" hangingPunct="1"/>
            <a:r>
              <a:rPr lang="en-GB" altLang="en-US" dirty="0">
                <a:latin typeface="Cambria" panose="02040503050406030204" pitchFamily="18" charset="0"/>
              </a:rPr>
              <a:t>  Avoiding contact with body fluids</a:t>
            </a:r>
          </a:p>
          <a:p>
            <a:pPr eaLnBrk="1" hangingPunct="1"/>
            <a:r>
              <a:rPr lang="en-GB" altLang="en-US" dirty="0">
                <a:latin typeface="Cambria" panose="02040503050406030204" pitchFamily="18" charset="0"/>
              </a:rPr>
              <a:t>  Procedure documentation</a:t>
            </a:r>
          </a:p>
          <a:p>
            <a:pPr eaLnBrk="1" hangingPunct="1"/>
            <a:r>
              <a:rPr lang="en-GB" altLang="en-US" dirty="0">
                <a:latin typeface="Cambria" panose="02040503050406030204" pitchFamily="18" charset="0"/>
              </a:rPr>
              <a:t>  Education of doctors, students, patients</a:t>
            </a:r>
            <a:endParaRPr lang="sr-Cyrl-CS" altLang="en-US" dirty="0">
              <a:latin typeface="Cambria" panose="02040503050406030204" pitchFamily="18" charset="0"/>
            </a:endParaRPr>
          </a:p>
        </p:txBody>
      </p:sp>
      <p:pic>
        <p:nvPicPr>
          <p:cNvPr id="49157" name="Picture 4" descr="f004009">
            <a:extLst>
              <a:ext uri="{FF2B5EF4-FFF2-40B4-BE49-F238E27FC236}">
                <a16:creationId xmlns:a16="http://schemas.microsoft.com/office/drawing/2014/main" id="{5D95B8DC-C099-D68B-1D48-D910B634EE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4013" y="1333500"/>
            <a:ext cx="2843213"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D1E6EFFC-34AD-C3EE-F9E0-85CB3CC803C3}"/>
              </a:ext>
            </a:extLst>
          </p:cNvPr>
          <p:cNvSpPr>
            <a:spLocks noGrp="1"/>
          </p:cNvSpPr>
          <p:nvPr>
            <p:ph type="title"/>
          </p:nvPr>
        </p:nvSpPr>
        <p:spPr>
          <a:xfrm>
            <a:off x="1293813" y="381000"/>
            <a:ext cx="9601200" cy="631826"/>
          </a:xfrm>
        </p:spPr>
        <p:txBody>
          <a:bodyPr>
            <a:noAutofit/>
          </a:bodyPr>
          <a:lstStyle/>
          <a:p>
            <a:pPr marL="0" marR="0" algn="just">
              <a:lnSpc>
                <a:spcPct val="107000"/>
              </a:lnSpc>
              <a:spcBef>
                <a:spcPts val="0"/>
              </a:spcBef>
              <a:spcAft>
                <a:spcPts val="800"/>
              </a:spcAft>
            </a:pPr>
            <a:r>
              <a:rPr lang="en-GB" sz="4000" spc="600">
                <a:effectLst/>
                <a:latin typeface="Calibri" panose="020F0502020204030204" pitchFamily="34" charset="0"/>
                <a:ea typeface="Calibri" panose="020F0502020204030204" pitchFamily="34" charset="0"/>
                <a:cs typeface="Times New Roman" panose="02020603050405020304" pitchFamily="18" charset="0"/>
              </a:rPr>
              <a:t>Causes</a:t>
            </a:r>
          </a:p>
        </p:txBody>
      </p:sp>
      <p:sp>
        <p:nvSpPr>
          <p:cNvPr id="13315" name="Slide Number Placeholder 5">
            <a:extLst>
              <a:ext uri="{FF2B5EF4-FFF2-40B4-BE49-F238E27FC236}">
                <a16:creationId xmlns:a16="http://schemas.microsoft.com/office/drawing/2014/main" id="{30569CA0-B2A6-E352-A1AF-8235B418F0ED}"/>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667BB4F-C4D9-4245-BEBC-6DDD2EFB553C}" type="slidenum">
              <a:rPr lang="en-US" altLang="en-US">
                <a:solidFill>
                  <a:schemeClr val="tx2"/>
                </a:solidFill>
                <a:latin typeface="Gill Sans MT" panose="020B0502020104020203" pitchFamily="34" charset="0"/>
              </a:rPr>
              <a:pPr eaLnBrk="1" hangingPunct="1"/>
              <a:t>4</a:t>
            </a:fld>
            <a:endParaRPr lang="en-US" altLang="en-US">
              <a:solidFill>
                <a:schemeClr val="tx2"/>
              </a:solidFill>
              <a:latin typeface="Gill Sans MT" panose="020B0502020104020203" pitchFamily="34" charset="0"/>
            </a:endParaRPr>
          </a:p>
        </p:txBody>
      </p:sp>
      <p:sp>
        <p:nvSpPr>
          <p:cNvPr id="3" name="Content Placeholder 2">
            <a:extLst>
              <a:ext uri="{FF2B5EF4-FFF2-40B4-BE49-F238E27FC236}">
                <a16:creationId xmlns:a16="http://schemas.microsoft.com/office/drawing/2014/main" id="{85446FE4-2039-C281-7774-484FC0419EDC}"/>
              </a:ext>
            </a:extLst>
          </p:cNvPr>
          <p:cNvSpPr>
            <a:spLocks noGrp="1"/>
          </p:cNvSpPr>
          <p:nvPr>
            <p:ph sz="quarter" idx="1"/>
          </p:nvPr>
        </p:nvSpPr>
        <p:spPr>
          <a:xfrm>
            <a:off x="1979613" y="1219201"/>
            <a:ext cx="4041775" cy="4937125"/>
          </a:xfrm>
        </p:spPr>
        <p:txBody>
          <a:bodyPr>
            <a:normAutofit/>
          </a:bodyPr>
          <a:lstStyle/>
          <a:p>
            <a:pPr marL="274320" indent="-274320">
              <a:buFont typeface="Wingdings 3"/>
              <a:buChar char=""/>
              <a:defRPr/>
            </a:pPr>
            <a:r>
              <a:rPr lang="en-GB" sz="2800" dirty="0" err="1">
                <a:effectLst/>
                <a:latin typeface="Calibri" panose="020F0502020204030204" pitchFamily="34" charset="0"/>
                <a:ea typeface="Calibri" panose="020F0502020204030204" pitchFamily="34" charset="0"/>
                <a:cs typeface="Times New Roman" panose="02020603050405020304" pitchFamily="18" charset="0"/>
              </a:rPr>
              <a:t>Calculosis</a:t>
            </a:r>
            <a:endParaRPr lang="en-GB" sz="2800" dirty="0">
              <a:effectLst/>
              <a:latin typeface="Calibri" panose="020F0502020204030204" pitchFamily="34" charset="0"/>
              <a:ea typeface="Calibri" panose="020F0502020204030204" pitchFamily="34" charset="0"/>
              <a:cs typeface="Times New Roman" panose="02020603050405020304" pitchFamily="18" charset="0"/>
            </a:endParaRPr>
          </a:p>
          <a:p>
            <a:pPr marL="274320" indent="-274320">
              <a:buFont typeface="Wingdings 3"/>
              <a:buChar char=""/>
              <a:defRPr/>
            </a:pPr>
            <a:r>
              <a:rPr lang="en-GB" sz="2800" dirty="0" err="1">
                <a:effectLst/>
                <a:latin typeface="Calibri" panose="020F0502020204030204" pitchFamily="34" charset="0"/>
                <a:ea typeface="Calibri" panose="020F0502020204030204" pitchFamily="34" charset="0"/>
                <a:cs typeface="Times New Roman" panose="02020603050405020304" pitchFamily="18" charset="0"/>
              </a:rPr>
              <a:t>Tumor</a:t>
            </a:r>
            <a:r>
              <a:rPr lang="sr-Cyrl-CS" sz="2800" dirty="0">
                <a:latin typeface="Cambria" pitchFamily="18" charset="0"/>
              </a:rPr>
              <a:t> </a:t>
            </a:r>
          </a:p>
          <a:p>
            <a:pPr marL="274320" indent="-274320">
              <a:buFont typeface="Wingdings 3"/>
              <a:buChar char=""/>
              <a:defRPr/>
            </a:pPr>
            <a:r>
              <a:rPr lang="en-GB" sz="2800" dirty="0">
                <a:effectLst/>
                <a:latin typeface="Calibri" panose="020F0502020204030204" pitchFamily="34" charset="0"/>
                <a:ea typeface="Calibri" panose="020F0502020204030204" pitchFamily="34" charset="0"/>
                <a:cs typeface="Times New Roman" panose="02020603050405020304" pitchFamily="18" charset="0"/>
              </a:rPr>
              <a:t>Injury </a:t>
            </a:r>
          </a:p>
          <a:p>
            <a:pPr marL="274320" indent="-274320">
              <a:buFont typeface="Wingdings 3"/>
              <a:buChar char=""/>
              <a:defRPr/>
            </a:pPr>
            <a:r>
              <a:rPr lang="en-GB" sz="2800" dirty="0">
                <a:effectLst/>
                <a:latin typeface="Calibri" panose="020F0502020204030204" pitchFamily="34" charset="0"/>
                <a:ea typeface="Calibri" panose="020F0502020204030204" pitchFamily="34" charset="0"/>
                <a:cs typeface="Times New Roman" panose="02020603050405020304" pitchFamily="18" charset="0"/>
              </a:rPr>
              <a:t>Infection</a:t>
            </a:r>
          </a:p>
          <a:p>
            <a:pPr marL="0" indent="0">
              <a:buNone/>
              <a:defRPr/>
            </a:pPr>
            <a:endParaRPr lang="sr-Cyrl-CS" dirty="0">
              <a:latin typeface="Cambria" pitchFamily="18" charset="0"/>
            </a:endParaRPr>
          </a:p>
          <a:p>
            <a:pPr marL="285750" marR="0" indent="-285750" algn="just">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  Hydronephrosis </a:t>
            </a:r>
          </a:p>
          <a:p>
            <a:pPr marL="285750" marR="0" indent="-285750" algn="just">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Policystic</a:t>
            </a:r>
            <a:r>
              <a:rPr lang="en-GB" sz="1800" dirty="0">
                <a:effectLst/>
                <a:latin typeface="Calibri" panose="020F0502020204030204" pitchFamily="34" charset="0"/>
                <a:ea typeface="Calibri" panose="020F0502020204030204" pitchFamily="34" charset="0"/>
                <a:cs typeface="Times New Roman" panose="02020603050405020304" pitchFamily="18" charset="0"/>
              </a:rPr>
              <a:t> disease</a:t>
            </a:r>
          </a:p>
          <a:p>
            <a:pPr marL="285750" marR="0" indent="-285750" algn="just">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  Acute nephritis</a:t>
            </a:r>
          </a:p>
          <a:p>
            <a:pPr marL="285750" marR="0" indent="-285750" algn="just">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  Mobility</a:t>
            </a:r>
          </a:p>
          <a:p>
            <a:pPr marL="285750" marR="0" indent="-285750" algn="just">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  Heart attack</a:t>
            </a:r>
          </a:p>
          <a:p>
            <a:pPr marL="274320" indent="-274320">
              <a:buFont typeface="Wingdings 3"/>
              <a:buChar char=""/>
              <a:defRPr/>
            </a:pPr>
            <a:endParaRPr lang="sr-Latn-CS" dirty="0">
              <a:latin typeface="Cambria" pitchFamily="18" charset="0"/>
            </a:endParaRPr>
          </a:p>
        </p:txBody>
      </p:sp>
      <p:sp>
        <p:nvSpPr>
          <p:cNvPr id="4" name="Content Placeholder 3">
            <a:extLst>
              <a:ext uri="{FF2B5EF4-FFF2-40B4-BE49-F238E27FC236}">
                <a16:creationId xmlns:a16="http://schemas.microsoft.com/office/drawing/2014/main" id="{06393ACB-481C-F9AD-0DA8-D7CB713ED07B}"/>
              </a:ext>
            </a:extLst>
          </p:cNvPr>
          <p:cNvSpPr>
            <a:spLocks noGrp="1"/>
          </p:cNvSpPr>
          <p:nvPr>
            <p:ph sz="quarter" idx="2"/>
          </p:nvPr>
        </p:nvSpPr>
        <p:spPr>
          <a:xfrm>
            <a:off x="6137275" y="838200"/>
            <a:ext cx="4967288" cy="4937125"/>
          </a:xfrm>
        </p:spPr>
        <p:txBody>
          <a:bodyPr>
            <a:normAutofit/>
          </a:bodyPr>
          <a:lstStyle/>
          <a:p>
            <a:pPr marL="274320" indent="-274320">
              <a:buFont typeface="Wingdings 3"/>
              <a:buChar char=""/>
              <a:defRPr/>
            </a:pPr>
            <a:r>
              <a:rPr lang="en-GB" dirty="0" err="1">
                <a:effectLst/>
                <a:latin typeface="Calibri" panose="020F0502020204030204" pitchFamily="34" charset="0"/>
                <a:ea typeface="Calibri" panose="020F0502020204030204" pitchFamily="34" charset="0"/>
                <a:cs typeface="Times New Roman" panose="02020603050405020304" pitchFamily="18" charset="0"/>
              </a:rPr>
              <a:t>Colica</a:t>
            </a:r>
            <a:r>
              <a:rPr lang="en-GB" dirty="0">
                <a:effectLst/>
                <a:latin typeface="Calibri" panose="020F0502020204030204" pitchFamily="34" charset="0"/>
                <a:ea typeface="Calibri" panose="020F0502020204030204" pitchFamily="34" charset="0"/>
                <a:cs typeface="Times New Roman" panose="02020603050405020304" pitchFamily="18" charset="0"/>
              </a:rPr>
              <a:t> </a:t>
            </a:r>
            <a:r>
              <a:rPr lang="en-GB" dirty="0" err="1">
                <a:effectLst/>
                <a:latin typeface="Calibri" panose="020F0502020204030204" pitchFamily="34" charset="0"/>
                <a:ea typeface="Calibri" panose="020F0502020204030204" pitchFamily="34" charset="0"/>
                <a:cs typeface="Times New Roman" panose="02020603050405020304" pitchFamily="18" charset="0"/>
              </a:rPr>
              <a:t>renalis</a:t>
            </a:r>
            <a:r>
              <a:rPr lang="en-GB" dirty="0">
                <a:effectLst/>
                <a:latin typeface="Calibri" panose="020F0502020204030204" pitchFamily="34" charset="0"/>
                <a:ea typeface="Calibri" panose="020F0502020204030204" pitchFamily="34" charset="0"/>
                <a:cs typeface="Times New Roman" panose="02020603050405020304" pitchFamily="18" charset="0"/>
              </a:rPr>
              <a:t> Renal colic</a:t>
            </a:r>
          </a:p>
          <a:p>
            <a:pPr marL="0" indent="0">
              <a:buNone/>
              <a:defRPr/>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Acute pain crisis, attack</a:t>
            </a:r>
          </a:p>
          <a:p>
            <a:pPr marL="285750" marR="0" indent="-285750">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 Sudden onset</a:t>
            </a:r>
            <a:endParaRPr lang="en-US" sz="2000" dirty="0">
              <a:latin typeface="Cambria" pitchFamily="18" charset="0"/>
            </a:endParaRPr>
          </a:p>
          <a:p>
            <a:pPr marL="285750" marR="0" indent="-285750">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Severe pain</a:t>
            </a:r>
          </a:p>
          <a:p>
            <a:pPr marL="285750" marR="0" indent="-285750">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Propagation along the path of the ureter</a:t>
            </a:r>
          </a:p>
          <a:p>
            <a:pPr marL="285750" marR="0" indent="-285750">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Disappears upon administration of analgesics</a:t>
            </a:r>
          </a:p>
          <a:p>
            <a:pPr marL="548640" lvl="1" indent="-274320">
              <a:buFont typeface="Wingdings 3"/>
              <a:buChar char=""/>
              <a:defRPr/>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274320" lvl="1" indent="0">
              <a:buNone/>
              <a:defRPr/>
            </a:pPr>
            <a:endParaRPr lang="sr-Cyrl-CS" dirty="0">
              <a:latin typeface="Cambria" pitchFamily="18" charset="0"/>
            </a:endParaRPr>
          </a:p>
          <a:p>
            <a:pPr marL="274320" indent="-274320">
              <a:buFont typeface="Wingdings 3"/>
              <a:buChar char=""/>
              <a:defRPr/>
            </a:pPr>
            <a:endParaRPr lang="sr-Latn-CS" dirty="0">
              <a:latin typeface="Cambria" pitchFamily="18" charset="0"/>
            </a:endParaRPr>
          </a:p>
        </p:txBody>
      </p:sp>
      <p:pic>
        <p:nvPicPr>
          <p:cNvPr id="13318" name="Picture 12" descr="lens1427645_kidney-stones">
            <a:extLst>
              <a:ext uri="{FF2B5EF4-FFF2-40B4-BE49-F238E27FC236}">
                <a16:creationId xmlns:a16="http://schemas.microsoft.com/office/drawing/2014/main" id="{0C4D7CAF-337A-7EDB-733F-9BD10ECE9E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9412" y="3962400"/>
            <a:ext cx="3257698" cy="244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Picture 3" descr="Nephrolithiasis: acute renal colic. Renal colic a...">
            <a:extLst>
              <a:ext uri="{FF2B5EF4-FFF2-40B4-BE49-F238E27FC236}">
                <a16:creationId xmlns:a16="http://schemas.microsoft.com/office/drawing/2014/main" id="{B71CD9DE-C16F-10B3-0363-E4250EE030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2100" y="3962400"/>
            <a:ext cx="2627312" cy="244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0" name="Rectangle 5">
            <a:extLst>
              <a:ext uri="{FF2B5EF4-FFF2-40B4-BE49-F238E27FC236}">
                <a16:creationId xmlns:a16="http://schemas.microsoft.com/office/drawing/2014/main" id="{B3E6E917-B7CA-0129-908F-7060770B8216}"/>
              </a:ext>
            </a:extLst>
          </p:cNvPr>
          <p:cNvSpPr>
            <a:spLocks noChangeArrowheads="1"/>
          </p:cNvSpPr>
          <p:nvPr/>
        </p:nvSpPr>
        <p:spPr bwMode="auto">
          <a:xfrm>
            <a:off x="5372100" y="6407150"/>
            <a:ext cx="273831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sz="1600">
                <a:latin typeface="+mn-lt"/>
              </a:rPr>
              <a:t>Submucosal pain receptors</a:t>
            </a:r>
            <a:endParaRPr lang="en-US" altLang="en-US" sz="1600" dirty="0">
              <a:latin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268951F5-9B10-3609-0429-EC88FC379F13}"/>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t>Radiographic diagnostics</a:t>
            </a:r>
            <a:endParaRPr lang="sr-Latn-CS" altLang="en-US" dirty="0"/>
          </a:p>
        </p:txBody>
      </p:sp>
      <p:sp>
        <p:nvSpPr>
          <p:cNvPr id="50179" name="Slide Number Placeholder 3">
            <a:extLst>
              <a:ext uri="{FF2B5EF4-FFF2-40B4-BE49-F238E27FC236}">
                <a16:creationId xmlns:a16="http://schemas.microsoft.com/office/drawing/2014/main" id="{0D0F1864-F7F9-6456-D0DD-B4B39BA6CCD5}"/>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886B458-1CC8-4A7D-B360-708B43F0221C}" type="slidenum">
              <a:rPr lang="en-US" altLang="en-US">
                <a:solidFill>
                  <a:schemeClr val="tx2"/>
                </a:solidFill>
                <a:latin typeface="Gill Sans MT" panose="020B0502020104020203" pitchFamily="34" charset="0"/>
              </a:rPr>
              <a:pPr eaLnBrk="1" hangingPunct="1"/>
              <a:t>40</a:t>
            </a:fld>
            <a:endParaRPr lang="en-US" altLang="en-US">
              <a:solidFill>
                <a:schemeClr val="tx2"/>
              </a:solidFill>
              <a:latin typeface="Gill Sans MT" panose="020B0502020104020203" pitchFamily="34" charset="0"/>
            </a:endParaRPr>
          </a:p>
        </p:txBody>
      </p:sp>
      <p:sp>
        <p:nvSpPr>
          <p:cNvPr id="50180" name="Content Placeholder 2">
            <a:extLst>
              <a:ext uri="{FF2B5EF4-FFF2-40B4-BE49-F238E27FC236}">
                <a16:creationId xmlns:a16="http://schemas.microsoft.com/office/drawing/2014/main" id="{5E11BD06-A0C9-2AE6-38B1-9878B74B0DEB}"/>
              </a:ext>
            </a:extLst>
          </p:cNvPr>
          <p:cNvSpPr>
            <a:spLocks noGrp="1"/>
          </p:cNvSpPr>
          <p:nvPr>
            <p:ph sz="quarter" idx="1"/>
          </p:nvPr>
        </p:nvSpPr>
        <p:spPr>
          <a:xfrm>
            <a:off x="1979612" y="1219201"/>
            <a:ext cx="8229600" cy="4937125"/>
          </a:xfrm>
        </p:spPr>
        <p:txBody>
          <a:bodyPr>
            <a:normAutofit lnSpcReduction="10000"/>
          </a:bodyPr>
          <a:lstStyle/>
          <a:p>
            <a:pPr eaLnBrk="1" hangingPunct="1"/>
            <a:r>
              <a:rPr lang="en-GB" altLang="en-US" dirty="0">
                <a:latin typeface="Cambria" panose="02040503050406030204" pitchFamily="18" charset="0"/>
              </a:rPr>
              <a:t> Native </a:t>
            </a:r>
            <a:r>
              <a:rPr lang="en-GB" altLang="en-US" dirty="0" err="1">
                <a:latin typeface="Cambria" panose="02040503050406030204" pitchFamily="18" charset="0"/>
              </a:rPr>
              <a:t>uro</a:t>
            </a:r>
            <a:r>
              <a:rPr lang="en-GB" altLang="en-US" dirty="0">
                <a:latin typeface="Cambria" panose="02040503050406030204" pitchFamily="18" charset="0"/>
              </a:rPr>
              <a:t> tract</a:t>
            </a:r>
          </a:p>
          <a:p>
            <a:pPr eaLnBrk="1" hangingPunct="1"/>
            <a:r>
              <a:rPr lang="en-GB" altLang="en-US" dirty="0">
                <a:latin typeface="Cambria" panose="02040503050406030204" pitchFamily="18" charset="0"/>
              </a:rPr>
              <a:t>  </a:t>
            </a:r>
            <a:r>
              <a:rPr lang="en-GB" altLang="en-US" dirty="0" err="1">
                <a:latin typeface="Cambria" panose="02040503050406030204" pitchFamily="18" charset="0"/>
              </a:rPr>
              <a:t>I.v.</a:t>
            </a:r>
            <a:r>
              <a:rPr lang="en-GB" altLang="en-US" dirty="0">
                <a:latin typeface="Cambria" panose="02040503050406030204" pitchFamily="18" charset="0"/>
              </a:rPr>
              <a:t> Urography</a:t>
            </a:r>
          </a:p>
          <a:p>
            <a:pPr eaLnBrk="1" hangingPunct="1"/>
            <a:r>
              <a:rPr lang="en-GB" altLang="en-US" dirty="0">
                <a:latin typeface="Cambria" panose="02040503050406030204" pitchFamily="18" charset="0"/>
              </a:rPr>
              <a:t>  Retrograde </a:t>
            </a:r>
            <a:r>
              <a:rPr lang="en-GB" altLang="en-US" dirty="0" err="1">
                <a:latin typeface="Cambria" panose="02040503050406030204" pitchFamily="18" charset="0"/>
              </a:rPr>
              <a:t>ureteropyelography</a:t>
            </a:r>
            <a:endParaRPr lang="en-GB" altLang="en-US" dirty="0">
              <a:latin typeface="Cambria" panose="02040503050406030204" pitchFamily="18" charset="0"/>
            </a:endParaRPr>
          </a:p>
          <a:p>
            <a:pPr eaLnBrk="1" hangingPunct="1"/>
            <a:r>
              <a:rPr lang="en-GB" altLang="en-US" dirty="0">
                <a:latin typeface="Cambria" panose="02040503050406030204" pitchFamily="18" charset="0"/>
              </a:rPr>
              <a:t>  Antegrade pyelography</a:t>
            </a:r>
          </a:p>
          <a:p>
            <a:pPr eaLnBrk="1" hangingPunct="1"/>
            <a:r>
              <a:rPr lang="en-GB" altLang="en-US" dirty="0">
                <a:latin typeface="Cambria" panose="02040503050406030204" pitchFamily="18" charset="0"/>
              </a:rPr>
              <a:t>  Retrograde </a:t>
            </a:r>
            <a:r>
              <a:rPr lang="en-GB" altLang="en-US" dirty="0" err="1">
                <a:latin typeface="Cambria" panose="02040503050406030204" pitchFamily="18" charset="0"/>
              </a:rPr>
              <a:t>urethrocystography</a:t>
            </a:r>
            <a:endParaRPr lang="en-GB" altLang="en-US" dirty="0">
              <a:latin typeface="Cambria" panose="02040503050406030204" pitchFamily="18" charset="0"/>
            </a:endParaRPr>
          </a:p>
          <a:p>
            <a:pPr eaLnBrk="1" hangingPunct="1"/>
            <a:r>
              <a:rPr lang="en-GB" altLang="en-US" dirty="0">
                <a:latin typeface="Cambria" panose="02040503050406030204" pitchFamily="18" charset="0"/>
              </a:rPr>
              <a:t>  Micturition cystography</a:t>
            </a:r>
          </a:p>
          <a:p>
            <a:pPr eaLnBrk="1" hangingPunct="1"/>
            <a:r>
              <a:rPr lang="en-GB" altLang="en-US" dirty="0">
                <a:latin typeface="Cambria" panose="02040503050406030204" pitchFamily="18" charset="0"/>
              </a:rPr>
              <a:t>  Post micturition cystography</a:t>
            </a:r>
          </a:p>
          <a:p>
            <a:pPr eaLnBrk="1" hangingPunct="1"/>
            <a:r>
              <a:rPr lang="en-GB" altLang="en-US" dirty="0">
                <a:latin typeface="Cambria" panose="02040503050406030204" pitchFamily="18" charset="0"/>
              </a:rPr>
              <a:t>  </a:t>
            </a:r>
            <a:r>
              <a:rPr lang="en-GB" altLang="en-US" dirty="0" err="1">
                <a:latin typeface="Cambria" panose="02040503050406030204" pitchFamily="18" charset="0"/>
              </a:rPr>
              <a:t>Renovasography</a:t>
            </a:r>
            <a:endParaRPr lang="en-GB" altLang="en-US" dirty="0">
              <a:latin typeface="Cambria" panose="02040503050406030204" pitchFamily="18" charset="0"/>
            </a:endParaRPr>
          </a:p>
          <a:p>
            <a:pPr eaLnBrk="1" hangingPunct="1"/>
            <a:r>
              <a:rPr lang="en-GB" altLang="en-US" dirty="0">
                <a:latin typeface="Cambria" panose="02040503050406030204" pitchFamily="18" charset="0"/>
              </a:rPr>
              <a:t>  Computed tomography</a:t>
            </a:r>
          </a:p>
          <a:p>
            <a:pPr eaLnBrk="1" hangingPunct="1"/>
            <a:r>
              <a:rPr lang="en-GB" altLang="en-US" dirty="0">
                <a:latin typeface="Cambria" panose="02040503050406030204" pitchFamily="18" charset="0"/>
              </a:rPr>
              <a:t>  Magnetic resonance</a:t>
            </a:r>
            <a:endParaRPr lang="sr-Cyrl-CS" altLang="en-US" dirty="0">
              <a:latin typeface="Cambria" panose="020405030504060302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5993BE26-BE0B-0BAF-82AF-DFBB7BF91B5A}"/>
              </a:ext>
            </a:extLst>
          </p:cNvPr>
          <p:cNvSpPr>
            <a:spLocks noGrp="1"/>
          </p:cNvSpPr>
          <p:nvPr>
            <p:ph type="title"/>
          </p:nvPr>
        </p:nvSpPr>
        <p:spPr>
          <a:xfrm>
            <a:off x="1293813" y="381000"/>
            <a:ext cx="9601200" cy="614365"/>
          </a:xfrm>
        </p:spPr>
        <p:txBody>
          <a:bodyPr/>
          <a:lstStyle/>
          <a:p>
            <a:pPr eaLnBrk="1" hangingPunct="1"/>
            <a:r>
              <a:rPr lang="en-GB" altLang="en-US" dirty="0"/>
              <a:t>Native </a:t>
            </a:r>
            <a:r>
              <a:rPr lang="en-GB" altLang="en-US" dirty="0" err="1"/>
              <a:t>uro</a:t>
            </a:r>
            <a:r>
              <a:rPr lang="en-GB" altLang="en-US" dirty="0"/>
              <a:t> tract</a:t>
            </a:r>
            <a:endParaRPr lang="sr-Latn-CS" altLang="en-US" dirty="0"/>
          </a:p>
        </p:txBody>
      </p:sp>
      <p:sp>
        <p:nvSpPr>
          <p:cNvPr id="51203" name="Slide Number Placeholder 8">
            <a:extLst>
              <a:ext uri="{FF2B5EF4-FFF2-40B4-BE49-F238E27FC236}">
                <a16:creationId xmlns:a16="http://schemas.microsoft.com/office/drawing/2014/main" id="{C3B9DE33-96C7-F5B5-ABCC-7A480FB03113}"/>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3789A76-2FD7-4C31-85AD-FFFD75724893}" type="slidenum">
              <a:rPr lang="en-US" altLang="en-US">
                <a:solidFill>
                  <a:schemeClr val="tx2"/>
                </a:solidFill>
                <a:latin typeface="Gill Sans MT" panose="020B0502020104020203" pitchFamily="34" charset="0"/>
              </a:rPr>
              <a:pPr eaLnBrk="1" hangingPunct="1"/>
              <a:t>41</a:t>
            </a:fld>
            <a:endParaRPr lang="en-US" altLang="en-US">
              <a:solidFill>
                <a:schemeClr val="tx2"/>
              </a:solidFill>
              <a:latin typeface="Gill Sans MT" panose="020B0502020104020203" pitchFamily="34" charset="0"/>
            </a:endParaRPr>
          </a:p>
        </p:txBody>
      </p:sp>
      <p:sp>
        <p:nvSpPr>
          <p:cNvPr id="51204" name="Content Placeholder 2">
            <a:extLst>
              <a:ext uri="{FF2B5EF4-FFF2-40B4-BE49-F238E27FC236}">
                <a16:creationId xmlns:a16="http://schemas.microsoft.com/office/drawing/2014/main" id="{E3284B68-6F5A-607C-6F57-D0099A6A5F16}"/>
              </a:ext>
            </a:extLst>
          </p:cNvPr>
          <p:cNvSpPr>
            <a:spLocks noGrp="1"/>
          </p:cNvSpPr>
          <p:nvPr>
            <p:ph sz="quarter" idx="1"/>
          </p:nvPr>
        </p:nvSpPr>
        <p:spPr>
          <a:xfrm>
            <a:off x="1141412" y="1198265"/>
            <a:ext cx="8229600" cy="4937125"/>
          </a:xfrm>
        </p:spPr>
        <p:txBody>
          <a:bodyPr>
            <a:normAutofit/>
          </a:bodyPr>
          <a:lstStyle/>
          <a:p>
            <a:pPr eaLnBrk="1" hangingPunct="1"/>
            <a:r>
              <a:rPr lang="en-GB" altLang="en-US" dirty="0">
                <a:latin typeface="Cambria" panose="02040503050406030204" pitchFamily="18" charset="0"/>
              </a:rPr>
              <a:t>As the only diagnostic procedure</a:t>
            </a:r>
          </a:p>
          <a:p>
            <a:pPr eaLnBrk="1" hangingPunct="1"/>
            <a:r>
              <a:rPr lang="en-GB" altLang="en-US" dirty="0">
                <a:latin typeface="Cambria" panose="02040503050406030204" pitchFamily="18" charset="0"/>
              </a:rPr>
              <a:t>  </a:t>
            </a:r>
            <a:r>
              <a:rPr lang="en-GB" altLang="en-US" dirty="0" err="1">
                <a:latin typeface="Cambria" panose="02040503050406030204" pitchFamily="18" charset="0"/>
              </a:rPr>
              <a:t>Urocalculosis</a:t>
            </a:r>
            <a:endParaRPr lang="en-GB" altLang="en-US" dirty="0">
              <a:latin typeface="Cambria" panose="02040503050406030204" pitchFamily="18" charset="0"/>
            </a:endParaRPr>
          </a:p>
          <a:p>
            <a:pPr eaLnBrk="1" hangingPunct="1"/>
            <a:r>
              <a:rPr lang="en-GB" altLang="en-US" dirty="0">
                <a:latin typeface="Cambria" panose="02040503050406030204" pitchFamily="18" charset="0"/>
              </a:rPr>
              <a:t>  Retroperitoneal masses and collections</a:t>
            </a:r>
          </a:p>
          <a:p>
            <a:pPr eaLnBrk="1" hangingPunct="1"/>
            <a:r>
              <a:rPr lang="en-GB" altLang="en-US" dirty="0">
                <a:latin typeface="Cambria" panose="02040503050406030204" pitchFamily="18" charset="0"/>
              </a:rPr>
              <a:t>       Injuries , </a:t>
            </a:r>
            <a:r>
              <a:rPr lang="en-GB" altLang="en-US" dirty="0" err="1">
                <a:latin typeface="Cambria" panose="02040503050406030204" pitchFamily="18" charset="0"/>
              </a:rPr>
              <a:t>tumors</a:t>
            </a:r>
            <a:r>
              <a:rPr lang="en-GB" altLang="en-US" dirty="0">
                <a:latin typeface="Cambria" panose="02040503050406030204" pitchFamily="18" charset="0"/>
              </a:rPr>
              <a:t>, collections</a:t>
            </a:r>
          </a:p>
          <a:p>
            <a:pPr marL="0" indent="0" eaLnBrk="1" hangingPunct="1">
              <a:buNone/>
            </a:pPr>
            <a:r>
              <a:rPr lang="en-GB" altLang="en-US" dirty="0">
                <a:latin typeface="Cambria" panose="02040503050406030204" pitchFamily="18" charset="0"/>
              </a:rPr>
              <a:t>• Absence of visualization of the psoas muscle</a:t>
            </a:r>
          </a:p>
          <a:p>
            <a:pPr eaLnBrk="1" hangingPunct="1"/>
            <a:r>
              <a:rPr lang="en-GB" altLang="en-US" dirty="0">
                <a:latin typeface="Cambria" panose="02040503050406030204" pitchFamily="18" charset="0"/>
              </a:rPr>
              <a:t>  Spinal and pelvic abnormalities</a:t>
            </a:r>
          </a:p>
          <a:p>
            <a:pPr eaLnBrk="1" hangingPunct="1"/>
            <a:r>
              <a:rPr lang="en-GB" altLang="en-US" dirty="0">
                <a:latin typeface="Cambria" panose="02040503050406030204" pitchFamily="18" charset="0"/>
              </a:rPr>
              <a:t>       spina bifida, agenesis sacrum</a:t>
            </a:r>
          </a:p>
          <a:p>
            <a:pPr eaLnBrk="1" hangingPunct="1"/>
            <a:r>
              <a:rPr lang="en-GB" altLang="en-US" dirty="0">
                <a:latin typeface="Cambria" panose="02040503050406030204" pitchFamily="18" charset="0"/>
              </a:rPr>
              <a:t>• Incomplete fusion of the posterior neural arches</a:t>
            </a:r>
          </a:p>
          <a:p>
            <a:pPr eaLnBrk="1" hangingPunct="1"/>
            <a:r>
              <a:rPr lang="en-GB" altLang="en-US" dirty="0">
                <a:latin typeface="Cambria" panose="02040503050406030204" pitchFamily="18" charset="0"/>
              </a:rPr>
              <a:t>  Fractures and metastases</a:t>
            </a:r>
          </a:p>
        </p:txBody>
      </p:sp>
      <p:pic>
        <p:nvPicPr>
          <p:cNvPr id="51205" name="Picture 5" descr="Figure 1.">
            <a:extLst>
              <a:ext uri="{FF2B5EF4-FFF2-40B4-BE49-F238E27FC236}">
                <a16:creationId xmlns:a16="http://schemas.microsoft.com/office/drawing/2014/main" id="{9E266F3E-AFC1-5CBB-D779-BD22B41E91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71012" y="688182"/>
            <a:ext cx="2484437" cy="198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Picture 6" descr="f096015">
            <a:extLst>
              <a:ext uri="{FF2B5EF4-FFF2-40B4-BE49-F238E27FC236}">
                <a16:creationId xmlns:a16="http://schemas.microsoft.com/office/drawing/2014/main" id="{8125662D-5E3C-7C85-C980-46BB439C41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02812" y="2771626"/>
            <a:ext cx="2052637" cy="231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7" name="Picture 7">
            <a:extLst>
              <a:ext uri="{FF2B5EF4-FFF2-40B4-BE49-F238E27FC236}">
                <a16:creationId xmlns:a16="http://schemas.microsoft.com/office/drawing/2014/main" id="{FFA6482C-34F9-4EE6-0493-E9897F5426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69810" y="4639052"/>
            <a:ext cx="1187450" cy="205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8" name="Picture 8" descr="99328">
            <a:extLst>
              <a:ext uri="{FF2B5EF4-FFF2-40B4-BE49-F238E27FC236}">
                <a16:creationId xmlns:a16="http://schemas.microsoft.com/office/drawing/2014/main" id="{974D6492-D530-93CE-9A0C-7341C5503F7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31292" y="721519"/>
            <a:ext cx="1584325" cy="191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9" name="Picture 2" descr="http://2.bp.blogspot.com/-S4mMchINRDw/T8XlF2PvxWI/AAAAAAAAAN8/G7Rws8Ls_Dk/s1600/336139-379996-4657.jpg">
            <a:extLst>
              <a:ext uri="{FF2B5EF4-FFF2-40B4-BE49-F238E27FC236}">
                <a16:creationId xmlns:a16="http://schemas.microsoft.com/office/drawing/2014/main" id="{4B0B728A-A546-9A78-B29E-83778096007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28567" y="2778276"/>
            <a:ext cx="1944687" cy="176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Slide Number Placeholder 4">
            <a:extLst>
              <a:ext uri="{FF2B5EF4-FFF2-40B4-BE49-F238E27FC236}">
                <a16:creationId xmlns:a16="http://schemas.microsoft.com/office/drawing/2014/main" id="{4BB8969F-D1E4-B930-7BFA-16C4996677B3}"/>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1C1CEC2-1A28-4448-8B50-D93E0E3AB106}" type="slidenum">
              <a:rPr lang="en-US" altLang="en-US">
                <a:solidFill>
                  <a:schemeClr val="tx2"/>
                </a:solidFill>
                <a:latin typeface="Gill Sans MT" panose="020B0502020104020203" pitchFamily="34" charset="0"/>
              </a:rPr>
              <a:pPr eaLnBrk="1" hangingPunct="1"/>
              <a:t>42</a:t>
            </a:fld>
            <a:endParaRPr lang="en-US" altLang="en-US">
              <a:solidFill>
                <a:schemeClr val="tx2"/>
              </a:solidFill>
              <a:latin typeface="Gill Sans MT" panose="020B0502020104020203" pitchFamily="34" charset="0"/>
            </a:endParaRPr>
          </a:p>
        </p:txBody>
      </p:sp>
      <p:sp>
        <p:nvSpPr>
          <p:cNvPr id="52228" name="Content Placeholder 2">
            <a:extLst>
              <a:ext uri="{FF2B5EF4-FFF2-40B4-BE49-F238E27FC236}">
                <a16:creationId xmlns:a16="http://schemas.microsoft.com/office/drawing/2014/main" id="{CE289578-1928-F1C3-8162-E87B806B3B66}"/>
              </a:ext>
            </a:extLst>
          </p:cNvPr>
          <p:cNvSpPr>
            <a:spLocks noGrp="1"/>
          </p:cNvSpPr>
          <p:nvPr>
            <p:ph sz="quarter" idx="1"/>
          </p:nvPr>
        </p:nvSpPr>
        <p:spPr>
          <a:xfrm>
            <a:off x="1979612" y="1219201"/>
            <a:ext cx="8229600" cy="4937125"/>
          </a:xfrm>
        </p:spPr>
        <p:txBody>
          <a:bodyPr/>
          <a:lstStyle/>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Introductory film in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i.v.Urography</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Lying position, prior cleaning of the bowels</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Difference compared to native abdomen</a:t>
            </a:r>
          </a:p>
        </p:txBody>
      </p:sp>
      <p:pic>
        <p:nvPicPr>
          <p:cNvPr id="52229" name="Picture 6" descr="v7c05a">
            <a:extLst>
              <a:ext uri="{FF2B5EF4-FFF2-40B4-BE49-F238E27FC236}">
                <a16:creationId xmlns:a16="http://schemas.microsoft.com/office/drawing/2014/main" id="{0621F484-A09F-B191-6FD8-8A0019C93A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2051" y="2517776"/>
            <a:ext cx="3635375" cy="373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AE2F899F-BAF6-CF99-9722-17362CCCD282}"/>
              </a:ext>
            </a:extLst>
          </p:cNvPr>
          <p:cNvSpPr txBox="1">
            <a:spLocks/>
          </p:cNvSpPr>
          <p:nvPr/>
        </p:nvSpPr>
        <p:spPr>
          <a:xfrm>
            <a:off x="1293813" y="381000"/>
            <a:ext cx="9601200" cy="61436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GB" altLang="en-US"/>
              <a:t>Native uro tract</a:t>
            </a:r>
            <a:endParaRPr lang="sr-Latn-CS" alt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2BC6059E-75D6-2743-E98A-7B14F3A7CF0D}"/>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t>I.v.Urography</a:t>
            </a:r>
            <a:endParaRPr lang="sr-Latn-CS" altLang="en-US" dirty="0"/>
          </a:p>
        </p:txBody>
      </p:sp>
      <p:sp>
        <p:nvSpPr>
          <p:cNvPr id="53251" name="Slide Number Placeholder 6">
            <a:extLst>
              <a:ext uri="{FF2B5EF4-FFF2-40B4-BE49-F238E27FC236}">
                <a16:creationId xmlns:a16="http://schemas.microsoft.com/office/drawing/2014/main" id="{D25B51ED-5A8F-9AC8-E712-7025AC8271CA}"/>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CE11EA0-564D-4CFA-9C93-155BE4CFBA32}" type="slidenum">
              <a:rPr lang="en-US" altLang="en-US">
                <a:solidFill>
                  <a:schemeClr val="tx2"/>
                </a:solidFill>
                <a:latin typeface="Gill Sans MT" panose="020B0502020104020203" pitchFamily="34" charset="0"/>
              </a:rPr>
              <a:pPr eaLnBrk="1" hangingPunct="1"/>
              <a:t>43</a:t>
            </a:fld>
            <a:endParaRPr lang="en-US" altLang="en-US">
              <a:solidFill>
                <a:schemeClr val="tx2"/>
              </a:solidFill>
              <a:latin typeface="Gill Sans MT" panose="020B0502020104020203" pitchFamily="34" charset="0"/>
            </a:endParaRPr>
          </a:p>
        </p:txBody>
      </p:sp>
      <p:sp>
        <p:nvSpPr>
          <p:cNvPr id="3" name="Content Placeholder 2">
            <a:extLst>
              <a:ext uri="{FF2B5EF4-FFF2-40B4-BE49-F238E27FC236}">
                <a16:creationId xmlns:a16="http://schemas.microsoft.com/office/drawing/2014/main" id="{A02780DC-5667-07CD-88BC-3BACB3E7ACA2}"/>
              </a:ext>
            </a:extLst>
          </p:cNvPr>
          <p:cNvSpPr>
            <a:spLocks noGrp="1"/>
          </p:cNvSpPr>
          <p:nvPr>
            <p:ph sz="quarter" idx="1"/>
          </p:nvPr>
        </p:nvSpPr>
        <p:spPr>
          <a:xfrm>
            <a:off x="1979612" y="1219201"/>
            <a:ext cx="8351838" cy="4937125"/>
          </a:xfrm>
        </p:spPr>
        <p:txBody>
          <a:bodyPr>
            <a:normAutofit fontScale="70000" lnSpcReduction="20000"/>
          </a:bodyPr>
          <a:lstStyle/>
          <a:p>
            <a:pPr marL="274320" indent="-274320">
              <a:buFont typeface="Wingdings 3"/>
              <a:buChar char=""/>
              <a:defRPr/>
            </a:pPr>
            <a:r>
              <a:rPr lang="en-GB">
                <a:latin typeface="Cambria" pitchFamily="18" charset="0"/>
              </a:rPr>
              <a:t>Provides anatomical and functional data</a:t>
            </a:r>
          </a:p>
          <a:p>
            <a:pPr marL="274320" indent="-274320">
              <a:buFont typeface="Wingdings 3"/>
              <a:buChar char=""/>
              <a:defRPr/>
            </a:pPr>
            <a:r>
              <a:rPr lang="en-GB">
                <a:latin typeface="Cambria" pitchFamily="18" charset="0"/>
              </a:rPr>
              <a:t>  Enables visualization of the renal parenchyma,</a:t>
            </a:r>
          </a:p>
          <a:p>
            <a:pPr marL="274320" indent="-274320">
              <a:buFont typeface="Wingdings 3"/>
              <a:buChar char=""/>
              <a:defRPr/>
            </a:pPr>
            <a:r>
              <a:rPr lang="en-GB">
                <a:latin typeface="Cambria" pitchFamily="18" charset="0"/>
              </a:rPr>
              <a:t>pyelocaliceal system, ureter and m.bladder</a:t>
            </a:r>
          </a:p>
          <a:p>
            <a:pPr marL="274320" indent="-274320">
              <a:buFont typeface="Wingdings 3"/>
              <a:buChar char=""/>
              <a:defRPr/>
            </a:pPr>
            <a:endParaRPr lang="en-GB">
              <a:latin typeface="Cambria" pitchFamily="18" charset="0"/>
            </a:endParaRPr>
          </a:p>
          <a:p>
            <a:pPr marL="274320" indent="-274320">
              <a:buFont typeface="Wingdings 3"/>
              <a:buChar char=""/>
              <a:defRPr/>
            </a:pPr>
            <a:r>
              <a:rPr lang="en-GB">
                <a:latin typeface="Cambria" pitchFamily="18" charset="0"/>
              </a:rPr>
              <a:t>  Indications</a:t>
            </a:r>
          </a:p>
          <a:p>
            <a:pPr marL="274320" indent="-274320">
              <a:buFont typeface="Wingdings 3"/>
              <a:buChar char=""/>
              <a:defRPr/>
            </a:pPr>
            <a:r>
              <a:rPr lang="en-GB">
                <a:latin typeface="Cambria" pitchFamily="18" charset="0"/>
              </a:rPr>
              <a:t>    Hematuria </a:t>
            </a:r>
          </a:p>
          <a:p>
            <a:pPr marL="274320" indent="-274320">
              <a:buFont typeface="Wingdings 3"/>
              <a:buChar char=""/>
              <a:defRPr/>
            </a:pPr>
            <a:r>
              <a:rPr lang="en-GB">
                <a:latin typeface="Cambria" pitchFamily="18" charset="0"/>
              </a:rPr>
              <a:t>    Urocalculosis </a:t>
            </a:r>
          </a:p>
          <a:p>
            <a:pPr marL="274320" indent="-274320">
              <a:buFont typeface="Wingdings 3"/>
              <a:buChar char=""/>
              <a:defRPr/>
            </a:pPr>
            <a:r>
              <a:rPr lang="en-GB">
                <a:latin typeface="Cambria" pitchFamily="18" charset="0"/>
              </a:rPr>
              <a:t>    Urinary obstruction (degree and anatomy)</a:t>
            </a:r>
          </a:p>
          <a:p>
            <a:pPr marL="274320" indent="-274320">
              <a:buFont typeface="Wingdings 3"/>
              <a:buChar char=""/>
              <a:defRPr/>
            </a:pPr>
            <a:r>
              <a:rPr lang="en-GB">
                <a:latin typeface="Cambria" pitchFamily="18" charset="0"/>
              </a:rPr>
              <a:t>    Tuberculosis </a:t>
            </a:r>
          </a:p>
          <a:p>
            <a:pPr marL="274320" indent="-274320">
              <a:buFont typeface="Wingdings 3"/>
              <a:buChar char=""/>
              <a:defRPr/>
            </a:pPr>
            <a:r>
              <a:rPr lang="en-GB">
                <a:latin typeface="Cambria" pitchFamily="18" charset="0"/>
              </a:rPr>
              <a:t>    Trauma (single shot in the operating room)</a:t>
            </a:r>
          </a:p>
          <a:p>
            <a:pPr marL="274320" indent="-274320">
              <a:buFont typeface="Wingdings 3"/>
              <a:buChar char=""/>
              <a:defRPr/>
            </a:pPr>
            <a:endParaRPr lang="en-GB">
              <a:latin typeface="Cambria" pitchFamily="18" charset="0"/>
            </a:endParaRPr>
          </a:p>
          <a:p>
            <a:pPr marL="274320" indent="-274320">
              <a:buFont typeface="Wingdings 3"/>
              <a:buChar char=""/>
              <a:defRPr/>
            </a:pPr>
            <a:r>
              <a:rPr lang="en-GB">
                <a:latin typeface="Cambria" pitchFamily="18" charset="0"/>
              </a:rPr>
              <a:t>  Contrast agents</a:t>
            </a:r>
          </a:p>
          <a:p>
            <a:pPr marL="274320" indent="-274320">
              <a:buFont typeface="Wingdings 3"/>
              <a:buChar char=""/>
              <a:defRPr/>
            </a:pPr>
            <a:r>
              <a:rPr lang="en-GB">
                <a:latin typeface="Cambria" pitchFamily="18" charset="0"/>
              </a:rPr>
              <a:t>    Ionic , non-ionic, low osmolar</a:t>
            </a:r>
            <a:endParaRPr lang="en-GB" dirty="0">
              <a:latin typeface="Cambria" pitchFamily="18" charset="0"/>
            </a:endParaRPr>
          </a:p>
        </p:txBody>
      </p:sp>
      <p:pic>
        <p:nvPicPr>
          <p:cNvPr id="53253" name="Picture 5" descr="2403-150x150">
            <a:extLst>
              <a:ext uri="{FF2B5EF4-FFF2-40B4-BE49-F238E27FC236}">
                <a16:creationId xmlns:a16="http://schemas.microsoft.com/office/drawing/2014/main" id="{48006CB0-A8A3-9D7E-1BAA-EBBE68B2CD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470"/>
          <a:stretch>
            <a:fillRect/>
          </a:stretch>
        </p:blipFill>
        <p:spPr bwMode="auto">
          <a:xfrm>
            <a:off x="8013700" y="2209801"/>
            <a:ext cx="2195512" cy="211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4" name="Picture 2" descr="http://radiographics.rsna.org/content/21/4/799/F17.large.jpg">
            <a:extLst>
              <a:ext uri="{FF2B5EF4-FFF2-40B4-BE49-F238E27FC236}">
                <a16:creationId xmlns:a16="http://schemas.microsoft.com/office/drawing/2014/main" id="{FFBEEA1F-2B79-F8F9-5DE3-172FE113C13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53312" y="4114800"/>
            <a:ext cx="30607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EB34E6C5-7644-8F7F-585E-45917C798DD7}"/>
              </a:ext>
            </a:extLst>
          </p:cNvPr>
          <p:cNvSpPr>
            <a:spLocks noGrp="1"/>
          </p:cNvSpPr>
          <p:nvPr>
            <p:ph type="title"/>
          </p:nvPr>
        </p:nvSpPr>
        <p:spPr>
          <a:xfrm>
            <a:off x="922801" y="428355"/>
            <a:ext cx="9601200" cy="638176"/>
          </a:xfrm>
        </p:spPr>
        <p:txBody>
          <a:bodyPr/>
          <a:lstStyle/>
          <a:p>
            <a:pPr eaLnBrk="1" hangingPunct="1"/>
            <a:r>
              <a:rPr lang="en-GB" altLang="en-US" dirty="0" err="1"/>
              <a:t>Urographic</a:t>
            </a:r>
            <a:r>
              <a:rPr lang="en-GB" altLang="en-US" dirty="0"/>
              <a:t> stages</a:t>
            </a:r>
            <a:endParaRPr lang="sr-Latn-CS" altLang="en-US" dirty="0"/>
          </a:p>
        </p:txBody>
      </p:sp>
      <p:sp>
        <p:nvSpPr>
          <p:cNvPr id="54275" name="Slide Number Placeholder 6">
            <a:extLst>
              <a:ext uri="{FF2B5EF4-FFF2-40B4-BE49-F238E27FC236}">
                <a16:creationId xmlns:a16="http://schemas.microsoft.com/office/drawing/2014/main" id="{8F08EE9A-EBE3-FDD7-B3A4-510705B6157B}"/>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DA77338-A63F-47FE-8210-2F949EAED9FC}" type="slidenum">
              <a:rPr lang="en-US" altLang="en-US">
                <a:solidFill>
                  <a:schemeClr val="tx2"/>
                </a:solidFill>
                <a:latin typeface="Gill Sans MT" panose="020B0502020104020203" pitchFamily="34" charset="0"/>
              </a:rPr>
              <a:pPr eaLnBrk="1" hangingPunct="1"/>
              <a:t>44</a:t>
            </a:fld>
            <a:endParaRPr lang="en-US" altLang="en-US">
              <a:solidFill>
                <a:schemeClr val="tx2"/>
              </a:solidFill>
              <a:latin typeface="Gill Sans MT" panose="020B0502020104020203" pitchFamily="34" charset="0"/>
            </a:endParaRPr>
          </a:p>
        </p:txBody>
      </p:sp>
      <p:sp>
        <p:nvSpPr>
          <p:cNvPr id="54276" name="Content Placeholder 2">
            <a:extLst>
              <a:ext uri="{FF2B5EF4-FFF2-40B4-BE49-F238E27FC236}">
                <a16:creationId xmlns:a16="http://schemas.microsoft.com/office/drawing/2014/main" id="{ECBCB6DA-46B1-1C57-AF76-9D71048A4E88}"/>
              </a:ext>
            </a:extLst>
          </p:cNvPr>
          <p:cNvSpPr>
            <a:spLocks noGrp="1"/>
          </p:cNvSpPr>
          <p:nvPr>
            <p:ph sz="quarter" idx="1"/>
          </p:nvPr>
        </p:nvSpPr>
        <p:spPr>
          <a:xfrm>
            <a:off x="989012" y="1238101"/>
            <a:ext cx="8229600" cy="4937125"/>
          </a:xfrm>
        </p:spPr>
        <p:txBody>
          <a:bodyPr>
            <a:normAutofit lnSpcReduction="10000"/>
          </a:bodyPr>
          <a:lstStyle/>
          <a:p>
            <a:pPr eaLnBrk="1" hangingPunct="1"/>
            <a:r>
              <a:rPr lang="en-GB" altLang="en-US" dirty="0" err="1">
                <a:latin typeface="Cambria" panose="02040503050406030204" pitchFamily="18" charset="0"/>
              </a:rPr>
              <a:t>Nephrogram</a:t>
            </a:r>
            <a:r>
              <a:rPr lang="en-GB" altLang="en-US" dirty="0">
                <a:latin typeface="Cambria" panose="02040503050406030204" pitchFamily="18" charset="0"/>
              </a:rPr>
              <a:t> - nephrotomogram</a:t>
            </a:r>
          </a:p>
          <a:p>
            <a:pPr eaLnBrk="1" hangingPunct="1"/>
            <a:endParaRPr lang="en-GB" altLang="en-US" dirty="0">
              <a:latin typeface="Cambria" panose="02040503050406030204" pitchFamily="18" charset="0"/>
            </a:endParaRPr>
          </a:p>
          <a:p>
            <a:pPr eaLnBrk="1" hangingPunct="1"/>
            <a:r>
              <a:rPr lang="en-GB" altLang="en-US" dirty="0">
                <a:latin typeface="Cambria" panose="02040503050406030204" pitchFamily="18" charset="0"/>
              </a:rPr>
              <a:t>     After the contrast agent injection, a series of 3 films</a:t>
            </a:r>
          </a:p>
          <a:p>
            <a:pPr eaLnBrk="1" hangingPunct="1"/>
            <a:r>
              <a:rPr lang="en-GB" altLang="en-US" dirty="0">
                <a:latin typeface="Cambria" panose="02040503050406030204" pitchFamily="18" charset="0"/>
              </a:rPr>
              <a:t>     Excellent visualization of the renal contour (renal mass)</a:t>
            </a:r>
          </a:p>
          <a:p>
            <a:pPr eaLnBrk="1" hangingPunct="1"/>
            <a:r>
              <a:rPr lang="en-GB" altLang="en-US" dirty="0">
                <a:latin typeface="Cambria" panose="02040503050406030204" pitchFamily="18" charset="0"/>
              </a:rPr>
              <a:t>  Pyelogram </a:t>
            </a:r>
          </a:p>
          <a:p>
            <a:pPr eaLnBrk="1" hangingPunct="1"/>
            <a:r>
              <a:rPr lang="en-GB" altLang="en-US" dirty="0">
                <a:latin typeface="Cambria" panose="02040503050406030204" pitchFamily="18" charset="0"/>
              </a:rPr>
              <a:t>     After 2-3 min, the calyx, </a:t>
            </a:r>
            <a:r>
              <a:rPr lang="en-GB" altLang="en-US" dirty="0" err="1">
                <a:latin typeface="Cambria" panose="02040503050406030204" pitchFamily="18" charset="0"/>
              </a:rPr>
              <a:t>pyelon</a:t>
            </a:r>
            <a:r>
              <a:rPr lang="en-GB" altLang="en-US" dirty="0">
                <a:latin typeface="Cambria" panose="02040503050406030204" pitchFamily="18" charset="0"/>
              </a:rPr>
              <a:t>, proximal ureter are shown</a:t>
            </a:r>
          </a:p>
          <a:p>
            <a:pPr eaLnBrk="1" hangingPunct="1"/>
            <a:r>
              <a:rPr lang="en-GB" altLang="en-US" dirty="0">
                <a:latin typeface="Cambria" panose="02040503050406030204" pitchFamily="18" charset="0"/>
              </a:rPr>
              <a:t>(function, calyceal distortions, irregularities, filling defects)</a:t>
            </a:r>
          </a:p>
          <a:p>
            <a:pPr eaLnBrk="1" hangingPunct="1"/>
            <a:r>
              <a:rPr lang="en-GB" altLang="en-US" dirty="0">
                <a:latin typeface="Cambria" panose="02040503050406030204" pitchFamily="18" charset="0"/>
              </a:rPr>
              <a:t>  Delayed film</a:t>
            </a:r>
          </a:p>
          <a:p>
            <a:pPr eaLnBrk="1" hangingPunct="1"/>
            <a:r>
              <a:rPr lang="en-GB" altLang="en-US" dirty="0">
                <a:latin typeface="Cambria" panose="02040503050406030204" pitchFamily="18" charset="0"/>
              </a:rPr>
              <a:t>     After 10 min of ureteral compression (obstruction)</a:t>
            </a:r>
          </a:p>
        </p:txBody>
      </p:sp>
      <p:pic>
        <p:nvPicPr>
          <p:cNvPr id="54277" name="Picture 2" descr="http://radiographics.rsna.org/content/21/4/799/F17.large.jpg">
            <a:extLst>
              <a:ext uri="{FF2B5EF4-FFF2-40B4-BE49-F238E27FC236}">
                <a16:creationId xmlns:a16="http://schemas.microsoft.com/office/drawing/2014/main" id="{B95649EA-41E3-35EA-19D6-F9707E54775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r="37759"/>
          <a:stretch>
            <a:fillRect/>
          </a:stretch>
        </p:blipFill>
        <p:spPr bwMode="auto">
          <a:xfrm>
            <a:off x="9677864" y="257026"/>
            <a:ext cx="1692275"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8" name="Picture 11" descr="Figure">
            <a:extLst>
              <a:ext uri="{FF2B5EF4-FFF2-40B4-BE49-F238E27FC236}">
                <a16:creationId xmlns:a16="http://schemas.microsoft.com/office/drawing/2014/main" id="{4EF87A1D-7300-F673-6E63-7B21A39DD7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77864" y="2251105"/>
            <a:ext cx="2339975"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9" name="Picture 13" descr="Figure">
            <a:extLst>
              <a:ext uri="{FF2B5EF4-FFF2-40B4-BE49-F238E27FC236}">
                <a16:creationId xmlns:a16="http://schemas.microsoft.com/office/drawing/2014/main" id="{0287AD5C-9DB3-7869-6C71-BED7F8BC5D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77864" y="4367483"/>
            <a:ext cx="2376488"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0" name="Picture 10" descr="If compression is applied&#10;10 minute film&#10;center on kidney to&#10;demonstrate distended&#10;collecting system and&#10;proximal ureter....">
            <a:extLst>
              <a:ext uri="{FF2B5EF4-FFF2-40B4-BE49-F238E27FC236}">
                <a16:creationId xmlns:a16="http://schemas.microsoft.com/office/drawing/2014/main" id="{503D0FE0-4C7F-3E05-6C2A-80671B1F736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53918" t="55115" r="3448" b="8142"/>
          <a:stretch>
            <a:fillRect/>
          </a:stretch>
        </p:blipFill>
        <p:spPr bwMode="auto">
          <a:xfrm>
            <a:off x="6857438" y="399901"/>
            <a:ext cx="25908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a:extLst>
              <a:ext uri="{FF2B5EF4-FFF2-40B4-BE49-F238E27FC236}">
                <a16:creationId xmlns:a16="http://schemas.microsoft.com/office/drawing/2014/main" id="{D1FC204C-1947-E489-9900-FB8AA6011FF6}"/>
              </a:ext>
            </a:extLst>
          </p:cNvPr>
          <p:cNvSpPr>
            <a:spLocks noGrp="1"/>
          </p:cNvSpPr>
          <p:nvPr>
            <p:ph type="title"/>
          </p:nvPr>
        </p:nvSpPr>
        <p:spPr>
          <a:xfrm>
            <a:off x="1293813" y="381000"/>
            <a:ext cx="9601200" cy="554038"/>
          </a:xfrm>
        </p:spPr>
        <p:txBody>
          <a:bodyPr>
            <a:normAutofit fontScale="90000"/>
          </a:bodyPr>
          <a:lstStyle/>
          <a:p>
            <a:pPr eaLnBrk="1" hangingPunct="1"/>
            <a:r>
              <a:rPr lang="en-GB" altLang="en-US"/>
              <a:t>Urographic stages</a:t>
            </a:r>
            <a:endParaRPr lang="sr-Latn-CS" altLang="en-US" dirty="0"/>
          </a:p>
        </p:txBody>
      </p:sp>
      <p:sp>
        <p:nvSpPr>
          <p:cNvPr id="55299" name="Slide Number Placeholder 7">
            <a:extLst>
              <a:ext uri="{FF2B5EF4-FFF2-40B4-BE49-F238E27FC236}">
                <a16:creationId xmlns:a16="http://schemas.microsoft.com/office/drawing/2014/main" id="{1C122915-D72D-13BC-2E08-719222DB999A}"/>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6B39560-E8ED-4E01-9403-394882898CFA}" type="slidenum">
              <a:rPr lang="en-US" altLang="en-US">
                <a:solidFill>
                  <a:schemeClr val="tx2"/>
                </a:solidFill>
                <a:latin typeface="Gill Sans MT" panose="020B0502020104020203" pitchFamily="34" charset="0"/>
              </a:rPr>
              <a:pPr eaLnBrk="1" hangingPunct="1"/>
              <a:t>45</a:t>
            </a:fld>
            <a:endParaRPr lang="en-US" altLang="en-US">
              <a:solidFill>
                <a:schemeClr val="tx2"/>
              </a:solidFill>
              <a:latin typeface="Gill Sans MT" panose="020B0502020104020203" pitchFamily="34" charset="0"/>
            </a:endParaRPr>
          </a:p>
        </p:txBody>
      </p:sp>
      <p:sp>
        <p:nvSpPr>
          <p:cNvPr id="3" name="Content Placeholder 2">
            <a:extLst>
              <a:ext uri="{FF2B5EF4-FFF2-40B4-BE49-F238E27FC236}">
                <a16:creationId xmlns:a16="http://schemas.microsoft.com/office/drawing/2014/main" id="{95872A02-E879-06CA-4235-C57F9EB58B5F}"/>
              </a:ext>
            </a:extLst>
          </p:cNvPr>
          <p:cNvSpPr>
            <a:spLocks noGrp="1"/>
          </p:cNvSpPr>
          <p:nvPr>
            <p:ph sz="quarter" idx="1"/>
          </p:nvPr>
        </p:nvSpPr>
        <p:spPr>
          <a:xfrm>
            <a:off x="1979612" y="1219201"/>
            <a:ext cx="8229600" cy="4937125"/>
          </a:xfrm>
        </p:spPr>
        <p:txBody>
          <a:bodyPr>
            <a:normAutofit fontScale="85000" lnSpcReduction="20000"/>
          </a:bodyPr>
          <a:lstStyle/>
          <a:p>
            <a:pPr marL="274320" indent="-274320">
              <a:buFont typeface="Wingdings 3"/>
              <a:buChar char=""/>
              <a:defRPr/>
            </a:pPr>
            <a:r>
              <a:rPr lang="en-GB">
                <a:latin typeface="Cambria" pitchFamily="18" charset="0"/>
              </a:rPr>
              <a:t> After decompression</a:t>
            </a:r>
          </a:p>
          <a:p>
            <a:pPr marL="274320" indent="-274320">
              <a:buFont typeface="Wingdings 3"/>
              <a:buChar char=""/>
              <a:defRPr/>
            </a:pPr>
            <a:endParaRPr lang="en-GB">
              <a:latin typeface="Cambria" pitchFamily="18" charset="0"/>
            </a:endParaRPr>
          </a:p>
          <a:p>
            <a:pPr marL="274320" indent="-274320">
              <a:buFont typeface="Wingdings 3"/>
              <a:buChar char=""/>
              <a:defRPr/>
            </a:pPr>
            <a:r>
              <a:rPr lang="en-GB">
                <a:latin typeface="Cambria" pitchFamily="18" charset="0"/>
              </a:rPr>
              <a:t>  Descending cystography</a:t>
            </a:r>
          </a:p>
          <a:p>
            <a:pPr marL="274320" indent="-274320">
              <a:buFont typeface="Wingdings 3"/>
              <a:buChar char=""/>
              <a:defRPr/>
            </a:pPr>
            <a:endParaRPr lang="en-GB">
              <a:latin typeface="Cambria" pitchFamily="18" charset="0"/>
            </a:endParaRPr>
          </a:p>
          <a:p>
            <a:pPr marL="274320" indent="-274320">
              <a:buFont typeface="Wingdings 3"/>
              <a:buChar char=""/>
              <a:defRPr/>
            </a:pPr>
            <a:r>
              <a:rPr lang="en-GB">
                <a:latin typeface="Cambria" pitchFamily="18" charset="0"/>
              </a:rPr>
              <a:t>  Post micturition cystography</a:t>
            </a:r>
          </a:p>
          <a:p>
            <a:pPr marL="274320" indent="-274320">
              <a:buFont typeface="Wingdings 3"/>
              <a:buChar char=""/>
              <a:defRPr/>
            </a:pPr>
            <a:r>
              <a:rPr lang="en-GB">
                <a:latin typeface="Cambria" pitchFamily="18" charset="0"/>
              </a:rPr>
              <a:t>    Residual urine, bladder diverticulum</a:t>
            </a:r>
          </a:p>
          <a:p>
            <a:pPr marL="274320" indent="-274320">
              <a:buFont typeface="Wingdings 3"/>
              <a:buChar char=""/>
              <a:defRPr/>
            </a:pPr>
            <a:endParaRPr lang="en-GB">
              <a:latin typeface="Cambria" pitchFamily="18" charset="0"/>
            </a:endParaRPr>
          </a:p>
          <a:p>
            <a:pPr marL="274320" indent="-274320">
              <a:buFont typeface="Wingdings 3"/>
              <a:buChar char=""/>
              <a:defRPr/>
            </a:pPr>
            <a:r>
              <a:rPr lang="en-GB">
                <a:latin typeface="Cambria" pitchFamily="18" charset="0"/>
              </a:rPr>
              <a:t>    Oblique film</a:t>
            </a:r>
          </a:p>
          <a:p>
            <a:pPr marL="274320" indent="-274320">
              <a:buFont typeface="Wingdings 3"/>
              <a:buChar char=""/>
              <a:defRPr/>
            </a:pPr>
            <a:r>
              <a:rPr lang="en-GB">
                <a:latin typeface="Cambria" pitchFamily="18" charset="0"/>
              </a:rPr>
              <a:t>  To differentiate filling defects</a:t>
            </a:r>
          </a:p>
          <a:p>
            <a:pPr marL="274320" indent="-274320">
              <a:buFont typeface="Wingdings 3"/>
              <a:buChar char=""/>
              <a:defRPr/>
            </a:pPr>
            <a:endParaRPr lang="en-GB">
              <a:latin typeface="Cambria" pitchFamily="18" charset="0"/>
            </a:endParaRPr>
          </a:p>
          <a:p>
            <a:pPr marL="274320" indent="-274320">
              <a:buFont typeface="Wingdings 3"/>
              <a:buChar char=""/>
              <a:defRPr/>
            </a:pPr>
            <a:r>
              <a:rPr lang="en-GB">
                <a:latin typeface="Cambria" pitchFamily="18" charset="0"/>
              </a:rPr>
              <a:t>    Film in a standing position</a:t>
            </a:r>
          </a:p>
          <a:p>
            <a:pPr marL="274320" indent="-274320">
              <a:buFont typeface="Wingdings 3"/>
              <a:buChar char=""/>
              <a:defRPr/>
            </a:pPr>
            <a:r>
              <a:rPr lang="en-GB">
                <a:latin typeface="Cambria" pitchFamily="18" charset="0"/>
              </a:rPr>
              <a:t>  Kidney ptosis, cystocele</a:t>
            </a:r>
            <a:endParaRPr lang="sl-SI" sz="2800" b="1" dirty="0">
              <a:effectLst>
                <a:outerShdw blurRad="38100" dist="38100" dir="2700000" algn="tl">
                  <a:srgbClr val="000000"/>
                </a:outerShdw>
              </a:effectLst>
              <a:latin typeface="Cambria" pitchFamily="18" charset="0"/>
            </a:endParaRPr>
          </a:p>
        </p:txBody>
      </p:sp>
      <p:pic>
        <p:nvPicPr>
          <p:cNvPr id="55301" name="Picture 6" descr="f005003">
            <a:extLst>
              <a:ext uri="{FF2B5EF4-FFF2-40B4-BE49-F238E27FC236}">
                <a16:creationId xmlns:a16="http://schemas.microsoft.com/office/drawing/2014/main" id="{ACE45925-47AA-2B2A-526F-7E87EF7682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31047" y="4562911"/>
            <a:ext cx="1908175" cy="175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2" name="Picture 9" descr="Figure">
            <a:extLst>
              <a:ext uri="{FF2B5EF4-FFF2-40B4-BE49-F238E27FC236}">
                <a16:creationId xmlns:a16="http://schemas.microsoft.com/office/drawing/2014/main" id="{604DBFA5-0E26-899D-84F6-0507D26235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3810" r="25397"/>
          <a:stretch>
            <a:fillRect/>
          </a:stretch>
        </p:blipFill>
        <p:spPr bwMode="auto">
          <a:xfrm>
            <a:off x="9922669" y="946510"/>
            <a:ext cx="1944687" cy="310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3" name="Picture 11" descr="Figure">
            <a:extLst>
              <a:ext uri="{FF2B5EF4-FFF2-40B4-BE49-F238E27FC236}">
                <a16:creationId xmlns:a16="http://schemas.microsoft.com/office/drawing/2014/main" id="{E7E0793E-8310-75A7-16F6-2FBCDC14D0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78999" y="4455755"/>
            <a:ext cx="2232025" cy="197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4" name="Picture 9" descr="https://www.med-ed.virginia.edu/courses/rad/gu/anatomy/Images/normal_ivu.jpg">
            <a:extLst>
              <a:ext uri="{FF2B5EF4-FFF2-40B4-BE49-F238E27FC236}">
                <a16:creationId xmlns:a16="http://schemas.microsoft.com/office/drawing/2014/main" id="{A3599EA8-670B-C59E-93FD-E1AB232AFE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47012" y="1007674"/>
            <a:ext cx="1979612" cy="292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a:extLst>
              <a:ext uri="{FF2B5EF4-FFF2-40B4-BE49-F238E27FC236}">
                <a16:creationId xmlns:a16="http://schemas.microsoft.com/office/drawing/2014/main" id="{6BAD1FDA-AF0E-51FC-A0FB-8D8FD1E06895}"/>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t>Side effects of contrast agents</a:t>
            </a:r>
            <a:endParaRPr lang="sr-Latn-CS" altLang="en-US" dirty="0"/>
          </a:p>
        </p:txBody>
      </p:sp>
      <p:sp>
        <p:nvSpPr>
          <p:cNvPr id="56323" name="Slide Number Placeholder 4">
            <a:extLst>
              <a:ext uri="{FF2B5EF4-FFF2-40B4-BE49-F238E27FC236}">
                <a16:creationId xmlns:a16="http://schemas.microsoft.com/office/drawing/2014/main" id="{3141C8D1-C80E-4B13-7D11-228A5533666D}"/>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18FF141-F6B8-4EC9-A52B-C228DD9E55E3}" type="slidenum">
              <a:rPr lang="en-US" altLang="en-US">
                <a:solidFill>
                  <a:schemeClr val="tx2"/>
                </a:solidFill>
                <a:latin typeface="Gill Sans MT" panose="020B0502020104020203" pitchFamily="34" charset="0"/>
              </a:rPr>
              <a:pPr eaLnBrk="1" hangingPunct="1"/>
              <a:t>46</a:t>
            </a:fld>
            <a:endParaRPr lang="en-US" altLang="en-US">
              <a:solidFill>
                <a:schemeClr val="tx2"/>
              </a:solidFill>
              <a:latin typeface="Gill Sans MT" panose="020B0502020104020203" pitchFamily="34" charset="0"/>
            </a:endParaRPr>
          </a:p>
        </p:txBody>
      </p:sp>
      <p:sp>
        <p:nvSpPr>
          <p:cNvPr id="3" name="Content Placeholder 2">
            <a:extLst>
              <a:ext uri="{FF2B5EF4-FFF2-40B4-BE49-F238E27FC236}">
                <a16:creationId xmlns:a16="http://schemas.microsoft.com/office/drawing/2014/main" id="{478D3B62-11A5-F817-96AA-AB4AA431A2E0}"/>
              </a:ext>
            </a:extLst>
          </p:cNvPr>
          <p:cNvSpPr>
            <a:spLocks noGrp="1"/>
          </p:cNvSpPr>
          <p:nvPr>
            <p:ph sz="quarter" idx="1"/>
          </p:nvPr>
        </p:nvSpPr>
        <p:spPr>
          <a:xfrm>
            <a:off x="1979612" y="1219201"/>
            <a:ext cx="8229600" cy="4937125"/>
          </a:xfrm>
        </p:spPr>
        <p:txBody>
          <a:bodyPr>
            <a:normAutofit fontScale="85000" lnSpcReduction="20000"/>
          </a:bodyPr>
          <a:lstStyle/>
          <a:p>
            <a:pPr marL="274320" indent="-274320">
              <a:buFont typeface="Wingdings 3"/>
              <a:buChar char=""/>
              <a:defRPr/>
            </a:pPr>
            <a:r>
              <a:rPr lang="en-GB" dirty="0">
                <a:latin typeface="Cambria" pitchFamily="18" charset="0"/>
              </a:rPr>
              <a:t>Nephrotoxicity</a:t>
            </a:r>
          </a:p>
          <a:p>
            <a:pPr marL="274320" indent="-274320">
              <a:buFont typeface="Wingdings 3"/>
              <a:buChar char=""/>
              <a:defRPr/>
            </a:pPr>
            <a:r>
              <a:rPr lang="en-GB" dirty="0">
                <a:latin typeface="Cambria" pitchFamily="18" charset="0"/>
              </a:rPr>
              <a:t>    Acute worsening of renal function</a:t>
            </a:r>
          </a:p>
          <a:p>
            <a:pPr marL="274320" indent="-274320">
              <a:buFont typeface="Wingdings 3"/>
              <a:buChar char=""/>
              <a:defRPr/>
            </a:pPr>
            <a:r>
              <a:rPr lang="en-GB" dirty="0">
                <a:latin typeface="Cambria" pitchFamily="18" charset="0"/>
              </a:rPr>
              <a:t>    Risk factors: renal insufficiency, diabetes, nephropathy, congestive heart failure</a:t>
            </a:r>
          </a:p>
          <a:p>
            <a:pPr marL="274320" indent="-274320">
              <a:buFont typeface="Wingdings 3"/>
              <a:buChar char=""/>
              <a:defRPr/>
            </a:pPr>
            <a:r>
              <a:rPr lang="en-GB" dirty="0">
                <a:latin typeface="Cambria" pitchFamily="18" charset="0"/>
              </a:rPr>
              <a:t>    Adequate hydration, dose reduction, use of NOKM</a:t>
            </a:r>
          </a:p>
          <a:p>
            <a:pPr marL="274320" indent="-274320">
              <a:buFont typeface="Wingdings 3"/>
              <a:buChar char=""/>
              <a:defRPr/>
            </a:pPr>
            <a:r>
              <a:rPr lang="en-GB" dirty="0">
                <a:latin typeface="Cambria" pitchFamily="18" charset="0"/>
              </a:rPr>
              <a:t>  Allergic reactions</a:t>
            </a:r>
          </a:p>
          <a:p>
            <a:pPr marL="274320" indent="-274320">
              <a:buFont typeface="Wingdings 3"/>
              <a:buChar char=""/>
              <a:defRPr/>
            </a:pPr>
            <a:r>
              <a:rPr lang="en-GB" dirty="0">
                <a:latin typeface="Cambria" pitchFamily="18" charset="0"/>
              </a:rPr>
              <a:t>    Mild : metallic taste, feeling of warmth, sneezing, coughing,</a:t>
            </a:r>
          </a:p>
          <a:p>
            <a:pPr marL="274320" indent="-274320">
              <a:buFont typeface="Wingdings 3"/>
              <a:buChar char=""/>
              <a:defRPr/>
            </a:pPr>
            <a:r>
              <a:rPr lang="en-GB" dirty="0">
                <a:latin typeface="Cambria" pitchFamily="18" charset="0"/>
              </a:rPr>
              <a:t>limited urticaria - without therapy</a:t>
            </a:r>
          </a:p>
          <a:p>
            <a:pPr marL="274320" indent="-274320">
              <a:buFont typeface="Wingdings 3"/>
              <a:buChar char=""/>
              <a:defRPr/>
            </a:pPr>
            <a:r>
              <a:rPr lang="en-GB" dirty="0">
                <a:latin typeface="Cambria" pitchFamily="18" charset="0"/>
              </a:rPr>
              <a:t>    Moderate : headache, facial </a:t>
            </a:r>
            <a:r>
              <a:rPr lang="en-GB" dirty="0" err="1">
                <a:latin typeface="Cambria" pitchFamily="18" charset="0"/>
              </a:rPr>
              <a:t>edema</a:t>
            </a:r>
            <a:r>
              <a:rPr lang="en-GB" dirty="0">
                <a:latin typeface="Cambria" pitchFamily="18" charset="0"/>
              </a:rPr>
              <a:t>, palpitations, vomiting, severe urticaria</a:t>
            </a:r>
          </a:p>
          <a:p>
            <a:pPr marL="274320" indent="-274320">
              <a:buFont typeface="Wingdings 3"/>
              <a:buChar char=""/>
              <a:defRPr/>
            </a:pPr>
            <a:r>
              <a:rPr lang="en-GB" dirty="0">
                <a:latin typeface="Cambria" pitchFamily="18" charset="0"/>
              </a:rPr>
              <a:t>    Strong : hypotension, bronchospasm, laryngeal </a:t>
            </a:r>
            <a:r>
              <a:rPr lang="en-GB" dirty="0" err="1">
                <a:latin typeface="Cambria" pitchFamily="18" charset="0"/>
              </a:rPr>
              <a:t>edema</a:t>
            </a:r>
            <a:r>
              <a:rPr lang="en-GB" dirty="0">
                <a:latin typeface="Cambria" pitchFamily="18" charset="0"/>
              </a:rPr>
              <a:t>, pulmonary </a:t>
            </a:r>
            <a:r>
              <a:rPr lang="en-GB" dirty="0" err="1">
                <a:latin typeface="Cambria" pitchFamily="18" charset="0"/>
              </a:rPr>
              <a:t>edema</a:t>
            </a:r>
            <a:r>
              <a:rPr lang="en-GB" dirty="0">
                <a:latin typeface="Cambria" pitchFamily="18" charset="0"/>
              </a:rPr>
              <a:t>, loss of consciousness</a:t>
            </a:r>
          </a:p>
          <a:p>
            <a:pPr marL="274320" indent="-274320">
              <a:buFont typeface="Wingdings 3"/>
              <a:buChar char=""/>
              <a:defRPr/>
            </a:pPr>
            <a:r>
              <a:rPr lang="en-GB" dirty="0">
                <a:latin typeface="Cambria" pitchFamily="18" charset="0"/>
              </a:rPr>
              <a:t>    Prophylaxis /treatment: corticosteroids, atropine, vasopressors, fluid replacement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7886BE43-56F0-FE34-0564-186DB92BEA42}"/>
              </a:ext>
            </a:extLst>
          </p:cNvPr>
          <p:cNvSpPr>
            <a:spLocks noGrp="1"/>
          </p:cNvSpPr>
          <p:nvPr>
            <p:ph type="title"/>
          </p:nvPr>
        </p:nvSpPr>
        <p:spPr>
          <a:xfrm>
            <a:off x="1293813" y="381000"/>
            <a:ext cx="9601200" cy="457200"/>
          </a:xfrm>
        </p:spPr>
        <p:txBody>
          <a:bodyPr>
            <a:normAutofit fontScale="90000"/>
          </a:bodyPr>
          <a:lstStyle/>
          <a:p>
            <a:pPr eaLnBrk="1" hangingPunct="1"/>
            <a:r>
              <a:rPr lang="en-GB" altLang="en-US"/>
              <a:t>Retrograde ureteropyelography</a:t>
            </a:r>
            <a:endParaRPr lang="sr-Latn-CS" altLang="en-US" dirty="0"/>
          </a:p>
        </p:txBody>
      </p:sp>
      <p:sp>
        <p:nvSpPr>
          <p:cNvPr id="57347" name="Slide Number Placeholder 5">
            <a:extLst>
              <a:ext uri="{FF2B5EF4-FFF2-40B4-BE49-F238E27FC236}">
                <a16:creationId xmlns:a16="http://schemas.microsoft.com/office/drawing/2014/main" id="{A0009F00-6A2E-34C2-A9BC-7CB03BB8446F}"/>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28E0C85-3472-4E7E-B2F9-5E336082AEB2}" type="slidenum">
              <a:rPr lang="en-US" altLang="en-US">
                <a:solidFill>
                  <a:schemeClr val="tx2"/>
                </a:solidFill>
                <a:latin typeface="Gill Sans MT" panose="020B0502020104020203" pitchFamily="34" charset="0"/>
              </a:rPr>
              <a:pPr eaLnBrk="1" hangingPunct="1"/>
              <a:t>47</a:t>
            </a:fld>
            <a:endParaRPr lang="en-US" altLang="en-US">
              <a:solidFill>
                <a:schemeClr val="tx2"/>
              </a:solidFill>
              <a:latin typeface="Gill Sans MT" panose="020B0502020104020203" pitchFamily="34" charset="0"/>
            </a:endParaRPr>
          </a:p>
        </p:txBody>
      </p:sp>
      <p:sp>
        <p:nvSpPr>
          <p:cNvPr id="57348" name="Content Placeholder 2">
            <a:extLst>
              <a:ext uri="{FF2B5EF4-FFF2-40B4-BE49-F238E27FC236}">
                <a16:creationId xmlns:a16="http://schemas.microsoft.com/office/drawing/2014/main" id="{FA652A26-E2CA-3679-C66D-11BDFB3A474E}"/>
              </a:ext>
            </a:extLst>
          </p:cNvPr>
          <p:cNvSpPr>
            <a:spLocks noGrp="1"/>
          </p:cNvSpPr>
          <p:nvPr>
            <p:ph sz="quarter" idx="1"/>
          </p:nvPr>
        </p:nvSpPr>
        <p:spPr>
          <a:xfrm>
            <a:off x="1979612" y="1219201"/>
            <a:ext cx="8229600" cy="4937125"/>
          </a:xfrm>
        </p:spPr>
        <p:txBody>
          <a:bodyPr>
            <a:normAutofit fontScale="92500" lnSpcReduction="10000"/>
          </a:bodyPr>
          <a:lstStyle/>
          <a:p>
            <a:pPr marL="0" indent="0" eaLnBrk="1" hangingPunct="1">
              <a:buNone/>
            </a:pPr>
            <a:r>
              <a:rPr lang="en-GB" altLang="en-US" dirty="0">
                <a:latin typeface="Cambria" panose="02040503050406030204" pitchFamily="18" charset="0"/>
              </a:rPr>
              <a:t>Technique of radiographic presentation of the ureter and renal collecting system - by injecting contrast into the ureter</a:t>
            </a:r>
          </a:p>
          <a:p>
            <a:pPr eaLnBrk="1" hangingPunct="1"/>
            <a:r>
              <a:rPr lang="en-GB" altLang="en-US" dirty="0">
                <a:latin typeface="Cambria" panose="02040503050406030204" pitchFamily="18" charset="0"/>
              </a:rPr>
              <a:t>  Provides morphological data only</a:t>
            </a:r>
          </a:p>
          <a:p>
            <a:pPr marL="0" indent="0" eaLnBrk="1" hangingPunct="1">
              <a:buNone/>
            </a:pPr>
            <a:r>
              <a:rPr lang="en-GB" altLang="en-US" dirty="0">
                <a:latin typeface="Cambria" panose="02040503050406030204" pitchFamily="18" charset="0"/>
              </a:rPr>
              <a:t>Indications</a:t>
            </a:r>
          </a:p>
          <a:p>
            <a:pPr eaLnBrk="1" hangingPunct="1"/>
            <a:r>
              <a:rPr lang="en-GB" altLang="en-US" dirty="0">
                <a:latin typeface="Cambria" panose="02040503050406030204" pitchFamily="18" charset="0"/>
              </a:rPr>
              <a:t>    Insufficiently clear presentation on </a:t>
            </a:r>
            <a:r>
              <a:rPr lang="en-GB" altLang="en-US" dirty="0" err="1">
                <a:latin typeface="Cambria" panose="02040503050406030204" pitchFamily="18" charset="0"/>
              </a:rPr>
              <a:t>i.v.Urography</a:t>
            </a:r>
            <a:endParaRPr lang="en-GB" altLang="en-US" dirty="0">
              <a:latin typeface="Cambria" panose="02040503050406030204" pitchFamily="18" charset="0"/>
            </a:endParaRPr>
          </a:p>
          <a:p>
            <a:pPr eaLnBrk="1" hangingPunct="1"/>
            <a:r>
              <a:rPr lang="en-GB" altLang="en-US" dirty="0">
                <a:latin typeface="Cambria" panose="02040503050406030204" pitchFamily="18" charset="0"/>
              </a:rPr>
              <a:t>    Allergy to iodine contrast</a:t>
            </a:r>
          </a:p>
          <a:p>
            <a:pPr eaLnBrk="1" hangingPunct="1"/>
            <a:r>
              <a:rPr lang="en-GB" altLang="en-US" dirty="0">
                <a:latin typeface="Cambria" panose="02040503050406030204" pitchFamily="18" charset="0"/>
              </a:rPr>
              <a:t>    Renal insufficiency</a:t>
            </a:r>
          </a:p>
          <a:p>
            <a:pPr eaLnBrk="1" hangingPunct="1"/>
            <a:endParaRPr lang="en-GB" altLang="en-US" dirty="0">
              <a:latin typeface="Cambria" panose="02040503050406030204" pitchFamily="18" charset="0"/>
            </a:endParaRPr>
          </a:p>
          <a:p>
            <a:pPr eaLnBrk="1" hangingPunct="1"/>
            <a:r>
              <a:rPr lang="en-GB" altLang="en-US" dirty="0">
                <a:latin typeface="Cambria" panose="02040503050406030204" pitchFamily="18" charset="0"/>
              </a:rPr>
              <a:t>  Contraindications Acute infection</a:t>
            </a:r>
          </a:p>
          <a:p>
            <a:pPr eaLnBrk="1" hangingPunct="1"/>
            <a:r>
              <a:rPr lang="en-GB" altLang="en-US" dirty="0">
                <a:latin typeface="Cambria" panose="02040503050406030204" pitchFamily="18" charset="0"/>
              </a:rPr>
              <a:t>  Complication: Sepsis</a:t>
            </a:r>
          </a:p>
          <a:p>
            <a:pPr eaLnBrk="1" hangingPunct="1"/>
            <a:r>
              <a:rPr lang="en-GB" altLang="en-US" dirty="0">
                <a:latin typeface="Cambria" panose="02040503050406030204" pitchFamily="18" charset="0"/>
              </a:rPr>
              <a:t>  Ureteral catheters: with round, olive, spiral and conical tip</a:t>
            </a:r>
          </a:p>
        </p:txBody>
      </p:sp>
      <p:pic>
        <p:nvPicPr>
          <p:cNvPr id="57349" name="Picture 4" descr="f004010">
            <a:extLst>
              <a:ext uri="{FF2B5EF4-FFF2-40B4-BE49-F238E27FC236}">
                <a16:creationId xmlns:a16="http://schemas.microsoft.com/office/drawing/2014/main" id="{777F3044-1C3A-6D2A-3F92-98F4A72C58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37612" y="2506663"/>
            <a:ext cx="2268537"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a:extLst>
              <a:ext uri="{FF2B5EF4-FFF2-40B4-BE49-F238E27FC236}">
                <a16:creationId xmlns:a16="http://schemas.microsoft.com/office/drawing/2014/main" id="{2120C238-EBA2-5062-D6F7-C3E329CF9241}"/>
              </a:ext>
            </a:extLst>
          </p:cNvPr>
          <p:cNvSpPr>
            <a:spLocks noGrp="1"/>
          </p:cNvSpPr>
          <p:nvPr>
            <p:ph type="title"/>
          </p:nvPr>
        </p:nvSpPr>
        <p:spPr>
          <a:xfrm>
            <a:off x="1293813" y="381000"/>
            <a:ext cx="9601200" cy="457200"/>
          </a:xfrm>
        </p:spPr>
        <p:txBody>
          <a:bodyPr>
            <a:normAutofit fontScale="90000"/>
          </a:bodyPr>
          <a:lstStyle/>
          <a:p>
            <a:pPr eaLnBrk="1" hangingPunct="1"/>
            <a:r>
              <a:rPr lang="en-GB" altLang="en-US" sz="3000"/>
              <a:t>Retrograde ureteropyelogram Antegrade</a:t>
            </a:r>
            <a:endParaRPr lang="sr-Latn-CS" altLang="en-US" sz="3000" dirty="0"/>
          </a:p>
        </p:txBody>
      </p:sp>
      <p:sp>
        <p:nvSpPr>
          <p:cNvPr id="58371" name="Slide Number Placeholder 7">
            <a:extLst>
              <a:ext uri="{FF2B5EF4-FFF2-40B4-BE49-F238E27FC236}">
                <a16:creationId xmlns:a16="http://schemas.microsoft.com/office/drawing/2014/main" id="{761C0116-7842-0E1F-A96D-12986B5A094A}"/>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0C22787-BCE1-49EA-97BC-112A47CF397B}" type="slidenum">
              <a:rPr lang="en-US" altLang="en-US">
                <a:solidFill>
                  <a:schemeClr val="tx2"/>
                </a:solidFill>
                <a:latin typeface="Gill Sans MT" panose="020B0502020104020203" pitchFamily="34" charset="0"/>
              </a:rPr>
              <a:pPr eaLnBrk="1" hangingPunct="1"/>
              <a:t>48</a:t>
            </a:fld>
            <a:endParaRPr lang="en-US" altLang="en-US">
              <a:solidFill>
                <a:schemeClr val="tx2"/>
              </a:solidFill>
              <a:latin typeface="Gill Sans MT" panose="020B0502020104020203" pitchFamily="34" charset="0"/>
            </a:endParaRPr>
          </a:p>
        </p:txBody>
      </p:sp>
      <p:pic>
        <p:nvPicPr>
          <p:cNvPr id="58373" name="Picture 10">
            <a:extLst>
              <a:ext uri="{FF2B5EF4-FFF2-40B4-BE49-F238E27FC236}">
                <a16:creationId xmlns:a16="http://schemas.microsoft.com/office/drawing/2014/main" id="{F36E41B4-432D-8207-C969-7E54C215971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28412" b="26845"/>
          <a:stretch>
            <a:fillRect/>
          </a:stretch>
        </p:blipFill>
        <p:spPr bwMode="auto">
          <a:xfrm>
            <a:off x="2894012" y="5334000"/>
            <a:ext cx="172878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4" name="Picture 9" descr="http://img.medscape.com/fullsize/migrated/405/398/u3097.fig1.jpg">
            <a:extLst>
              <a:ext uri="{FF2B5EF4-FFF2-40B4-BE49-F238E27FC236}">
                <a16:creationId xmlns:a16="http://schemas.microsoft.com/office/drawing/2014/main" id="{7A36F960-AC2B-CDD8-41D7-ED158ECE33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2515"/>
          <a:stretch>
            <a:fillRect/>
          </a:stretch>
        </p:blipFill>
        <p:spPr bwMode="auto">
          <a:xfrm>
            <a:off x="4722813" y="1357313"/>
            <a:ext cx="2879725" cy="367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5" name="Picture 11" descr="http://img.medscape.com/fullsize/migrated/405/340/u1302.06.fig3.jpg">
            <a:extLst>
              <a:ext uri="{FF2B5EF4-FFF2-40B4-BE49-F238E27FC236}">
                <a16:creationId xmlns:a16="http://schemas.microsoft.com/office/drawing/2014/main" id="{70EC8D75-8D51-704B-3483-B14D7C3DFD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3094"/>
          <a:stretch>
            <a:fillRect/>
          </a:stretch>
        </p:blipFill>
        <p:spPr bwMode="auto">
          <a:xfrm>
            <a:off x="1827213" y="1357314"/>
            <a:ext cx="2879725" cy="374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6" name="Picture 8">
            <a:extLst>
              <a:ext uri="{FF2B5EF4-FFF2-40B4-BE49-F238E27FC236}">
                <a16:creationId xmlns:a16="http://schemas.microsoft.com/office/drawing/2014/main" id="{D560A148-77DE-F5DF-C337-BD19DD7E468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18412" y="1343026"/>
            <a:ext cx="2700338" cy="385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Placeholder 4">
            <a:extLst>
              <a:ext uri="{FF2B5EF4-FFF2-40B4-BE49-F238E27FC236}">
                <a16:creationId xmlns:a16="http://schemas.microsoft.com/office/drawing/2014/main" id="{FC0D6FB3-1FED-BE3C-B8FE-6972B239B7E8}"/>
              </a:ext>
            </a:extLst>
          </p:cNvPr>
          <p:cNvSpPr>
            <a:spLocks noGrp="1"/>
          </p:cNvSpPr>
          <p:nvPr>
            <p:ph type="body" idx="1"/>
          </p:nvPr>
        </p:nvSpPr>
        <p:spPr>
          <a:xfrm>
            <a:off x="1827212" y="1285875"/>
            <a:ext cx="4427538" cy="685800"/>
          </a:xfrm>
        </p:spPr>
        <p:txBody>
          <a:bodyPr/>
          <a:lstStyle/>
          <a:p>
            <a:pPr eaLnBrk="1" hangingPunct="1"/>
            <a:r>
              <a:rPr lang="en-GB" altLang="en-US" sz="2700">
                <a:solidFill>
                  <a:schemeClr val="tx2"/>
                </a:solidFill>
                <a:latin typeface="Cambria" panose="02040503050406030204" pitchFamily="18" charset="0"/>
              </a:rPr>
              <a:t>Micturition cystography </a:t>
            </a:r>
            <a:endParaRPr lang="sr-Latn-CS" altLang="en-US" sz="2700" dirty="0">
              <a:solidFill>
                <a:schemeClr val="tx2"/>
              </a:solidFill>
              <a:latin typeface="Cambria" panose="02040503050406030204" pitchFamily="18" charset="0"/>
            </a:endParaRPr>
          </a:p>
        </p:txBody>
      </p:sp>
      <p:sp>
        <p:nvSpPr>
          <p:cNvPr id="59395" name="Text Placeholder 6">
            <a:extLst>
              <a:ext uri="{FF2B5EF4-FFF2-40B4-BE49-F238E27FC236}">
                <a16:creationId xmlns:a16="http://schemas.microsoft.com/office/drawing/2014/main" id="{C41BCF61-6EF4-4E8F-B3A6-F87FF4941823}"/>
              </a:ext>
            </a:extLst>
          </p:cNvPr>
          <p:cNvSpPr>
            <a:spLocks noGrp="1"/>
          </p:cNvSpPr>
          <p:nvPr>
            <p:ph type="body" sz="half" idx="3"/>
          </p:nvPr>
        </p:nvSpPr>
        <p:spPr>
          <a:xfrm>
            <a:off x="6234112" y="1295400"/>
            <a:ext cx="4356100" cy="685800"/>
          </a:xfrm>
        </p:spPr>
        <p:txBody>
          <a:bodyPr/>
          <a:lstStyle/>
          <a:p>
            <a:pPr eaLnBrk="1" hangingPunct="1"/>
            <a:r>
              <a:rPr lang="en-GB" altLang="en-US" sz="2700">
                <a:solidFill>
                  <a:schemeClr val="tx2"/>
                </a:solidFill>
                <a:latin typeface="Cambria" panose="02040503050406030204" pitchFamily="18" charset="0"/>
              </a:rPr>
              <a:t>Retrograde urethrogram</a:t>
            </a:r>
            <a:endParaRPr lang="sr-Latn-CS" altLang="en-US" sz="2700" dirty="0">
              <a:solidFill>
                <a:schemeClr val="tx2"/>
              </a:solidFill>
              <a:latin typeface="Cambria" panose="02040503050406030204" pitchFamily="18" charset="0"/>
            </a:endParaRPr>
          </a:p>
        </p:txBody>
      </p:sp>
      <p:sp>
        <p:nvSpPr>
          <p:cNvPr id="59396" name="Slide Number Placeholder 10">
            <a:extLst>
              <a:ext uri="{FF2B5EF4-FFF2-40B4-BE49-F238E27FC236}">
                <a16:creationId xmlns:a16="http://schemas.microsoft.com/office/drawing/2014/main" id="{55CA9863-85A9-2074-0A83-A68590DA29A6}"/>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D73A03D-8A8B-4C76-8118-56F882DED5AB}" type="slidenum">
              <a:rPr lang="en-US" altLang="en-US">
                <a:solidFill>
                  <a:schemeClr val="tx2"/>
                </a:solidFill>
                <a:latin typeface="Gill Sans MT" panose="020B0502020104020203" pitchFamily="34" charset="0"/>
              </a:rPr>
              <a:pPr eaLnBrk="1" hangingPunct="1"/>
              <a:t>49</a:t>
            </a:fld>
            <a:endParaRPr lang="en-US" altLang="en-US">
              <a:solidFill>
                <a:schemeClr val="tx2"/>
              </a:solidFill>
              <a:latin typeface="Gill Sans MT" panose="020B0502020104020203" pitchFamily="34" charset="0"/>
            </a:endParaRPr>
          </a:p>
        </p:txBody>
      </p:sp>
      <p:sp>
        <p:nvSpPr>
          <p:cNvPr id="59397" name="Content Placeholder 5">
            <a:extLst>
              <a:ext uri="{FF2B5EF4-FFF2-40B4-BE49-F238E27FC236}">
                <a16:creationId xmlns:a16="http://schemas.microsoft.com/office/drawing/2014/main" id="{4EBBB8E1-D657-9180-8147-059190839791}"/>
              </a:ext>
            </a:extLst>
          </p:cNvPr>
          <p:cNvSpPr>
            <a:spLocks noGrp="1"/>
          </p:cNvSpPr>
          <p:nvPr>
            <p:ph sz="quarter" idx="2"/>
          </p:nvPr>
        </p:nvSpPr>
        <p:spPr>
          <a:xfrm>
            <a:off x="1827213" y="2133600"/>
            <a:ext cx="4608513" cy="4038600"/>
          </a:xfrm>
        </p:spPr>
        <p:txBody>
          <a:bodyPr/>
          <a:lstStyle/>
          <a:p>
            <a:pPr marL="0" marR="0" algn="just">
              <a:lnSpc>
                <a:spcPct val="107000"/>
              </a:lnSpc>
              <a:spcBef>
                <a:spcPts val="0"/>
              </a:spcBef>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Vesicoureteral reflux   </a:t>
            </a:r>
          </a:p>
          <a:p>
            <a:pPr marL="0" marR="0" algn="just">
              <a:lnSpc>
                <a:spcPct val="107000"/>
              </a:lnSpc>
              <a:spcBef>
                <a:spcPts val="0"/>
              </a:spcBef>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  Posterior urethral valves   </a:t>
            </a:r>
          </a:p>
        </p:txBody>
      </p:sp>
      <p:sp>
        <p:nvSpPr>
          <p:cNvPr id="59398" name="Content Placeholder 7">
            <a:extLst>
              <a:ext uri="{FF2B5EF4-FFF2-40B4-BE49-F238E27FC236}">
                <a16:creationId xmlns:a16="http://schemas.microsoft.com/office/drawing/2014/main" id="{69909FE4-BF3E-7479-3F2E-71BA08F0661E}"/>
              </a:ext>
            </a:extLst>
          </p:cNvPr>
          <p:cNvSpPr>
            <a:spLocks noGrp="1"/>
          </p:cNvSpPr>
          <p:nvPr>
            <p:ph sz="quarter" idx="4"/>
          </p:nvPr>
        </p:nvSpPr>
        <p:spPr>
          <a:xfrm>
            <a:off x="6551612" y="2133600"/>
            <a:ext cx="4038600" cy="4038600"/>
          </a:xfrm>
        </p:spPr>
        <p:txBody>
          <a:bodyPr/>
          <a:lstStyle/>
          <a:p>
            <a:pPr marL="0" marR="0" algn="just">
              <a:lnSpc>
                <a:spcPct val="107000"/>
              </a:lnSpc>
              <a:spcBef>
                <a:spcPts val="0"/>
              </a:spcBef>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Urethral stricture </a:t>
            </a:r>
          </a:p>
          <a:p>
            <a:pPr marL="0" marR="0" algn="just">
              <a:lnSpc>
                <a:spcPct val="107000"/>
              </a:lnSpc>
              <a:spcBef>
                <a:spcPts val="0"/>
              </a:spcBef>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Urethral injuries</a:t>
            </a:r>
          </a:p>
        </p:txBody>
      </p:sp>
      <p:pic>
        <p:nvPicPr>
          <p:cNvPr id="59399" name="Picture 9" descr="f005010">
            <a:extLst>
              <a:ext uri="{FF2B5EF4-FFF2-40B4-BE49-F238E27FC236}">
                <a16:creationId xmlns:a16="http://schemas.microsoft.com/office/drawing/2014/main" id="{726CEEF5-21FC-1704-05BA-FADECFDBFA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00876" y="3263901"/>
            <a:ext cx="3132137" cy="256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0" name="Picture 5">
            <a:extLst>
              <a:ext uri="{FF2B5EF4-FFF2-40B4-BE49-F238E27FC236}">
                <a16:creationId xmlns:a16="http://schemas.microsoft.com/office/drawing/2014/main" id="{EA5B4A37-B660-7152-4C24-8F937B67F4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1812" y="3429000"/>
            <a:ext cx="2484438" cy="204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1" name="Picture 5">
            <a:extLst>
              <a:ext uri="{FF2B5EF4-FFF2-40B4-BE49-F238E27FC236}">
                <a16:creationId xmlns:a16="http://schemas.microsoft.com/office/drawing/2014/main" id="{A1CA862E-29D8-BDEA-8810-8771F2A79F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41379" r="5956"/>
          <a:stretch>
            <a:fillRect/>
          </a:stretch>
        </p:blipFill>
        <p:spPr bwMode="auto">
          <a:xfrm>
            <a:off x="1751012" y="3352800"/>
            <a:ext cx="2592388" cy="277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028A43AC-18CF-E527-B688-44350CB92A0F}"/>
              </a:ext>
            </a:extLst>
          </p:cNvPr>
          <p:cNvSpPr>
            <a:spLocks noGrp="1"/>
          </p:cNvSpPr>
          <p:nvPr>
            <p:ph type="title"/>
          </p:nvPr>
        </p:nvSpPr>
        <p:spPr>
          <a:xfrm>
            <a:off x="1293813" y="381000"/>
            <a:ext cx="9601200" cy="638176"/>
          </a:xfrm>
        </p:spPr>
        <p:txBody>
          <a:bodyPr>
            <a:noAutofit/>
          </a:bodyPr>
          <a:lstStyle/>
          <a:p>
            <a:pPr marL="0" marR="0" algn="just">
              <a:lnSpc>
                <a:spcPct val="107000"/>
              </a:lnSpc>
              <a:spcBef>
                <a:spcPts val="0"/>
              </a:spcBef>
              <a:spcAft>
                <a:spcPts val="800"/>
              </a:spcAft>
            </a:pPr>
            <a:r>
              <a:rPr lang="en-GB" sz="4000" spc="600">
                <a:effectLst/>
                <a:latin typeface="Calibri" panose="020F0502020204030204" pitchFamily="34" charset="0"/>
                <a:ea typeface="Calibri" panose="020F0502020204030204" pitchFamily="34" charset="0"/>
                <a:cs typeface="Times New Roman" panose="02020603050405020304" pitchFamily="18" charset="0"/>
              </a:rPr>
              <a:t>Bladder pains</a:t>
            </a:r>
          </a:p>
        </p:txBody>
      </p:sp>
      <p:sp>
        <p:nvSpPr>
          <p:cNvPr id="14339" name="Slide Number Placeholder 4">
            <a:extLst>
              <a:ext uri="{FF2B5EF4-FFF2-40B4-BE49-F238E27FC236}">
                <a16:creationId xmlns:a16="http://schemas.microsoft.com/office/drawing/2014/main" id="{C3C181E4-CFF8-0FDE-0457-248101FBFAFE}"/>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A93DB3C-3706-4872-890C-B158B2BDBF39}" type="slidenum">
              <a:rPr lang="en-US" altLang="en-US">
                <a:solidFill>
                  <a:schemeClr val="tx2"/>
                </a:solidFill>
                <a:latin typeface="Gill Sans MT" panose="020B0502020104020203" pitchFamily="34" charset="0"/>
              </a:rPr>
              <a:pPr eaLnBrk="1" hangingPunct="1"/>
              <a:t>5</a:t>
            </a:fld>
            <a:endParaRPr lang="en-US" altLang="en-US">
              <a:solidFill>
                <a:schemeClr val="tx2"/>
              </a:solidFill>
              <a:latin typeface="Gill Sans MT" panose="020B0502020104020203" pitchFamily="34" charset="0"/>
            </a:endParaRPr>
          </a:p>
        </p:txBody>
      </p:sp>
      <p:sp>
        <p:nvSpPr>
          <p:cNvPr id="14340" name="Content Placeholder 2">
            <a:extLst>
              <a:ext uri="{FF2B5EF4-FFF2-40B4-BE49-F238E27FC236}">
                <a16:creationId xmlns:a16="http://schemas.microsoft.com/office/drawing/2014/main" id="{9AF6FE3C-0590-C6FE-2AD3-6D702A058C5D}"/>
              </a:ext>
            </a:extLst>
          </p:cNvPr>
          <p:cNvSpPr>
            <a:spLocks noGrp="1"/>
          </p:cNvSpPr>
          <p:nvPr>
            <p:ph sz="quarter" idx="1"/>
          </p:nvPr>
        </p:nvSpPr>
        <p:spPr>
          <a:xfrm>
            <a:off x="1979612" y="1219201"/>
            <a:ext cx="7391400" cy="4937125"/>
          </a:xfrm>
        </p:spPr>
        <p:txBody>
          <a:bodyPr>
            <a:normAutofit/>
          </a:bodyPr>
          <a:lstStyle/>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2200" b="1" dirty="0">
                <a:effectLst/>
                <a:latin typeface="Calibri" panose="020F0502020204030204" pitchFamily="34" charset="0"/>
                <a:ea typeface="Calibri" panose="020F0502020204030204" pitchFamily="34" charset="0"/>
                <a:cs typeface="Times New Roman" panose="02020603050405020304" pitchFamily="18" charset="0"/>
              </a:rPr>
              <a:t>In connection with urination, with urination disorders</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285750" marR="0" indent="-285750" algn="just">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dirty="0">
                <a:effectLst/>
                <a:latin typeface="Calibri" panose="020F0502020204030204" pitchFamily="34" charset="0"/>
                <a:ea typeface="Calibri" panose="020F0502020204030204" pitchFamily="34" charset="0"/>
                <a:cs typeface="Times New Roman" panose="02020603050405020304" pitchFamily="18" charset="0"/>
              </a:rPr>
              <a:t> </a:t>
            </a:r>
            <a:r>
              <a:rPr lang="en-GB" b="1" dirty="0">
                <a:effectLst/>
                <a:latin typeface="Calibri" panose="020F0502020204030204" pitchFamily="34" charset="0"/>
                <a:ea typeface="Calibri" panose="020F0502020204030204" pitchFamily="34" charset="0"/>
                <a:cs typeface="Times New Roman" panose="02020603050405020304" pitchFamily="18" charset="0"/>
              </a:rPr>
              <a:t>Localization</a:t>
            </a:r>
            <a:r>
              <a:rPr lang="en-GB" dirty="0">
                <a:effectLst/>
                <a:latin typeface="Calibri" panose="020F0502020204030204" pitchFamily="34" charset="0"/>
                <a:ea typeface="Calibri" panose="020F0502020204030204" pitchFamily="34" charset="0"/>
                <a:cs typeface="Times New Roman" panose="02020603050405020304" pitchFamily="18" charset="0"/>
              </a:rPr>
              <a:t> </a:t>
            </a:r>
            <a:r>
              <a:rPr lang="en-GB" sz="20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Behind , above the symphysis                                                    </a:t>
            </a:r>
          </a:p>
          <a:p>
            <a:pPr marL="285750" indent="-285750" algn="just">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b="1" dirty="0">
                <a:effectLst/>
                <a:latin typeface="Calibri" panose="020F0502020204030204" pitchFamily="34" charset="0"/>
                <a:ea typeface="Calibri" panose="020F0502020204030204" pitchFamily="34" charset="0"/>
                <a:cs typeface="Times New Roman" panose="02020603050405020304" pitchFamily="18" charset="0"/>
              </a:rPr>
              <a:t>Quality</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Dull: hissing, difficulty urinating,                                                    </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Severe pains, straining to urinate                                               </a:t>
            </a:r>
          </a:p>
          <a:p>
            <a:pPr marL="285750" marR="0" indent="-285750" algn="just">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b="1" dirty="0">
                <a:effectLst/>
                <a:latin typeface="Calibri" panose="020F0502020204030204" pitchFamily="34" charset="0"/>
                <a:ea typeface="Calibri" panose="020F0502020204030204" pitchFamily="34" charset="0"/>
                <a:cs typeface="Times New Roman" panose="02020603050405020304" pitchFamily="18" charset="0"/>
              </a:rPr>
              <a:t>Propagation - Irradiation</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Down towards the penis, testicles, perineum, kidney (rare)</a:t>
            </a:r>
            <a:endParaRPr lang="sr-Cyrl-CS" altLang="en-US" sz="2300" dirty="0">
              <a:solidFill>
                <a:schemeClr val="tx2"/>
              </a:solidFill>
              <a:latin typeface="Cambria" panose="02040503050406030204" pitchFamily="18" charset="0"/>
            </a:endParaRPr>
          </a:p>
        </p:txBody>
      </p:sp>
      <p:sp>
        <p:nvSpPr>
          <p:cNvPr id="14341" name="Content Placeholder 3">
            <a:extLst>
              <a:ext uri="{FF2B5EF4-FFF2-40B4-BE49-F238E27FC236}">
                <a16:creationId xmlns:a16="http://schemas.microsoft.com/office/drawing/2014/main" id="{A7ADC0DA-5DD4-5A15-9FFC-08323FD8B672}"/>
              </a:ext>
            </a:extLst>
          </p:cNvPr>
          <p:cNvSpPr>
            <a:spLocks noGrp="1"/>
          </p:cNvSpPr>
          <p:nvPr>
            <p:ph sz="quarter" idx="2"/>
          </p:nvPr>
        </p:nvSpPr>
        <p:spPr>
          <a:xfrm>
            <a:off x="8761412" y="2055812"/>
            <a:ext cx="3168650" cy="2746375"/>
          </a:xfrm>
        </p:spPr>
        <p:txBody>
          <a:bodyPr>
            <a:normAutofit/>
          </a:bodyPr>
          <a:lstStyle/>
          <a:p>
            <a:pPr marL="0" marR="0" algn="just">
              <a:lnSpc>
                <a:spcPct val="107000"/>
              </a:lnSpc>
              <a:spcBef>
                <a:spcPts val="0"/>
              </a:spcBef>
              <a:spcAft>
                <a:spcPts val="800"/>
              </a:spcAft>
            </a:pPr>
            <a:r>
              <a:rPr lang="en-GB" b="1" dirty="0">
                <a:effectLst/>
                <a:latin typeface="Calibri" panose="020F0502020204030204" pitchFamily="34" charset="0"/>
                <a:ea typeface="Calibri" panose="020F0502020204030204" pitchFamily="34" charset="0"/>
                <a:cs typeface="Times New Roman" panose="02020603050405020304" pitchFamily="18" charset="0"/>
              </a:rPr>
              <a:t>Causes </a:t>
            </a:r>
          </a:p>
          <a:p>
            <a:pPr marL="57150" marR="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Calculus</a:t>
            </a:r>
          </a:p>
          <a:p>
            <a:pPr marL="57150" marR="0" indent="-285750" algn="just">
              <a:lnSpc>
                <a:spcPct val="107000"/>
              </a:lnSpc>
              <a:spcBef>
                <a:spcPts val="0"/>
              </a:spcBef>
              <a:spcAft>
                <a:spcPts val="800"/>
              </a:spcAft>
              <a:buFont typeface="Wingdings" panose="05000000000000000000" pitchFamily="2" charset="2"/>
              <a:buChar char="ü"/>
            </a:pPr>
            <a:r>
              <a:rPr lang="en-GB" sz="1800" dirty="0" err="1">
                <a:effectLst/>
                <a:latin typeface="Calibri" panose="020F0502020204030204" pitchFamily="34" charset="0"/>
                <a:ea typeface="Calibri" panose="020F0502020204030204" pitchFamily="34" charset="0"/>
                <a:cs typeface="Times New Roman" panose="02020603050405020304" pitchFamily="18" charset="0"/>
              </a:rPr>
              <a:t>Tumor</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57150" marR="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Injuries</a:t>
            </a:r>
          </a:p>
          <a:p>
            <a:pPr marL="57150" marR="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Infection </a:t>
            </a:r>
          </a:p>
          <a:p>
            <a:pPr marL="57150" marR="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Retention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a:extLst>
              <a:ext uri="{FF2B5EF4-FFF2-40B4-BE49-F238E27FC236}">
                <a16:creationId xmlns:a16="http://schemas.microsoft.com/office/drawing/2014/main" id="{D7D37B4D-D9C2-F09E-9108-EF3CD9ECB755}"/>
              </a:ext>
            </a:extLst>
          </p:cNvPr>
          <p:cNvSpPr>
            <a:spLocks noGrp="1"/>
          </p:cNvSpPr>
          <p:nvPr>
            <p:ph type="title"/>
          </p:nvPr>
        </p:nvSpPr>
        <p:spPr>
          <a:xfrm>
            <a:off x="1293813" y="381000"/>
            <a:ext cx="9601200" cy="452436"/>
          </a:xfrm>
        </p:spPr>
        <p:txBody>
          <a:bodyPr>
            <a:normAutofit fontScale="90000"/>
          </a:bodyPr>
          <a:lstStyle/>
          <a:p>
            <a:pPr eaLnBrk="1" hangingPunct="1"/>
            <a:r>
              <a:rPr lang="en-GB" altLang="en-US"/>
              <a:t>Renovasography is an invasive method</a:t>
            </a:r>
            <a:endParaRPr lang="sr-Latn-CS" altLang="en-US" dirty="0"/>
          </a:p>
        </p:txBody>
      </p:sp>
      <p:sp>
        <p:nvSpPr>
          <p:cNvPr id="60419" name="Slide Number Placeholder 8">
            <a:extLst>
              <a:ext uri="{FF2B5EF4-FFF2-40B4-BE49-F238E27FC236}">
                <a16:creationId xmlns:a16="http://schemas.microsoft.com/office/drawing/2014/main" id="{EF2F934A-7928-3627-4D10-42BF39185BB2}"/>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7D84C18-09DC-4A71-BF5F-42327B0137F4}" type="slidenum">
              <a:rPr lang="en-US" altLang="en-US">
                <a:solidFill>
                  <a:schemeClr val="tx2"/>
                </a:solidFill>
                <a:latin typeface="Gill Sans MT" panose="020B0502020104020203" pitchFamily="34" charset="0"/>
              </a:rPr>
              <a:pPr eaLnBrk="1" hangingPunct="1"/>
              <a:t>50</a:t>
            </a:fld>
            <a:endParaRPr lang="en-US" altLang="en-US">
              <a:solidFill>
                <a:schemeClr val="tx2"/>
              </a:solidFill>
              <a:latin typeface="Gill Sans MT" panose="020B0502020104020203" pitchFamily="34" charset="0"/>
            </a:endParaRPr>
          </a:p>
        </p:txBody>
      </p:sp>
      <p:sp>
        <p:nvSpPr>
          <p:cNvPr id="60420" name="Content Placeholder 2">
            <a:extLst>
              <a:ext uri="{FF2B5EF4-FFF2-40B4-BE49-F238E27FC236}">
                <a16:creationId xmlns:a16="http://schemas.microsoft.com/office/drawing/2014/main" id="{6C76C0A4-3C39-20C3-46B3-E39D09343B0F}"/>
              </a:ext>
            </a:extLst>
          </p:cNvPr>
          <p:cNvSpPr>
            <a:spLocks noGrp="1"/>
          </p:cNvSpPr>
          <p:nvPr>
            <p:ph sz="quarter" idx="1"/>
          </p:nvPr>
        </p:nvSpPr>
        <p:spPr>
          <a:xfrm>
            <a:off x="1967213" y="1130301"/>
            <a:ext cx="8229600" cy="4937125"/>
          </a:xfrm>
        </p:spPr>
        <p:txBody>
          <a:bodyPr>
            <a:normAutofit/>
          </a:bodyPr>
          <a:lstStyle/>
          <a:p>
            <a:pPr eaLnBrk="1" hangingPunct="1"/>
            <a:r>
              <a:rPr lang="en-GB" altLang="en-US" dirty="0" err="1">
                <a:latin typeface="Cambria" panose="02040503050406030204" pitchFamily="18" charset="0"/>
              </a:rPr>
              <a:t>Tumor</a:t>
            </a:r>
            <a:endParaRPr lang="en-GB" altLang="en-US" dirty="0">
              <a:latin typeface="Cambria" panose="02040503050406030204" pitchFamily="18" charset="0"/>
            </a:endParaRPr>
          </a:p>
          <a:p>
            <a:pPr eaLnBrk="1" hangingPunct="1"/>
            <a:r>
              <a:rPr lang="en-GB" altLang="en-US" dirty="0">
                <a:latin typeface="Cambria" panose="02040503050406030204" pitchFamily="18" charset="0"/>
              </a:rPr>
              <a:t>  Embolization </a:t>
            </a:r>
          </a:p>
          <a:p>
            <a:pPr eaLnBrk="1" hangingPunct="1"/>
            <a:r>
              <a:rPr lang="en-GB" altLang="en-US" dirty="0">
                <a:latin typeface="Cambria" panose="02040503050406030204" pitchFamily="18" charset="0"/>
              </a:rPr>
              <a:t>  Injury</a:t>
            </a:r>
          </a:p>
          <a:p>
            <a:pPr eaLnBrk="1" hangingPunct="1"/>
            <a:r>
              <a:rPr lang="en-GB" altLang="en-US" dirty="0">
                <a:latin typeface="Cambria" panose="02040503050406030204" pitchFamily="18" charset="0"/>
              </a:rPr>
              <a:t>  Embolization, Stenting</a:t>
            </a:r>
          </a:p>
          <a:p>
            <a:pPr eaLnBrk="1" hangingPunct="1"/>
            <a:r>
              <a:rPr lang="en-GB" altLang="en-US" dirty="0">
                <a:latin typeface="Cambria" panose="02040503050406030204" pitchFamily="18" charset="0"/>
              </a:rPr>
              <a:t>  Vascular changes</a:t>
            </a:r>
          </a:p>
          <a:p>
            <a:pPr eaLnBrk="1" hangingPunct="1"/>
            <a:r>
              <a:rPr lang="en-GB" altLang="en-US" dirty="0">
                <a:latin typeface="Cambria" panose="02040503050406030204" pitchFamily="18" charset="0"/>
              </a:rPr>
              <a:t>  Stenosis, Aneurysm, Fistula</a:t>
            </a:r>
          </a:p>
        </p:txBody>
      </p:sp>
      <p:pic>
        <p:nvPicPr>
          <p:cNvPr id="60421" name="Picture 2" descr="f005037">
            <a:extLst>
              <a:ext uri="{FF2B5EF4-FFF2-40B4-BE49-F238E27FC236}">
                <a16:creationId xmlns:a16="http://schemas.microsoft.com/office/drawing/2014/main" id="{1AB88EC9-7842-58DF-EDE8-776D50112C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61573" y="1884364"/>
            <a:ext cx="3095625" cy="202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2" name="Picture 9" descr="http://www.lakeridgehealth.on.ca/patient_care/interventional_radiology/presentations/interventional/stenosos.jpg">
            <a:extLst>
              <a:ext uri="{FF2B5EF4-FFF2-40B4-BE49-F238E27FC236}">
                <a16:creationId xmlns:a16="http://schemas.microsoft.com/office/drawing/2014/main" id="{65DE5575-F116-104A-6871-600B6558F8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2843" y="4659197"/>
            <a:ext cx="2268538"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3" name="Picture 11" descr="http://www.scielo.br/img/revistas/jvb/v6n2/en_n2a12f3.jpg">
            <a:extLst>
              <a:ext uri="{FF2B5EF4-FFF2-40B4-BE49-F238E27FC236}">
                <a16:creationId xmlns:a16="http://schemas.microsoft.com/office/drawing/2014/main" id="{C5CC4F13-158F-BE79-D652-FE25CA2848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54671"/>
          <a:stretch>
            <a:fillRect/>
          </a:stretch>
        </p:blipFill>
        <p:spPr bwMode="auto">
          <a:xfrm>
            <a:off x="4860861" y="4625859"/>
            <a:ext cx="2735263"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4" name="Picture 13" descr="http://www.actasurologicas.info/v33/n06/ENG/3306NC03_archivos/image004.jpg">
            <a:extLst>
              <a:ext uri="{FF2B5EF4-FFF2-40B4-BE49-F238E27FC236}">
                <a16:creationId xmlns:a16="http://schemas.microsoft.com/office/drawing/2014/main" id="{9ADD1A8B-08D6-AE1A-8312-D6D8A1B0EFD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22071" y="4525847"/>
            <a:ext cx="2195513"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a:extLst>
              <a:ext uri="{FF2B5EF4-FFF2-40B4-BE49-F238E27FC236}">
                <a16:creationId xmlns:a16="http://schemas.microsoft.com/office/drawing/2014/main" id="{1C31AEBC-5518-4370-B517-98A368E70A0F}"/>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t>Computed tomography (CT)</a:t>
            </a:r>
            <a:endParaRPr lang="sr-Latn-CS" altLang="en-US" dirty="0"/>
          </a:p>
        </p:txBody>
      </p:sp>
      <p:sp>
        <p:nvSpPr>
          <p:cNvPr id="61443" name="Slide Number Placeholder 5">
            <a:extLst>
              <a:ext uri="{FF2B5EF4-FFF2-40B4-BE49-F238E27FC236}">
                <a16:creationId xmlns:a16="http://schemas.microsoft.com/office/drawing/2014/main" id="{E714959B-136D-47C6-5AC1-85FB517995C0}"/>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FA0FFFF-9F7E-4A0A-92FC-2572FC58F5E4}" type="slidenum">
              <a:rPr lang="en-US" altLang="en-US">
                <a:solidFill>
                  <a:schemeClr val="tx2"/>
                </a:solidFill>
                <a:latin typeface="Gill Sans MT" panose="020B0502020104020203" pitchFamily="34" charset="0"/>
              </a:rPr>
              <a:pPr eaLnBrk="1" hangingPunct="1"/>
              <a:t>51</a:t>
            </a:fld>
            <a:endParaRPr lang="en-US" altLang="en-US">
              <a:solidFill>
                <a:schemeClr val="tx2"/>
              </a:solidFill>
              <a:latin typeface="Gill Sans MT" panose="020B0502020104020203" pitchFamily="34" charset="0"/>
            </a:endParaRPr>
          </a:p>
        </p:txBody>
      </p:sp>
      <p:sp>
        <p:nvSpPr>
          <p:cNvPr id="61444" name="Content Placeholder 2">
            <a:extLst>
              <a:ext uri="{FF2B5EF4-FFF2-40B4-BE49-F238E27FC236}">
                <a16:creationId xmlns:a16="http://schemas.microsoft.com/office/drawing/2014/main" id="{C9BB9F2F-A603-47C7-1040-CA0647981F94}"/>
              </a:ext>
            </a:extLst>
          </p:cNvPr>
          <p:cNvSpPr>
            <a:spLocks noGrp="1"/>
          </p:cNvSpPr>
          <p:nvPr>
            <p:ph sz="quarter" idx="1"/>
          </p:nvPr>
        </p:nvSpPr>
        <p:spPr>
          <a:xfrm>
            <a:off x="1979612" y="1066800"/>
            <a:ext cx="8229600" cy="4937125"/>
          </a:xfrm>
        </p:spPr>
        <p:txBody>
          <a:bodyPr/>
          <a:lstStyle/>
          <a:p>
            <a:pPr eaLnBrk="1" hangingPunct="1"/>
            <a:r>
              <a:rPr lang="en-GB" altLang="en-US">
                <a:latin typeface="Cambria" panose="02040503050406030204" pitchFamily="18" charset="0"/>
              </a:rPr>
              <a:t>Tumor</a:t>
            </a:r>
          </a:p>
          <a:p>
            <a:pPr eaLnBrk="1" hangingPunct="1"/>
            <a:r>
              <a:rPr lang="en-GB" altLang="en-US">
                <a:latin typeface="Cambria" panose="02040503050406030204" pitchFamily="18" charset="0"/>
              </a:rPr>
              <a:t>  Injury</a:t>
            </a:r>
          </a:p>
          <a:p>
            <a:pPr eaLnBrk="1" hangingPunct="1"/>
            <a:r>
              <a:rPr lang="en-GB" altLang="en-US">
                <a:latin typeface="Cambria" panose="02040503050406030204" pitchFamily="18" charset="0"/>
              </a:rPr>
              <a:t>  Purulent renal infections</a:t>
            </a:r>
          </a:p>
          <a:p>
            <a:pPr eaLnBrk="1" hangingPunct="1"/>
            <a:r>
              <a:rPr lang="en-GB" altLang="en-US">
                <a:latin typeface="Cambria" panose="02040503050406030204" pitchFamily="18" charset="0"/>
              </a:rPr>
              <a:t>  Abscess, EPN, HGP, Pyonephrosis</a:t>
            </a:r>
            <a:endParaRPr lang="en-GB" altLang="en-US" dirty="0">
              <a:latin typeface="Cambria" panose="02040503050406030204" pitchFamily="18" charset="0"/>
            </a:endParaRPr>
          </a:p>
        </p:txBody>
      </p:sp>
      <p:pic>
        <p:nvPicPr>
          <p:cNvPr id="2" name="Picture 2">
            <a:extLst>
              <a:ext uri="{FF2B5EF4-FFF2-40B4-BE49-F238E27FC236}">
                <a16:creationId xmlns:a16="http://schemas.microsoft.com/office/drawing/2014/main" id="{057F1AEB-ABD0-3E74-A0A5-D91EEC464B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1675" y="3286126"/>
            <a:ext cx="2700337" cy="330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3">
            <a:extLst>
              <a:ext uri="{FF2B5EF4-FFF2-40B4-BE49-F238E27FC236}">
                <a16:creationId xmlns:a16="http://schemas.microsoft.com/office/drawing/2014/main" id="{081E09D6-3A35-6F34-E762-CACD77C960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8212" y="3276600"/>
            <a:ext cx="2519363" cy="329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a:extLst>
              <a:ext uri="{FF2B5EF4-FFF2-40B4-BE49-F238E27FC236}">
                <a16:creationId xmlns:a16="http://schemas.microsoft.com/office/drawing/2014/main" id="{5261418C-ABD6-6ACC-A9D5-5812CA23ABCD}"/>
              </a:ext>
            </a:extLst>
          </p:cNvPr>
          <p:cNvSpPr>
            <a:spLocks noGrp="1"/>
          </p:cNvSpPr>
          <p:nvPr>
            <p:ph type="title"/>
          </p:nvPr>
        </p:nvSpPr>
        <p:spPr>
          <a:xfrm>
            <a:off x="1979613" y="152400"/>
            <a:ext cx="8315325" cy="990600"/>
          </a:xfrm>
        </p:spPr>
        <p:txBody>
          <a:bodyPr/>
          <a:lstStyle/>
          <a:p>
            <a:pPr eaLnBrk="1" hangingPunct="1"/>
            <a:r>
              <a:rPr lang="en-GB" altLang="en-US" sz="3000" dirty="0"/>
              <a:t>CT </a:t>
            </a:r>
            <a:r>
              <a:rPr lang="en-GB" altLang="en-US" sz="3000" dirty="0" err="1"/>
              <a:t>multislice</a:t>
            </a:r>
            <a:r>
              <a:rPr lang="en-GB" altLang="en-US" sz="3000" dirty="0"/>
              <a:t>, multidetector, spiral</a:t>
            </a:r>
            <a:endParaRPr lang="sr-Latn-CS" altLang="en-US" sz="3000" dirty="0"/>
          </a:p>
        </p:txBody>
      </p:sp>
      <p:sp>
        <p:nvSpPr>
          <p:cNvPr id="62467" name="Slide Number Placeholder 8">
            <a:extLst>
              <a:ext uri="{FF2B5EF4-FFF2-40B4-BE49-F238E27FC236}">
                <a16:creationId xmlns:a16="http://schemas.microsoft.com/office/drawing/2014/main" id="{8F98622B-CA64-1FDC-9C55-2A2FFC885A9B}"/>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4A4032A-4E21-4E66-9B40-D9599280FBE2}" type="slidenum">
              <a:rPr lang="en-US" altLang="en-US">
                <a:solidFill>
                  <a:schemeClr val="tx2"/>
                </a:solidFill>
                <a:latin typeface="Gill Sans MT" panose="020B0502020104020203" pitchFamily="34" charset="0"/>
              </a:rPr>
              <a:pPr eaLnBrk="1" hangingPunct="1"/>
              <a:t>52</a:t>
            </a:fld>
            <a:endParaRPr lang="en-US" altLang="en-US">
              <a:solidFill>
                <a:schemeClr val="tx2"/>
              </a:solidFill>
              <a:latin typeface="Gill Sans MT" panose="020B0502020104020203" pitchFamily="34" charset="0"/>
            </a:endParaRPr>
          </a:p>
        </p:txBody>
      </p:sp>
      <p:sp>
        <p:nvSpPr>
          <p:cNvPr id="62468" name="Content Placeholder 2">
            <a:extLst>
              <a:ext uri="{FF2B5EF4-FFF2-40B4-BE49-F238E27FC236}">
                <a16:creationId xmlns:a16="http://schemas.microsoft.com/office/drawing/2014/main" id="{65FE210C-48B3-3A0C-F59B-76F4105C0D2B}"/>
              </a:ext>
            </a:extLst>
          </p:cNvPr>
          <p:cNvSpPr>
            <a:spLocks noGrp="1"/>
          </p:cNvSpPr>
          <p:nvPr>
            <p:ph sz="quarter" idx="1"/>
          </p:nvPr>
        </p:nvSpPr>
        <p:spPr>
          <a:xfrm>
            <a:off x="1979612" y="1219201"/>
            <a:ext cx="8229600" cy="4937125"/>
          </a:xfrm>
        </p:spPr>
        <p:txBody>
          <a:bodyPr/>
          <a:lstStyle/>
          <a:p>
            <a:pPr eaLnBrk="1" hangingPunct="1"/>
            <a:endParaRPr lang="sr-Latn-CS" altLang="en-US"/>
          </a:p>
        </p:txBody>
      </p:sp>
      <p:pic>
        <p:nvPicPr>
          <p:cNvPr id="62469" name="Picture 2" descr="f005023">
            <a:extLst>
              <a:ext uri="{FF2B5EF4-FFF2-40B4-BE49-F238E27FC236}">
                <a16:creationId xmlns:a16="http://schemas.microsoft.com/office/drawing/2014/main" id="{1E4752EF-EA07-402C-5EFA-157E4233CE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50797"/>
          <a:stretch>
            <a:fillRect/>
          </a:stretch>
        </p:blipFill>
        <p:spPr bwMode="auto">
          <a:xfrm>
            <a:off x="1920876" y="1219200"/>
            <a:ext cx="3563937" cy="220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0" name="Picture 4" descr="ct_urography">
            <a:extLst>
              <a:ext uri="{FF2B5EF4-FFF2-40B4-BE49-F238E27FC236}">
                <a16:creationId xmlns:a16="http://schemas.microsoft.com/office/drawing/2014/main" id="{33C5C17C-1338-3B92-1B69-A3BA157940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1550" y="3505201"/>
            <a:ext cx="2844800"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1" name="Picture 5" descr="05_1431_01d_cmyk">
            <a:extLst>
              <a:ext uri="{FF2B5EF4-FFF2-40B4-BE49-F238E27FC236}">
                <a16:creationId xmlns:a16="http://schemas.microsoft.com/office/drawing/2014/main" id="{73BCD3B6-35F3-6508-BBFC-CA6561465F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8750" y="3505201"/>
            <a:ext cx="1871662" cy="272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2" name="Picture 7" descr="http://3.bp.blogspot.com/-cnvRRV2a_Ko/TxE03WxpFNI/AAAAAAAADA8/K5-pbF-Q7jI/s1600/renal+artery+Stenosis.jpeg">
            <a:extLst>
              <a:ext uri="{FF2B5EF4-FFF2-40B4-BE49-F238E27FC236}">
                <a16:creationId xmlns:a16="http://schemas.microsoft.com/office/drawing/2014/main" id="{2856B84A-0D5A-6F6C-CB8B-09823681C25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24500" y="1244601"/>
            <a:ext cx="2627312"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3" name="Picture 7" descr="http://www.sydneyxraybondi.com.au/SiteMedia/w3svc1187/Uploads/Images/ct_3.jpg">
            <a:extLst>
              <a:ext uri="{FF2B5EF4-FFF2-40B4-BE49-F238E27FC236}">
                <a16:creationId xmlns:a16="http://schemas.microsoft.com/office/drawing/2014/main" id="{7B610ECB-8EAD-BF11-077C-24A27593BE5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86751" y="1216026"/>
            <a:ext cx="2016125" cy="221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4" name="Rectangle 9">
            <a:extLst>
              <a:ext uri="{FF2B5EF4-FFF2-40B4-BE49-F238E27FC236}">
                <a16:creationId xmlns:a16="http://schemas.microsoft.com/office/drawing/2014/main" id="{B41A7C56-D93A-8369-1C93-66E69C7A381A}"/>
              </a:ext>
            </a:extLst>
          </p:cNvPr>
          <p:cNvSpPr>
            <a:spLocks noChangeArrowheads="1"/>
          </p:cNvSpPr>
          <p:nvPr/>
        </p:nvSpPr>
        <p:spPr bwMode="auto">
          <a:xfrm>
            <a:off x="6399212" y="4648201"/>
            <a:ext cx="17513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2800" b="1">
                <a:solidFill>
                  <a:schemeClr val="bg1"/>
                </a:solidFill>
                <a:latin typeface="Calibri" panose="020F0502020204030204" pitchFamily="34" charset="0"/>
              </a:rPr>
              <a:t>Urography</a:t>
            </a:r>
            <a:endParaRPr lang="sr-Latn-CS" altLang="en-US" sz="2800" b="1" dirty="0">
              <a:solidFill>
                <a:schemeClr val="bg1"/>
              </a:solidFill>
              <a:latin typeface="Gill Sans MT" panose="020B0502020104020203" pitchFamily="34" charset="0"/>
            </a:endParaRPr>
          </a:p>
        </p:txBody>
      </p:sp>
      <p:sp>
        <p:nvSpPr>
          <p:cNvPr id="62475" name="Rectangle 10">
            <a:extLst>
              <a:ext uri="{FF2B5EF4-FFF2-40B4-BE49-F238E27FC236}">
                <a16:creationId xmlns:a16="http://schemas.microsoft.com/office/drawing/2014/main" id="{A9D191B8-941C-6950-D030-A898A5E2C304}"/>
              </a:ext>
            </a:extLst>
          </p:cNvPr>
          <p:cNvSpPr>
            <a:spLocks noChangeArrowheads="1"/>
          </p:cNvSpPr>
          <p:nvPr/>
        </p:nvSpPr>
        <p:spPr bwMode="auto">
          <a:xfrm>
            <a:off x="5503862" y="2895601"/>
            <a:ext cx="25140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2800" b="1" dirty="0">
                <a:solidFill>
                  <a:schemeClr val="bg1"/>
                </a:solidFill>
                <a:latin typeface="Calibri" panose="020F0502020204030204" pitchFamily="34" charset="0"/>
              </a:rPr>
              <a:t>CT Angiography</a:t>
            </a:r>
            <a:endParaRPr lang="sr-Latn-CS" altLang="en-US" sz="2800" b="1" dirty="0">
              <a:solidFill>
                <a:schemeClr val="bg1"/>
              </a:solidFill>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a:extLst>
              <a:ext uri="{FF2B5EF4-FFF2-40B4-BE49-F238E27FC236}">
                <a16:creationId xmlns:a16="http://schemas.microsoft.com/office/drawing/2014/main" id="{BE488FB2-5DBD-4002-407C-65F3E25B8330}"/>
              </a:ext>
            </a:extLst>
          </p:cNvPr>
          <p:cNvSpPr>
            <a:spLocks noGrp="1"/>
          </p:cNvSpPr>
          <p:nvPr>
            <p:ph type="title"/>
          </p:nvPr>
        </p:nvSpPr>
        <p:spPr>
          <a:xfrm>
            <a:off x="1293813" y="381000"/>
            <a:ext cx="9601200" cy="457200"/>
          </a:xfrm>
        </p:spPr>
        <p:txBody>
          <a:bodyPr>
            <a:normAutofit fontScale="90000"/>
          </a:bodyPr>
          <a:lstStyle/>
          <a:p>
            <a:pPr eaLnBrk="1" hangingPunct="1"/>
            <a:r>
              <a:rPr lang="en-GB" altLang="en-US"/>
              <a:t>MR, MR angiography, urography</a:t>
            </a:r>
            <a:endParaRPr lang="sr-Latn-CS" altLang="en-US" dirty="0"/>
          </a:p>
        </p:txBody>
      </p:sp>
      <p:sp>
        <p:nvSpPr>
          <p:cNvPr id="63491" name="Slide Number Placeholder 6">
            <a:extLst>
              <a:ext uri="{FF2B5EF4-FFF2-40B4-BE49-F238E27FC236}">
                <a16:creationId xmlns:a16="http://schemas.microsoft.com/office/drawing/2014/main" id="{04179A2B-F76E-EED6-F3A8-527FC7392A34}"/>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D98B0FF-1C0B-4FEA-9E8B-A647A3579860}" type="slidenum">
              <a:rPr lang="en-US" altLang="en-US">
                <a:solidFill>
                  <a:schemeClr val="tx2"/>
                </a:solidFill>
                <a:latin typeface="Gill Sans MT" panose="020B0502020104020203" pitchFamily="34" charset="0"/>
              </a:rPr>
              <a:pPr eaLnBrk="1" hangingPunct="1"/>
              <a:t>53</a:t>
            </a:fld>
            <a:endParaRPr lang="en-US" altLang="en-US">
              <a:solidFill>
                <a:schemeClr val="tx2"/>
              </a:solidFill>
              <a:latin typeface="Gill Sans MT" panose="020B0502020104020203" pitchFamily="34" charset="0"/>
            </a:endParaRPr>
          </a:p>
        </p:txBody>
      </p:sp>
      <p:sp>
        <p:nvSpPr>
          <p:cNvPr id="63492" name="Content Placeholder 2">
            <a:extLst>
              <a:ext uri="{FF2B5EF4-FFF2-40B4-BE49-F238E27FC236}">
                <a16:creationId xmlns:a16="http://schemas.microsoft.com/office/drawing/2014/main" id="{4CFB0F7E-F2C0-2B22-5DF5-DD1A619286A9}"/>
              </a:ext>
            </a:extLst>
          </p:cNvPr>
          <p:cNvSpPr>
            <a:spLocks noGrp="1"/>
          </p:cNvSpPr>
          <p:nvPr>
            <p:ph sz="quarter" idx="1"/>
          </p:nvPr>
        </p:nvSpPr>
        <p:spPr>
          <a:xfrm>
            <a:off x="1979612" y="960437"/>
            <a:ext cx="8229600" cy="4937125"/>
          </a:xfrm>
        </p:spPr>
        <p:txBody>
          <a:bodyPr/>
          <a:lstStyle/>
          <a:p>
            <a:pPr eaLnBrk="1" hangingPunct="1"/>
            <a:r>
              <a:rPr lang="en-GB" altLang="en-US">
                <a:latin typeface="Cambria" panose="02040503050406030204" pitchFamily="18" charset="0"/>
              </a:rPr>
              <a:t> Children , after transplantation, renal</a:t>
            </a:r>
          </a:p>
          <a:p>
            <a:pPr eaLnBrk="1" hangingPunct="1"/>
            <a:r>
              <a:rPr lang="en-GB" altLang="en-US">
                <a:latin typeface="Cambria" panose="02040503050406030204" pitchFamily="18" charset="0"/>
              </a:rPr>
              <a:t>insufficiency, allergy, pregnant women? </a:t>
            </a:r>
            <a:endParaRPr lang="sr-Latn-CS" altLang="en-US" dirty="0">
              <a:latin typeface="Cambria" panose="02040503050406030204" pitchFamily="18" charset="0"/>
            </a:endParaRPr>
          </a:p>
        </p:txBody>
      </p:sp>
      <p:pic>
        <p:nvPicPr>
          <p:cNvPr id="63493" name="Picture 5" descr="f005024">
            <a:extLst>
              <a:ext uri="{FF2B5EF4-FFF2-40B4-BE49-F238E27FC236}">
                <a16:creationId xmlns:a16="http://schemas.microsoft.com/office/drawing/2014/main" id="{7293563F-64A3-6BC3-EF7A-5F5C3D2FC0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49756"/>
          <a:stretch>
            <a:fillRect/>
          </a:stretch>
        </p:blipFill>
        <p:spPr bwMode="auto">
          <a:xfrm>
            <a:off x="2593976" y="2108201"/>
            <a:ext cx="3348037" cy="258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4" name="Picture 7" descr="f005028">
            <a:extLst>
              <a:ext uri="{FF2B5EF4-FFF2-40B4-BE49-F238E27FC236}">
                <a16:creationId xmlns:a16="http://schemas.microsoft.com/office/drawing/2014/main" id="{25CBEE4B-41A3-8660-4282-C2EF0B3D541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6812" y="2092326"/>
            <a:ext cx="3132138" cy="415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5" name="Picture 10" descr="f005031">
            <a:extLst>
              <a:ext uri="{FF2B5EF4-FFF2-40B4-BE49-F238E27FC236}">
                <a16:creationId xmlns:a16="http://schemas.microsoft.com/office/drawing/2014/main" id="{23C6C3E0-9016-2251-2030-14E1FCFAF76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52787" y="4673601"/>
            <a:ext cx="1944688"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a:extLst>
              <a:ext uri="{FF2B5EF4-FFF2-40B4-BE49-F238E27FC236}">
                <a16:creationId xmlns:a16="http://schemas.microsoft.com/office/drawing/2014/main" id="{96D86E78-C747-10D7-293D-2F84F022B8E6}"/>
              </a:ext>
            </a:extLst>
          </p:cNvPr>
          <p:cNvSpPr>
            <a:spLocks noGrp="1"/>
          </p:cNvSpPr>
          <p:nvPr>
            <p:ph type="title"/>
          </p:nvPr>
        </p:nvSpPr>
        <p:spPr>
          <a:xfrm>
            <a:off x="1293813" y="381000"/>
            <a:ext cx="9601200" cy="685800"/>
          </a:xfrm>
        </p:spPr>
        <p:txBody>
          <a:bodyPr/>
          <a:lstStyle/>
          <a:p>
            <a:pPr eaLnBrk="1" hangingPunct="1"/>
            <a:r>
              <a:rPr lang="en-GB" altLang="en-US"/>
              <a:t>MR normal bladder</a:t>
            </a:r>
            <a:endParaRPr lang="sr-Latn-CS" altLang="en-US" dirty="0"/>
          </a:p>
        </p:txBody>
      </p:sp>
      <p:sp>
        <p:nvSpPr>
          <p:cNvPr id="64515" name="Slide Number Placeholder 4">
            <a:extLst>
              <a:ext uri="{FF2B5EF4-FFF2-40B4-BE49-F238E27FC236}">
                <a16:creationId xmlns:a16="http://schemas.microsoft.com/office/drawing/2014/main" id="{67F601A6-98A4-DA9C-6CE0-7252B555F378}"/>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64737CA-3A90-4810-8237-C319F964CF4E}" type="slidenum">
              <a:rPr lang="en-US" altLang="en-US">
                <a:solidFill>
                  <a:schemeClr val="tx2"/>
                </a:solidFill>
                <a:latin typeface="Gill Sans MT" panose="020B0502020104020203" pitchFamily="34" charset="0"/>
              </a:rPr>
              <a:pPr eaLnBrk="1" hangingPunct="1"/>
              <a:t>54</a:t>
            </a:fld>
            <a:endParaRPr lang="en-US" altLang="en-US">
              <a:solidFill>
                <a:schemeClr val="tx2"/>
              </a:solidFill>
              <a:latin typeface="Gill Sans MT" panose="020B0502020104020203" pitchFamily="34" charset="0"/>
            </a:endParaRPr>
          </a:p>
        </p:txBody>
      </p:sp>
      <p:pic>
        <p:nvPicPr>
          <p:cNvPr id="64517" name="Picture 5" descr="f005029">
            <a:extLst>
              <a:ext uri="{FF2B5EF4-FFF2-40B4-BE49-F238E27FC236}">
                <a16:creationId xmlns:a16="http://schemas.microsoft.com/office/drawing/2014/main" id="{AD44567A-65AA-8081-2B39-F49678E4E7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4012" y="1622426"/>
            <a:ext cx="6227762" cy="509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a:extLst>
              <a:ext uri="{FF2B5EF4-FFF2-40B4-BE49-F238E27FC236}">
                <a16:creationId xmlns:a16="http://schemas.microsoft.com/office/drawing/2014/main" id="{233BBD69-FB16-382A-20B3-F506A9A2F940}"/>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t>MR of the prostate</a:t>
            </a:r>
            <a:endParaRPr lang="sr-Latn-CS" altLang="en-US" dirty="0"/>
          </a:p>
        </p:txBody>
      </p:sp>
      <p:sp>
        <p:nvSpPr>
          <p:cNvPr id="65539" name="Slide Number Placeholder 7">
            <a:extLst>
              <a:ext uri="{FF2B5EF4-FFF2-40B4-BE49-F238E27FC236}">
                <a16:creationId xmlns:a16="http://schemas.microsoft.com/office/drawing/2014/main" id="{2F501A7C-1AD9-F812-7C31-6B13B4CA73BD}"/>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E344D84-727C-41B8-A429-943CBCDA5521}" type="slidenum">
              <a:rPr lang="en-US" altLang="en-US">
                <a:solidFill>
                  <a:schemeClr val="tx2"/>
                </a:solidFill>
                <a:latin typeface="Gill Sans MT" panose="020B0502020104020203" pitchFamily="34" charset="0"/>
              </a:rPr>
              <a:pPr eaLnBrk="1" hangingPunct="1"/>
              <a:t>55</a:t>
            </a:fld>
            <a:endParaRPr lang="en-US" altLang="en-US">
              <a:solidFill>
                <a:schemeClr val="tx2"/>
              </a:solidFill>
              <a:latin typeface="Gill Sans MT" panose="020B0502020104020203" pitchFamily="34" charset="0"/>
            </a:endParaRPr>
          </a:p>
        </p:txBody>
      </p:sp>
      <p:sp>
        <p:nvSpPr>
          <p:cNvPr id="65540" name="Content Placeholder 2">
            <a:extLst>
              <a:ext uri="{FF2B5EF4-FFF2-40B4-BE49-F238E27FC236}">
                <a16:creationId xmlns:a16="http://schemas.microsoft.com/office/drawing/2014/main" id="{6091BF68-CBAF-AEA2-4A80-6CEE9A308F77}"/>
              </a:ext>
            </a:extLst>
          </p:cNvPr>
          <p:cNvSpPr>
            <a:spLocks noGrp="1"/>
          </p:cNvSpPr>
          <p:nvPr>
            <p:ph sz="quarter" idx="1"/>
          </p:nvPr>
        </p:nvSpPr>
        <p:spPr>
          <a:xfrm>
            <a:off x="1979612" y="1219201"/>
            <a:ext cx="8229600" cy="4937125"/>
          </a:xfrm>
        </p:spPr>
        <p:txBody>
          <a:bodyPr/>
          <a:lstStyle/>
          <a:p>
            <a:pPr eaLnBrk="1" hangingPunct="1"/>
            <a:r>
              <a:rPr lang="en-GB" altLang="en-US" dirty="0">
                <a:latin typeface="Cambria" panose="02040503050406030204" pitchFamily="18" charset="0"/>
              </a:rPr>
              <a:t>Pelvic coil                                     Normal prostate</a:t>
            </a:r>
          </a:p>
          <a:p>
            <a:pPr eaLnBrk="1" hangingPunct="1"/>
            <a:endParaRPr lang="sr-Cyrl-CS" altLang="en-US" dirty="0">
              <a:latin typeface="Cambria" panose="02040503050406030204" pitchFamily="18" charset="0"/>
            </a:endParaRPr>
          </a:p>
          <a:p>
            <a:pPr eaLnBrk="1" hangingPunct="1"/>
            <a:endParaRPr lang="sr-Cyrl-CS" altLang="en-US" dirty="0">
              <a:latin typeface="Cambria" panose="02040503050406030204" pitchFamily="18" charset="0"/>
            </a:endParaRPr>
          </a:p>
          <a:p>
            <a:pPr eaLnBrk="1" hangingPunct="1"/>
            <a:endParaRPr lang="sr-Cyrl-CS" altLang="en-US" dirty="0">
              <a:latin typeface="Cambria" panose="02040503050406030204" pitchFamily="18" charset="0"/>
            </a:endParaRPr>
          </a:p>
          <a:p>
            <a:pPr eaLnBrk="1" hangingPunct="1"/>
            <a:endParaRPr lang="sr-Cyrl-CS" altLang="en-US" dirty="0">
              <a:latin typeface="Cambria" panose="02040503050406030204" pitchFamily="18" charset="0"/>
            </a:endParaRPr>
          </a:p>
          <a:p>
            <a:pPr eaLnBrk="1" hangingPunct="1"/>
            <a:endParaRPr lang="sr-Cyrl-CS" altLang="en-US" dirty="0">
              <a:latin typeface="Cambria" panose="02040503050406030204" pitchFamily="18" charset="0"/>
            </a:endParaRPr>
          </a:p>
          <a:p>
            <a:pPr eaLnBrk="1" hangingPunct="1"/>
            <a:r>
              <a:rPr lang="en-GB" sz="1800" dirty="0">
                <a:effectLst/>
                <a:latin typeface="Calibri" panose="020F0502020204030204" pitchFamily="34" charset="0"/>
                <a:ea typeface="Calibri" panose="020F0502020204030204" pitchFamily="34" charset="0"/>
                <a:cs typeface="Times New Roman" panose="02020603050405020304" pitchFamily="18" charset="0"/>
              </a:rPr>
              <a:t> Endorectal coil -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eMR</a:t>
            </a:r>
            <a:r>
              <a:rPr lang="en-GB" sz="1800" dirty="0">
                <a:effectLst/>
                <a:latin typeface="Calibri" panose="020F0502020204030204" pitchFamily="34" charset="0"/>
                <a:ea typeface="Calibri" panose="020F0502020204030204" pitchFamily="34" charset="0"/>
                <a:cs typeface="Times New Roman" panose="02020603050405020304" pitchFamily="18" charset="0"/>
              </a:rPr>
              <a:t> Prostate cancer</a:t>
            </a:r>
            <a:endParaRPr lang="sr-Latn-CS" altLang="en-US" dirty="0">
              <a:latin typeface="Cambria" panose="02040503050406030204" pitchFamily="18" charset="0"/>
            </a:endParaRPr>
          </a:p>
        </p:txBody>
      </p:sp>
      <p:pic>
        <p:nvPicPr>
          <p:cNvPr id="65541" name="Picture 6">
            <a:extLst>
              <a:ext uri="{FF2B5EF4-FFF2-40B4-BE49-F238E27FC236}">
                <a16:creationId xmlns:a16="http://schemas.microsoft.com/office/drawing/2014/main" id="{443140A6-FEE0-49B3-BA76-D984799AE7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7322" y="1692276"/>
            <a:ext cx="3743325" cy="234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2" name="Picture 7">
            <a:extLst>
              <a:ext uri="{FF2B5EF4-FFF2-40B4-BE49-F238E27FC236}">
                <a16:creationId xmlns:a16="http://schemas.microsoft.com/office/drawing/2014/main" id="{14C9BD63-9D10-3DF2-7D7A-F785B432C40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7411" y="1699465"/>
            <a:ext cx="3708400" cy="238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3" name="Picture 3">
            <a:extLst>
              <a:ext uri="{FF2B5EF4-FFF2-40B4-BE49-F238E27FC236}">
                <a16:creationId xmlns:a16="http://schemas.microsoft.com/office/drawing/2014/main" id="{41766252-981E-4646-ABC4-0F55210AB8F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3530" y="4727575"/>
            <a:ext cx="6227763" cy="182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65544" name="TextBox 5">
            <a:extLst>
              <a:ext uri="{FF2B5EF4-FFF2-40B4-BE49-F238E27FC236}">
                <a16:creationId xmlns:a16="http://schemas.microsoft.com/office/drawing/2014/main" id="{302D3E6C-8585-5C38-5379-D59D57B48679}"/>
              </a:ext>
            </a:extLst>
          </p:cNvPr>
          <p:cNvSpPr txBox="1">
            <a:spLocks noChangeArrowheads="1"/>
          </p:cNvSpPr>
          <p:nvPr/>
        </p:nvSpPr>
        <p:spPr bwMode="auto">
          <a:xfrm>
            <a:off x="3410498" y="6498612"/>
            <a:ext cx="484029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sr-Cyrl-CS" altLang="en-US" sz="1400" dirty="0">
                <a:latin typeface="Calibri" panose="020F0502020204030204" pitchFamily="34" charset="0"/>
              </a:rPr>
              <a:t>Фокус ниског интензитета сигнал</a:t>
            </a:r>
            <a:r>
              <a:rPr lang="en-GB" altLang="en-US" sz="1400" dirty="0">
                <a:latin typeface="Calibri" panose="020F0502020204030204" pitchFamily="34" charset="0"/>
              </a:rPr>
              <a:t>Focus of low signal intensity</a:t>
            </a:r>
            <a:endParaRPr lang="sr-Latn-CS" altLang="en-US" sz="1400" dirty="0">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a:extLst>
              <a:ext uri="{FF2B5EF4-FFF2-40B4-BE49-F238E27FC236}">
                <a16:creationId xmlns:a16="http://schemas.microsoft.com/office/drawing/2014/main" id="{FF80F47C-CD15-3D20-53F4-121DFB18685B}"/>
              </a:ext>
            </a:extLst>
          </p:cNvPr>
          <p:cNvSpPr>
            <a:spLocks noGrp="1"/>
          </p:cNvSpPr>
          <p:nvPr>
            <p:ph type="title"/>
          </p:nvPr>
        </p:nvSpPr>
        <p:spPr>
          <a:xfrm>
            <a:off x="1293813" y="381000"/>
            <a:ext cx="9601200" cy="479424"/>
          </a:xfrm>
        </p:spPr>
        <p:txBody>
          <a:bodyPr>
            <a:normAutofit fontScale="90000"/>
          </a:bodyPr>
          <a:lstStyle/>
          <a:p>
            <a:pPr eaLnBrk="1" hangingPunct="1"/>
            <a:r>
              <a:rPr lang="en-GB" altLang="en-US"/>
              <a:t> Radionuclide testing</a:t>
            </a:r>
            <a:endParaRPr lang="sr-Latn-CS" altLang="en-US" dirty="0"/>
          </a:p>
        </p:txBody>
      </p:sp>
      <p:sp>
        <p:nvSpPr>
          <p:cNvPr id="66563" name="Slide Number Placeholder 9">
            <a:extLst>
              <a:ext uri="{FF2B5EF4-FFF2-40B4-BE49-F238E27FC236}">
                <a16:creationId xmlns:a16="http://schemas.microsoft.com/office/drawing/2014/main" id="{C1216773-6030-E191-C3C6-39309AA10080}"/>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BE833F5-88EB-4AFD-AD65-8BE6C9FCC3DC}" type="slidenum">
              <a:rPr lang="en-US" altLang="en-US">
                <a:solidFill>
                  <a:schemeClr val="tx2"/>
                </a:solidFill>
                <a:latin typeface="Gill Sans MT" panose="020B0502020104020203" pitchFamily="34" charset="0"/>
              </a:rPr>
              <a:pPr eaLnBrk="1" hangingPunct="1"/>
              <a:t>56</a:t>
            </a:fld>
            <a:endParaRPr lang="en-US" altLang="en-US">
              <a:solidFill>
                <a:schemeClr val="tx2"/>
              </a:solidFill>
              <a:latin typeface="Gill Sans MT" panose="020B0502020104020203" pitchFamily="34" charset="0"/>
            </a:endParaRPr>
          </a:p>
        </p:txBody>
      </p:sp>
      <p:sp>
        <p:nvSpPr>
          <p:cNvPr id="66564" name="Content Placeholder 2">
            <a:extLst>
              <a:ext uri="{FF2B5EF4-FFF2-40B4-BE49-F238E27FC236}">
                <a16:creationId xmlns:a16="http://schemas.microsoft.com/office/drawing/2014/main" id="{C10E3D13-B605-2B1F-FCCE-69CD028CFD99}"/>
              </a:ext>
            </a:extLst>
          </p:cNvPr>
          <p:cNvSpPr>
            <a:spLocks noGrp="1"/>
          </p:cNvSpPr>
          <p:nvPr>
            <p:ph sz="quarter" idx="1"/>
          </p:nvPr>
        </p:nvSpPr>
        <p:spPr>
          <a:xfrm>
            <a:off x="1979612" y="1219201"/>
            <a:ext cx="8229600" cy="4937125"/>
          </a:xfrm>
        </p:spPr>
        <p:txBody>
          <a:bodyPr/>
          <a:lstStyle/>
          <a:p>
            <a:pPr eaLnBrk="1" hangingPunct="1"/>
            <a:r>
              <a:rPr lang="en-GB" sz="1800" dirty="0">
                <a:effectLst/>
                <a:latin typeface="Calibri" panose="020F0502020204030204" pitchFamily="34" charset="0"/>
                <a:ea typeface="Calibri" panose="020F0502020204030204" pitchFamily="34" charset="0"/>
                <a:cs typeface="Times New Roman" panose="02020603050405020304" pitchFamily="18" charset="0"/>
              </a:rPr>
              <a:t>Assessment of renal function</a:t>
            </a:r>
          </a:p>
          <a:p>
            <a:pPr eaLnBrk="1" hangingPunct="1"/>
            <a:r>
              <a:rPr lang="en-GB" sz="1800" dirty="0">
                <a:effectLst/>
                <a:latin typeface="Calibri" panose="020F0502020204030204" pitchFamily="34" charset="0"/>
                <a:ea typeface="Calibri" panose="020F0502020204030204" pitchFamily="34" charset="0"/>
                <a:cs typeface="Times New Roman" panose="02020603050405020304" pitchFamily="18" charset="0"/>
              </a:rPr>
              <a:t>Total Individual </a:t>
            </a:r>
            <a:endParaRPr lang="sr-Latn-CS" altLang="en-US" dirty="0">
              <a:latin typeface="Cambria" panose="02040503050406030204" pitchFamily="18" charset="0"/>
            </a:endParaRPr>
          </a:p>
        </p:txBody>
      </p:sp>
      <p:pic>
        <p:nvPicPr>
          <p:cNvPr id="66565" name="Picture 5" descr="f005036">
            <a:extLst>
              <a:ext uri="{FF2B5EF4-FFF2-40B4-BE49-F238E27FC236}">
                <a16:creationId xmlns:a16="http://schemas.microsoft.com/office/drawing/2014/main" id="{F1B16E5A-44F2-F6A8-BA26-36B3FCE15D5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b="33862"/>
          <a:stretch>
            <a:fillRect/>
          </a:stretch>
        </p:blipFill>
        <p:spPr bwMode="auto">
          <a:xfrm>
            <a:off x="6777038" y="2209800"/>
            <a:ext cx="3203575"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6" name="Rectangle 6">
            <a:extLst>
              <a:ext uri="{FF2B5EF4-FFF2-40B4-BE49-F238E27FC236}">
                <a16:creationId xmlns:a16="http://schemas.microsoft.com/office/drawing/2014/main" id="{207F3C23-07B0-3A87-ABEB-DDC06DF9A0B0}"/>
              </a:ext>
            </a:extLst>
          </p:cNvPr>
          <p:cNvSpPr>
            <a:spLocks noChangeArrowheads="1"/>
          </p:cNvSpPr>
          <p:nvPr/>
        </p:nvSpPr>
        <p:spPr bwMode="auto">
          <a:xfrm>
            <a:off x="6845876" y="1493870"/>
            <a:ext cx="3183372" cy="7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TC 99m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dimercaptosuccinic</a:t>
            </a:r>
            <a:r>
              <a:rPr lang="en-GB" sz="1800" dirty="0">
                <a:effectLst/>
                <a:latin typeface="Calibri" panose="020F0502020204030204" pitchFamily="34" charset="0"/>
                <a:ea typeface="Calibri" panose="020F0502020204030204" pitchFamily="34" charset="0"/>
                <a:cs typeface="Times New Roman" panose="02020603050405020304" pitchFamily="18" charset="0"/>
              </a:rPr>
              <a:t> acid</a:t>
            </a:r>
          </a:p>
          <a:p>
            <a:pPr algn="ctr" eaLnBrk="1" hangingPunct="1"/>
            <a:r>
              <a:rPr lang="en-GB" sz="1800" dirty="0">
                <a:effectLst/>
                <a:latin typeface="Calibri" panose="020F0502020204030204" pitchFamily="34" charset="0"/>
                <a:ea typeface="Calibri" panose="020F0502020204030204" pitchFamily="34" charset="0"/>
                <a:cs typeface="Times New Roman" panose="02020603050405020304" pitchFamily="18" charset="0"/>
              </a:rPr>
              <a:t>DMSA - static</a:t>
            </a:r>
            <a:endParaRPr lang="en-US" altLang="en-US" sz="2000" dirty="0">
              <a:solidFill>
                <a:schemeClr val="tx2"/>
              </a:solidFill>
              <a:latin typeface="Cambria" panose="02040503050406030204" pitchFamily="18" charset="0"/>
            </a:endParaRPr>
          </a:p>
        </p:txBody>
      </p:sp>
      <p:pic>
        <p:nvPicPr>
          <p:cNvPr id="66567" name="Picture 8">
            <a:extLst>
              <a:ext uri="{FF2B5EF4-FFF2-40B4-BE49-F238E27FC236}">
                <a16:creationId xmlns:a16="http://schemas.microsoft.com/office/drawing/2014/main" id="{E4A6B501-3537-22E7-29D6-9E1BB2B8FA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1500" y="2509838"/>
            <a:ext cx="4176712" cy="1909762"/>
          </a:xfrm>
          <a:prstGeom prst="rect">
            <a:avLst/>
          </a:prstGeom>
          <a:solidFill>
            <a:schemeClr val="tx1"/>
          </a:solidFill>
          <a:ln w="6350">
            <a:solidFill>
              <a:srgbClr val="000000"/>
            </a:solidFill>
            <a:miter lim="800000"/>
            <a:headEnd/>
            <a:tailEnd/>
          </a:ln>
        </p:spPr>
      </p:pic>
      <p:sp>
        <p:nvSpPr>
          <p:cNvPr id="66568" name="Rectangle 9">
            <a:extLst>
              <a:ext uri="{FF2B5EF4-FFF2-40B4-BE49-F238E27FC236}">
                <a16:creationId xmlns:a16="http://schemas.microsoft.com/office/drawing/2014/main" id="{4AD5906A-D267-8713-A7A2-EBB73DEAD698}"/>
              </a:ext>
            </a:extLst>
          </p:cNvPr>
          <p:cNvSpPr>
            <a:spLocks noChangeArrowheads="1"/>
          </p:cNvSpPr>
          <p:nvPr/>
        </p:nvSpPr>
        <p:spPr bwMode="auto">
          <a:xfrm>
            <a:off x="2906712" y="2114550"/>
            <a:ext cx="177484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t>Radiorenogram</a:t>
            </a:r>
          </a:p>
        </p:txBody>
      </p:sp>
      <p:pic>
        <p:nvPicPr>
          <p:cNvPr id="66569" name="Picture 10">
            <a:extLst>
              <a:ext uri="{FF2B5EF4-FFF2-40B4-BE49-F238E27FC236}">
                <a16:creationId xmlns:a16="http://schemas.microsoft.com/office/drawing/2014/main" id="{1471EA6C-7F02-4D67-7015-1496D00D5E1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4012" y="4437064"/>
            <a:ext cx="2268538" cy="2268537"/>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6570" name="Rectangle 11">
            <a:extLst>
              <a:ext uri="{FF2B5EF4-FFF2-40B4-BE49-F238E27FC236}">
                <a16:creationId xmlns:a16="http://schemas.microsoft.com/office/drawing/2014/main" id="{DD0AE843-A123-5228-C974-C892E48D2411}"/>
              </a:ext>
            </a:extLst>
          </p:cNvPr>
          <p:cNvSpPr>
            <a:spLocks noChangeArrowheads="1"/>
          </p:cNvSpPr>
          <p:nvPr/>
        </p:nvSpPr>
        <p:spPr bwMode="auto">
          <a:xfrm>
            <a:off x="4418013" y="5799823"/>
            <a:ext cx="427552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t>TC 99m diethylenetriaminepentaacetate</a:t>
            </a:r>
          </a:p>
          <a:p>
            <a:r>
              <a:rPr lang="en-GB"/>
              <a:t>DTPA - dynamic</a:t>
            </a:r>
          </a:p>
        </p:txBody>
      </p:sp>
      <p:pic>
        <p:nvPicPr>
          <p:cNvPr id="66571" name="Picture 2" descr="http://radiographics.rsna.org/content/28/1/255/F12.medium.gif">
            <a:extLst>
              <a:ext uri="{FF2B5EF4-FFF2-40B4-BE49-F238E27FC236}">
                <a16:creationId xmlns:a16="http://schemas.microsoft.com/office/drawing/2014/main" id="{38B6F44E-4111-2576-B9C6-8F0742665DD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04213" y="4191001"/>
            <a:ext cx="1655763" cy="210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a:extLst>
              <a:ext uri="{FF2B5EF4-FFF2-40B4-BE49-F238E27FC236}">
                <a16:creationId xmlns:a16="http://schemas.microsoft.com/office/drawing/2014/main" id="{4EC684E0-24AF-F34A-8F4B-1A087DB9DF0F}"/>
              </a:ext>
            </a:extLst>
          </p:cNvPr>
          <p:cNvSpPr>
            <a:spLocks noGrp="1"/>
          </p:cNvSpPr>
          <p:nvPr>
            <p:ph type="title"/>
          </p:nvPr>
        </p:nvSpPr>
        <p:spPr>
          <a:xfrm>
            <a:off x="1293813" y="381000"/>
            <a:ext cx="9601200" cy="638176"/>
          </a:xfrm>
        </p:spPr>
        <p:txBody>
          <a:bodyPr/>
          <a:lstStyle/>
          <a:p>
            <a:pPr eaLnBrk="1" hangingPunct="1"/>
            <a:r>
              <a:rPr lang="en-GB" altLang="en-US"/>
              <a:t>Staging of prostate cancer</a:t>
            </a:r>
            <a:endParaRPr lang="sr-Latn-CS" altLang="en-US" dirty="0"/>
          </a:p>
        </p:txBody>
      </p:sp>
      <p:sp>
        <p:nvSpPr>
          <p:cNvPr id="67587" name="Slide Number Placeholder 11">
            <a:extLst>
              <a:ext uri="{FF2B5EF4-FFF2-40B4-BE49-F238E27FC236}">
                <a16:creationId xmlns:a16="http://schemas.microsoft.com/office/drawing/2014/main" id="{349E1CBD-BFD2-F119-BE29-C7ECFC1C1249}"/>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F5A5F93-E2EA-498D-A5F1-AB4BC379B980}" type="slidenum">
              <a:rPr lang="en-US" altLang="en-US">
                <a:solidFill>
                  <a:schemeClr val="tx2"/>
                </a:solidFill>
                <a:latin typeface="Gill Sans MT" panose="020B0502020104020203" pitchFamily="34" charset="0"/>
              </a:rPr>
              <a:pPr eaLnBrk="1" hangingPunct="1"/>
              <a:t>57</a:t>
            </a:fld>
            <a:endParaRPr lang="en-US" altLang="en-US">
              <a:solidFill>
                <a:schemeClr val="tx2"/>
              </a:solidFill>
              <a:latin typeface="Gill Sans MT" panose="020B0502020104020203" pitchFamily="34" charset="0"/>
            </a:endParaRPr>
          </a:p>
        </p:txBody>
      </p:sp>
      <p:sp>
        <p:nvSpPr>
          <p:cNvPr id="67588" name="Content Placeholder 2">
            <a:extLst>
              <a:ext uri="{FF2B5EF4-FFF2-40B4-BE49-F238E27FC236}">
                <a16:creationId xmlns:a16="http://schemas.microsoft.com/office/drawing/2014/main" id="{EF644619-788E-B7FB-F058-6E24FC326A3D}"/>
              </a:ext>
            </a:extLst>
          </p:cNvPr>
          <p:cNvSpPr>
            <a:spLocks noGrp="1"/>
          </p:cNvSpPr>
          <p:nvPr>
            <p:ph sz="quarter" idx="1"/>
          </p:nvPr>
        </p:nvSpPr>
        <p:spPr>
          <a:xfrm>
            <a:off x="1979612" y="1219201"/>
            <a:ext cx="8229600" cy="4937125"/>
          </a:xfrm>
        </p:spPr>
        <p:txBody>
          <a:bodyPr/>
          <a:lstStyle/>
          <a:p>
            <a:pPr eaLnBrk="1" hangingPunct="1"/>
            <a:r>
              <a:rPr lang="en-GB" altLang="en-US" dirty="0">
                <a:latin typeface="Cambria" panose="02040503050406030204" pitchFamily="18" charset="0"/>
              </a:rPr>
              <a:t> Bone scintigraphy</a:t>
            </a:r>
          </a:p>
          <a:p>
            <a:pPr eaLnBrk="1" hangingPunct="1"/>
            <a:r>
              <a:rPr lang="en-GB" altLang="en-US" dirty="0">
                <a:latin typeface="Cambria" panose="02040503050406030204" pitchFamily="18" charset="0"/>
              </a:rPr>
              <a:t>  Ts diphosphonate</a:t>
            </a:r>
          </a:p>
          <a:p>
            <a:pPr marL="0" indent="0" eaLnBrk="1" hangingPunct="1">
              <a:buNone/>
            </a:pPr>
            <a:endParaRPr lang="en-GB" altLang="en-US" dirty="0">
              <a:latin typeface="Cambria" panose="02040503050406030204" pitchFamily="18" charset="0"/>
            </a:endParaRP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dirty="0">
                <a:effectLst/>
                <a:latin typeface="Calibri" panose="020F0502020204030204" pitchFamily="34" charset="0"/>
                <a:ea typeface="Calibri" panose="020F0502020204030204" pitchFamily="34" charset="0"/>
                <a:cs typeface="Times New Roman" panose="02020603050405020304" pitchFamily="18" charset="0"/>
              </a:rPr>
              <a:t>Positron emission tomography</a:t>
            </a:r>
          </a:p>
          <a:p>
            <a:pPr marL="0" marR="0" algn="just">
              <a:lnSpc>
                <a:spcPct val="107000"/>
              </a:lnSpc>
              <a:spcBef>
                <a:spcPts val="0"/>
              </a:spcBef>
              <a:spcAft>
                <a:spcPts val="80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  18F-FDG</a:t>
            </a:r>
          </a:p>
          <a:p>
            <a:pPr marL="0" marR="0" algn="just">
              <a:lnSpc>
                <a:spcPct val="107000"/>
              </a:lnSpc>
              <a:spcBef>
                <a:spcPts val="0"/>
              </a:spcBef>
              <a:spcAft>
                <a:spcPts val="80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  PET/CT</a:t>
            </a:r>
            <a:endParaRPr lang="sr-Cyrl-CS" altLang="en-US" sz="2800" dirty="0">
              <a:latin typeface="Cambria" panose="02040503050406030204" pitchFamily="18" charset="0"/>
            </a:endParaRPr>
          </a:p>
        </p:txBody>
      </p:sp>
      <p:pic>
        <p:nvPicPr>
          <p:cNvPr id="67589" name="Picture 3" descr="chest-fig4">
            <a:extLst>
              <a:ext uri="{FF2B5EF4-FFF2-40B4-BE49-F238E27FC236}">
                <a16:creationId xmlns:a16="http://schemas.microsoft.com/office/drawing/2014/main" id="{E55EF852-04A7-D1B1-4C34-533B1D637D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5012" y="1905000"/>
            <a:ext cx="2160588" cy="223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0" name="Picture 2">
            <a:extLst>
              <a:ext uri="{FF2B5EF4-FFF2-40B4-BE49-F238E27FC236}">
                <a16:creationId xmlns:a16="http://schemas.microsoft.com/office/drawing/2014/main" id="{AF6E1CEC-3070-7BF6-B68C-CD65F93843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68797" r="46587" b="4317"/>
          <a:stretch>
            <a:fillRect/>
          </a:stretch>
        </p:blipFill>
        <p:spPr bwMode="auto">
          <a:xfrm>
            <a:off x="6170612" y="4391025"/>
            <a:ext cx="4211637"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a:extLst>
              <a:ext uri="{FF2B5EF4-FFF2-40B4-BE49-F238E27FC236}">
                <a16:creationId xmlns:a16="http://schemas.microsoft.com/office/drawing/2014/main" id="{7AFF1AF5-4F64-4207-7DC4-16A668256B12}"/>
              </a:ext>
            </a:extLst>
          </p:cNvPr>
          <p:cNvSpPr>
            <a:spLocks noGrp="1"/>
          </p:cNvSpPr>
          <p:nvPr>
            <p:ph type="title"/>
          </p:nvPr>
        </p:nvSpPr>
        <p:spPr>
          <a:xfrm>
            <a:off x="1293813" y="381000"/>
            <a:ext cx="9601200" cy="638176"/>
          </a:xfrm>
        </p:spPr>
        <p:txBody>
          <a:bodyPr/>
          <a:lstStyle/>
          <a:p>
            <a:pPr eaLnBrk="1" hangingPunct="1"/>
            <a:r>
              <a:rPr lang="en-GB" altLang="en-US"/>
              <a:t>Other diagnostic procedures</a:t>
            </a:r>
            <a:endParaRPr lang="sr-Latn-CS" altLang="en-US" dirty="0"/>
          </a:p>
        </p:txBody>
      </p:sp>
      <p:sp>
        <p:nvSpPr>
          <p:cNvPr id="68611" name="Slide Number Placeholder 3">
            <a:extLst>
              <a:ext uri="{FF2B5EF4-FFF2-40B4-BE49-F238E27FC236}">
                <a16:creationId xmlns:a16="http://schemas.microsoft.com/office/drawing/2014/main" id="{6CBD625C-D801-1C6B-FA20-6AE3700B7728}"/>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6681755-4E30-4190-8177-79AFB0F78C1A}" type="slidenum">
              <a:rPr lang="en-US" altLang="en-US">
                <a:solidFill>
                  <a:schemeClr val="tx2"/>
                </a:solidFill>
                <a:latin typeface="Gill Sans MT" panose="020B0502020104020203" pitchFamily="34" charset="0"/>
              </a:rPr>
              <a:pPr eaLnBrk="1" hangingPunct="1"/>
              <a:t>58</a:t>
            </a:fld>
            <a:endParaRPr lang="en-US" altLang="en-US">
              <a:solidFill>
                <a:schemeClr val="tx2"/>
              </a:solidFill>
              <a:latin typeface="Gill Sans MT" panose="020B0502020104020203" pitchFamily="34" charset="0"/>
            </a:endParaRPr>
          </a:p>
        </p:txBody>
      </p:sp>
      <p:sp>
        <p:nvSpPr>
          <p:cNvPr id="68612" name="Content Placeholder 2">
            <a:extLst>
              <a:ext uri="{FF2B5EF4-FFF2-40B4-BE49-F238E27FC236}">
                <a16:creationId xmlns:a16="http://schemas.microsoft.com/office/drawing/2014/main" id="{81B36C88-3AD9-4CC6-CE76-1B47314A67E2}"/>
              </a:ext>
            </a:extLst>
          </p:cNvPr>
          <p:cNvSpPr>
            <a:spLocks noGrp="1"/>
          </p:cNvSpPr>
          <p:nvPr>
            <p:ph sz="quarter" idx="1"/>
          </p:nvPr>
        </p:nvSpPr>
        <p:spPr>
          <a:xfrm>
            <a:off x="1979612" y="1219201"/>
            <a:ext cx="8229600" cy="4937125"/>
          </a:xfrm>
        </p:spPr>
        <p:txBody>
          <a:bodyPr>
            <a:normAutofit fontScale="92500" lnSpcReduction="20000"/>
          </a:bodyPr>
          <a:lstStyle/>
          <a:p>
            <a:pPr eaLnBrk="1" hangingPunct="1"/>
            <a:r>
              <a:rPr lang="en-GB" altLang="en-US" dirty="0">
                <a:latin typeface="Cambria" panose="02040503050406030204" pitchFamily="18" charset="0"/>
              </a:rPr>
              <a:t>Urodynamics </a:t>
            </a:r>
          </a:p>
          <a:p>
            <a:pPr eaLnBrk="1" hangingPunct="1"/>
            <a:r>
              <a:rPr lang="en-GB" altLang="en-US" dirty="0">
                <a:latin typeface="Cambria" panose="02040503050406030204" pitchFamily="18" charset="0"/>
              </a:rPr>
              <a:t>  Markers</a:t>
            </a:r>
          </a:p>
          <a:p>
            <a:pPr marL="342900" indent="-342900" eaLnBrk="1" hangingPunct="1">
              <a:buFont typeface="Wingdings" panose="05000000000000000000" pitchFamily="2" charset="2"/>
              <a:buChar char="ü"/>
            </a:pPr>
            <a:r>
              <a:rPr lang="en-GB" altLang="en-US" dirty="0">
                <a:latin typeface="Cambria" panose="02040503050406030204" pitchFamily="18" charset="0"/>
              </a:rPr>
              <a:t>    Prostate PSA</a:t>
            </a:r>
          </a:p>
          <a:p>
            <a:pPr marL="342900" indent="-342900" eaLnBrk="1" hangingPunct="1">
              <a:buFont typeface="Wingdings" panose="05000000000000000000" pitchFamily="2" charset="2"/>
              <a:buChar char="ü"/>
            </a:pPr>
            <a:r>
              <a:rPr lang="en-GB" altLang="en-US" dirty="0">
                <a:latin typeface="Cambria" panose="02040503050406030204" pitchFamily="18" charset="0"/>
              </a:rPr>
              <a:t>  Testicular </a:t>
            </a:r>
            <a:r>
              <a:rPr lang="en-GB" altLang="en-US" dirty="0" err="1">
                <a:latin typeface="Cambria" panose="02040503050406030204" pitchFamily="18" charset="0"/>
              </a:rPr>
              <a:t>tumors</a:t>
            </a:r>
            <a:endParaRPr lang="en-GB" altLang="en-US" dirty="0">
              <a:latin typeface="Cambria" panose="02040503050406030204" pitchFamily="18" charset="0"/>
            </a:endParaRPr>
          </a:p>
          <a:p>
            <a:pPr marL="342900" indent="-342900" eaLnBrk="1" hangingPunct="1">
              <a:buFont typeface="Wingdings" panose="05000000000000000000" pitchFamily="2" charset="2"/>
              <a:buChar char="ü"/>
            </a:pPr>
            <a:r>
              <a:rPr lang="en-GB" altLang="en-US" dirty="0">
                <a:latin typeface="Cambria" panose="02040503050406030204" pitchFamily="18" charset="0"/>
              </a:rPr>
              <a:t>  </a:t>
            </a:r>
            <a:r>
              <a:rPr lang="el-GR" altLang="en-US" dirty="0">
                <a:latin typeface="Cambria" panose="02040503050406030204" pitchFamily="18" charset="0"/>
              </a:rPr>
              <a:t>α- </a:t>
            </a:r>
            <a:r>
              <a:rPr lang="en-GB" altLang="en-US" dirty="0">
                <a:latin typeface="Cambria" panose="02040503050406030204" pitchFamily="18" charset="0"/>
              </a:rPr>
              <a:t>Fetoprotein ( AFP)</a:t>
            </a:r>
          </a:p>
          <a:p>
            <a:pPr marL="342900" indent="-342900" eaLnBrk="1" hangingPunct="1">
              <a:buFont typeface="Wingdings" panose="05000000000000000000" pitchFamily="2" charset="2"/>
              <a:buChar char="ü"/>
            </a:pPr>
            <a:r>
              <a:rPr lang="en-GB" altLang="en-US" dirty="0">
                <a:latin typeface="Cambria" panose="02040503050406030204" pitchFamily="18" charset="0"/>
              </a:rPr>
              <a:t>  Human chorionic gonadotropin (ß-HCG)</a:t>
            </a:r>
          </a:p>
          <a:p>
            <a:pPr marL="342900" indent="-342900" eaLnBrk="1" hangingPunct="1">
              <a:buFont typeface="Wingdings" panose="05000000000000000000" pitchFamily="2" charset="2"/>
              <a:buChar char="ü"/>
            </a:pPr>
            <a:r>
              <a:rPr lang="en-GB" altLang="en-US" dirty="0">
                <a:latin typeface="Cambria" panose="02040503050406030204" pitchFamily="18" charset="0"/>
              </a:rPr>
              <a:t>  Lactate dehydrogenase (LDH)</a:t>
            </a:r>
          </a:p>
          <a:p>
            <a:pPr eaLnBrk="1" hangingPunct="1"/>
            <a:endParaRPr lang="en-GB" altLang="en-US" dirty="0">
              <a:latin typeface="Cambria" panose="02040503050406030204" pitchFamily="18" charset="0"/>
            </a:endParaRPr>
          </a:p>
          <a:p>
            <a:pPr eaLnBrk="1" hangingPunct="1"/>
            <a:r>
              <a:rPr lang="en-GB" altLang="en-US" dirty="0">
                <a:latin typeface="Cambria" panose="02040503050406030204" pitchFamily="18" charset="0"/>
              </a:rPr>
              <a:t>  Questionnaires of symptoms and quality of life (QoL)</a:t>
            </a:r>
          </a:p>
          <a:p>
            <a:pPr eaLnBrk="1" hangingPunct="1"/>
            <a:r>
              <a:rPr lang="en-GB" altLang="en-US" dirty="0">
                <a:latin typeface="Cambria" panose="02040503050406030204" pitchFamily="18" charset="0"/>
              </a:rPr>
              <a:t>    IPSS – international prostate symptom score</a:t>
            </a:r>
          </a:p>
          <a:p>
            <a:pPr eaLnBrk="1" hangingPunct="1"/>
            <a:r>
              <a:rPr lang="en-GB" altLang="en-US" dirty="0">
                <a:latin typeface="Cambria" panose="02040503050406030204" pitchFamily="18" charset="0"/>
              </a:rPr>
              <a:t>    IIEF – international index of erectile function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0560B26C-CBAC-E79C-F919-A0EC6ECB1C46}"/>
              </a:ext>
            </a:extLst>
          </p:cNvPr>
          <p:cNvSpPr>
            <a:spLocks noGrp="1"/>
          </p:cNvSpPr>
          <p:nvPr>
            <p:ph type="title"/>
          </p:nvPr>
        </p:nvSpPr>
        <p:spPr/>
        <p:txBody>
          <a:bodyPr/>
          <a:lstStyle/>
          <a:p>
            <a:pPr eaLnBrk="1" hangingPunct="1"/>
            <a:r>
              <a:rPr lang="en-GB" altLang="en-US"/>
              <a:t>Urogenital injuries</a:t>
            </a:r>
            <a:endParaRPr lang="sr-Latn-CS" altLang="en-US"/>
          </a:p>
        </p:txBody>
      </p:sp>
      <p:sp>
        <p:nvSpPr>
          <p:cNvPr id="69636" name="Slide Number Placeholder 3">
            <a:extLst>
              <a:ext uri="{FF2B5EF4-FFF2-40B4-BE49-F238E27FC236}">
                <a16:creationId xmlns:a16="http://schemas.microsoft.com/office/drawing/2014/main" id="{53E3C9AE-E1FF-2504-D806-61AC82B82E01}"/>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D75C8DA-419D-4613-90A4-3B7C66F6B5D8}" type="slidenum">
              <a:rPr lang="en-US" altLang="en-US">
                <a:solidFill>
                  <a:schemeClr val="tx2"/>
                </a:solidFill>
                <a:latin typeface="Gill Sans MT" panose="020B0502020104020203" pitchFamily="34" charset="0"/>
              </a:rPr>
              <a:pPr eaLnBrk="1" hangingPunct="1"/>
              <a:t>59</a:t>
            </a:fld>
            <a:endParaRPr lang="en-US" altLang="en-US">
              <a:solidFill>
                <a:schemeClr val="tx2"/>
              </a:solidFill>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92F32-7D57-A4B0-7BE2-0110C33F8EFA}"/>
              </a:ext>
            </a:extLst>
          </p:cNvPr>
          <p:cNvSpPr>
            <a:spLocks noGrp="1"/>
          </p:cNvSpPr>
          <p:nvPr>
            <p:ph type="title"/>
          </p:nvPr>
        </p:nvSpPr>
        <p:spPr>
          <a:xfrm>
            <a:off x="989012" y="304800"/>
            <a:ext cx="10896599" cy="638176"/>
          </a:xfrm>
        </p:spPr>
        <p:txBody>
          <a:bodyPr>
            <a:normAutofit fontScale="90000"/>
          </a:bodyPr>
          <a:lstStyle/>
          <a:p>
            <a:pPr>
              <a:defRPr/>
            </a:pPr>
            <a:r>
              <a:rPr lang="en-GB" b="1" spc="300"/>
              <a:t>Pain in the urethra, prostate, penis, testicles</a:t>
            </a:r>
            <a:endParaRPr lang="sr-Latn-CS" b="1" spc="300" dirty="0"/>
          </a:p>
        </p:txBody>
      </p:sp>
      <p:sp>
        <p:nvSpPr>
          <p:cNvPr id="15363" name="Slide Number Placeholder 4">
            <a:extLst>
              <a:ext uri="{FF2B5EF4-FFF2-40B4-BE49-F238E27FC236}">
                <a16:creationId xmlns:a16="http://schemas.microsoft.com/office/drawing/2014/main" id="{47C05AD9-8BDD-D3E8-729A-BAD75DF39EB1}"/>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C03D258-2C5D-47B4-8430-A307BC2FAA9E}" type="slidenum">
              <a:rPr lang="en-US" altLang="en-US">
                <a:solidFill>
                  <a:schemeClr val="tx2"/>
                </a:solidFill>
                <a:latin typeface="Gill Sans MT" panose="020B0502020104020203" pitchFamily="34" charset="0"/>
              </a:rPr>
              <a:pPr eaLnBrk="1" hangingPunct="1"/>
              <a:t>6</a:t>
            </a:fld>
            <a:endParaRPr lang="en-US" altLang="en-US">
              <a:solidFill>
                <a:schemeClr val="tx2"/>
              </a:solidFill>
              <a:latin typeface="Gill Sans MT" panose="020B0502020104020203" pitchFamily="34" charset="0"/>
            </a:endParaRPr>
          </a:p>
        </p:txBody>
      </p:sp>
      <p:sp>
        <p:nvSpPr>
          <p:cNvPr id="3" name="Content Placeholder 2">
            <a:extLst>
              <a:ext uri="{FF2B5EF4-FFF2-40B4-BE49-F238E27FC236}">
                <a16:creationId xmlns:a16="http://schemas.microsoft.com/office/drawing/2014/main" id="{F0F8BCFD-AC81-5628-F524-816578F828DA}"/>
              </a:ext>
            </a:extLst>
          </p:cNvPr>
          <p:cNvSpPr>
            <a:spLocks noGrp="1"/>
          </p:cNvSpPr>
          <p:nvPr>
            <p:ph sz="quarter" idx="1"/>
          </p:nvPr>
        </p:nvSpPr>
        <p:spPr>
          <a:xfrm>
            <a:off x="1979612" y="1219201"/>
            <a:ext cx="8229600" cy="4937125"/>
          </a:xfrm>
        </p:spPr>
        <p:txBody>
          <a:bodyPr>
            <a:normAutofit fontScale="85000" lnSpcReduction="20000"/>
          </a:bodyPr>
          <a:lstStyle/>
          <a:p>
            <a:pPr marL="0" indent="0">
              <a:buNone/>
              <a:defRPr/>
            </a:pPr>
            <a:r>
              <a:rPr lang="en-GB" dirty="0">
                <a:latin typeface="Cambria" pitchFamily="18" charset="0"/>
              </a:rPr>
              <a:t> </a:t>
            </a:r>
            <a:r>
              <a:rPr lang="en-GB" b="1" dirty="0">
                <a:latin typeface="Cambria" pitchFamily="18" charset="0"/>
              </a:rPr>
              <a:t>Urethra</a:t>
            </a:r>
          </a:p>
          <a:p>
            <a:pPr marL="342900" indent="-342900">
              <a:buFont typeface="Wingdings" panose="05000000000000000000" pitchFamily="2" charset="2"/>
              <a:buChar char="ü"/>
              <a:defRPr/>
            </a:pPr>
            <a:r>
              <a:rPr lang="en-GB" dirty="0">
                <a:latin typeface="Cambria" pitchFamily="18" charset="0"/>
              </a:rPr>
              <a:t>    In connection with urination, or after urination</a:t>
            </a:r>
          </a:p>
          <a:p>
            <a:pPr marL="342900" indent="-342900">
              <a:buFont typeface="Wingdings" panose="05000000000000000000" pitchFamily="2" charset="2"/>
              <a:buChar char="ü"/>
              <a:defRPr/>
            </a:pPr>
            <a:r>
              <a:rPr lang="en-GB" dirty="0">
                <a:latin typeface="Cambria" pitchFamily="18" charset="0"/>
              </a:rPr>
              <a:t>    Quality : stinging, burning, unpleasant feeling</a:t>
            </a:r>
          </a:p>
          <a:p>
            <a:pPr marL="342900" indent="-342900">
              <a:buFont typeface="Wingdings" panose="05000000000000000000" pitchFamily="2" charset="2"/>
              <a:buChar char="ü"/>
              <a:defRPr/>
            </a:pPr>
            <a:r>
              <a:rPr lang="en-GB" dirty="0">
                <a:latin typeface="Cambria" pitchFamily="18" charset="0"/>
              </a:rPr>
              <a:t>    Irradiation : towards the bladder and/or glans</a:t>
            </a:r>
          </a:p>
          <a:p>
            <a:pPr marL="0" indent="0">
              <a:buNone/>
              <a:defRPr/>
            </a:pPr>
            <a:r>
              <a:rPr lang="en-GB" dirty="0">
                <a:latin typeface="Cambria" pitchFamily="18" charset="0"/>
              </a:rPr>
              <a:t>  </a:t>
            </a:r>
            <a:r>
              <a:rPr lang="en-GB" b="1" dirty="0">
                <a:latin typeface="Cambria" pitchFamily="18" charset="0"/>
              </a:rPr>
              <a:t>Prostate</a:t>
            </a:r>
          </a:p>
          <a:p>
            <a:pPr marL="342900" indent="-342900">
              <a:buFont typeface="Wingdings" panose="05000000000000000000" pitchFamily="2" charset="2"/>
              <a:buChar char="ü"/>
              <a:defRPr/>
            </a:pPr>
            <a:r>
              <a:rPr lang="en-GB" dirty="0">
                <a:latin typeface="Cambria" pitchFamily="18" charset="0"/>
              </a:rPr>
              <a:t>    Localization and irradiation: rectum, perineum, testicles, penis, m.</a:t>
            </a:r>
          </a:p>
          <a:p>
            <a:pPr marL="0" indent="0">
              <a:buNone/>
              <a:defRPr/>
            </a:pPr>
            <a:r>
              <a:rPr lang="en-GB" dirty="0">
                <a:latin typeface="Cambria" pitchFamily="18" charset="0"/>
              </a:rPr>
              <a:t>           bladder, back</a:t>
            </a:r>
          </a:p>
          <a:p>
            <a:pPr marL="0" indent="0">
              <a:buNone/>
              <a:defRPr/>
            </a:pPr>
            <a:r>
              <a:rPr lang="en-GB" dirty="0">
                <a:latin typeface="Cambria" pitchFamily="18" charset="0"/>
              </a:rPr>
              <a:t>  </a:t>
            </a:r>
            <a:r>
              <a:rPr lang="en-GB" b="1" dirty="0">
                <a:latin typeface="Cambria" pitchFamily="18" charset="0"/>
              </a:rPr>
              <a:t>Penis, Testis, Adnexa</a:t>
            </a:r>
          </a:p>
          <a:p>
            <a:pPr marL="342900" indent="-342900">
              <a:buFont typeface="Wingdings" panose="05000000000000000000" pitchFamily="2" charset="2"/>
              <a:buChar char="ü"/>
              <a:defRPr/>
            </a:pPr>
            <a:r>
              <a:rPr lang="en-GB" dirty="0">
                <a:latin typeface="Cambria" pitchFamily="18" charset="0"/>
              </a:rPr>
              <a:t>    </a:t>
            </a:r>
            <a:r>
              <a:rPr lang="en-GB" b="1" dirty="0">
                <a:latin typeface="Cambria" pitchFamily="18" charset="0"/>
              </a:rPr>
              <a:t>Localization</a:t>
            </a:r>
            <a:r>
              <a:rPr lang="en-GB" dirty="0">
                <a:latin typeface="Cambria" pitchFamily="18" charset="0"/>
              </a:rPr>
              <a:t> : at the site of the disease</a:t>
            </a:r>
          </a:p>
          <a:p>
            <a:pPr marL="342900" indent="-342900">
              <a:buFont typeface="Wingdings" panose="05000000000000000000" pitchFamily="2" charset="2"/>
              <a:buChar char="ü"/>
              <a:defRPr/>
            </a:pPr>
            <a:r>
              <a:rPr lang="en-GB" dirty="0">
                <a:latin typeface="Cambria" pitchFamily="18" charset="0"/>
              </a:rPr>
              <a:t>   </a:t>
            </a:r>
            <a:r>
              <a:rPr lang="en-GB" b="1" dirty="0">
                <a:latin typeface="Cambria" pitchFamily="18" charset="0"/>
              </a:rPr>
              <a:t> Irradiation </a:t>
            </a:r>
          </a:p>
          <a:p>
            <a:pPr marL="0" indent="0">
              <a:buNone/>
              <a:defRPr/>
            </a:pPr>
            <a:r>
              <a:rPr lang="en-GB" dirty="0">
                <a:latin typeface="Cambria" pitchFamily="18" charset="0"/>
              </a:rPr>
              <a:t>              Penis: along the root to the perineum</a:t>
            </a:r>
          </a:p>
          <a:p>
            <a:pPr marL="0" indent="0">
              <a:buNone/>
              <a:defRPr/>
            </a:pPr>
            <a:r>
              <a:rPr lang="en-GB" dirty="0">
                <a:latin typeface="Cambria" pitchFamily="18" charset="0"/>
              </a:rPr>
              <a:t>              Testis: along the funiculus towards the kidneys</a:t>
            </a:r>
            <a:endParaRPr lang="sr-Latn-CS" dirty="0">
              <a:latin typeface="Cambria" pitchFamily="18" charset="0"/>
            </a:endParaRPr>
          </a:p>
        </p:txBody>
      </p:sp>
      <p:pic>
        <p:nvPicPr>
          <p:cNvPr id="15365" name="Picture 11" descr="groin">
            <a:extLst>
              <a:ext uri="{FF2B5EF4-FFF2-40B4-BE49-F238E27FC236}">
                <a16:creationId xmlns:a16="http://schemas.microsoft.com/office/drawing/2014/main" id="{1E73AEA8-5F06-26A3-24A5-35EE4A67C9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6094"/>
          <a:stretch>
            <a:fillRect/>
          </a:stretch>
        </p:blipFill>
        <p:spPr bwMode="auto">
          <a:xfrm>
            <a:off x="7694613" y="3733801"/>
            <a:ext cx="2303463"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a:extLst>
              <a:ext uri="{FF2B5EF4-FFF2-40B4-BE49-F238E27FC236}">
                <a16:creationId xmlns:a16="http://schemas.microsoft.com/office/drawing/2014/main" id="{6F234E5C-268B-FF3A-68F3-36A06F148C60}"/>
              </a:ext>
            </a:extLst>
          </p:cNvPr>
          <p:cNvSpPr>
            <a:spLocks noGrp="1"/>
          </p:cNvSpPr>
          <p:nvPr>
            <p:ph type="title"/>
          </p:nvPr>
        </p:nvSpPr>
        <p:spPr>
          <a:xfrm>
            <a:off x="1293813" y="381000"/>
            <a:ext cx="9601200" cy="638176"/>
          </a:xfrm>
        </p:spPr>
        <p:txBody>
          <a:bodyPr/>
          <a:lstStyle/>
          <a:p>
            <a:pPr eaLnBrk="1" hangingPunct="1"/>
            <a:r>
              <a:rPr lang="en-GB" altLang="en-US">
                <a:solidFill>
                  <a:srgbClr val="164C6C"/>
                </a:solidFill>
              </a:rPr>
              <a:t>General characteristics</a:t>
            </a:r>
            <a:endParaRPr lang="sr-Latn-CS" altLang="en-US" dirty="0">
              <a:solidFill>
                <a:srgbClr val="164C6C"/>
              </a:solidFill>
            </a:endParaRPr>
          </a:p>
        </p:txBody>
      </p:sp>
      <p:sp>
        <p:nvSpPr>
          <p:cNvPr id="70659" name="Slide Number Placeholder 3">
            <a:extLst>
              <a:ext uri="{FF2B5EF4-FFF2-40B4-BE49-F238E27FC236}">
                <a16:creationId xmlns:a16="http://schemas.microsoft.com/office/drawing/2014/main" id="{A4C10FF2-49AA-6A49-87D0-0908662D0626}"/>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1FEC0BF-4FA3-4B6B-9D86-6A3C2F5988D5}" type="slidenum">
              <a:rPr lang="en-US" altLang="en-US">
                <a:solidFill>
                  <a:schemeClr val="tx2"/>
                </a:solidFill>
                <a:latin typeface="Gill Sans MT" panose="020B0502020104020203" pitchFamily="34" charset="0"/>
              </a:rPr>
              <a:pPr eaLnBrk="1" hangingPunct="1"/>
              <a:t>60</a:t>
            </a:fld>
            <a:endParaRPr lang="en-US" altLang="en-US">
              <a:solidFill>
                <a:schemeClr val="tx2"/>
              </a:solidFill>
              <a:latin typeface="Gill Sans MT" panose="020B0502020104020203" pitchFamily="34" charset="0"/>
            </a:endParaRPr>
          </a:p>
        </p:txBody>
      </p:sp>
      <p:sp>
        <p:nvSpPr>
          <p:cNvPr id="70660" name="Content Placeholder 2">
            <a:extLst>
              <a:ext uri="{FF2B5EF4-FFF2-40B4-BE49-F238E27FC236}">
                <a16:creationId xmlns:a16="http://schemas.microsoft.com/office/drawing/2014/main" id="{9E71E8AC-DBD5-FCA7-AAB5-879E23BD1D97}"/>
              </a:ext>
            </a:extLst>
          </p:cNvPr>
          <p:cNvSpPr>
            <a:spLocks noGrp="1"/>
          </p:cNvSpPr>
          <p:nvPr>
            <p:ph sz="quarter" idx="1"/>
          </p:nvPr>
        </p:nvSpPr>
        <p:spPr>
          <a:xfrm>
            <a:off x="2055812" y="1219201"/>
            <a:ext cx="8229600" cy="4937125"/>
          </a:xfrm>
        </p:spPr>
        <p:txBody>
          <a:bodyPr>
            <a:noAutofit/>
          </a:bodyPr>
          <a:lstStyle/>
          <a:p>
            <a:pPr marL="0" marR="0" algn="just">
              <a:lnSpc>
                <a:spcPct val="107000"/>
              </a:lnSpc>
              <a:spcBef>
                <a:spcPts val="0"/>
              </a:spcBef>
              <a:spcAft>
                <a:spcPts val="80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UG injuries present in 10-20 % of more serious traumas</a:t>
            </a:r>
          </a:p>
          <a:p>
            <a:pPr marL="0" marR="0" indent="0" algn="just">
              <a:lnSpc>
                <a:spcPct val="107000"/>
              </a:lnSpc>
              <a:spcBef>
                <a:spcPts val="0"/>
              </a:spcBef>
              <a:spcAft>
                <a:spcPts val="800"/>
              </a:spcAft>
              <a:buNone/>
            </a:pP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dirty="0" err="1">
                <a:effectLst/>
                <a:latin typeface="Calibri" panose="020F0502020204030204" pitchFamily="34" charset="0"/>
                <a:ea typeface="Calibri" panose="020F0502020204030204" pitchFamily="34" charset="0"/>
                <a:cs typeface="Times New Roman" panose="02020603050405020304" pitchFamily="18" charset="0"/>
              </a:rPr>
              <a:t>Urotrauma</a:t>
            </a:r>
            <a:r>
              <a:rPr lang="en-GB" sz="2000" dirty="0">
                <a:effectLst/>
                <a:latin typeface="Calibri" panose="020F0502020204030204" pitchFamily="34" charset="0"/>
                <a:ea typeface="Calibri" panose="020F0502020204030204" pitchFamily="34" charset="0"/>
                <a:cs typeface="Times New Roman" panose="02020603050405020304" pitchFamily="18" charset="0"/>
              </a:rPr>
              <a:t> more likely in polytraumatized</a:t>
            </a:r>
          </a:p>
          <a:p>
            <a:pPr marL="0" marR="0" indent="0" algn="just">
              <a:lnSpc>
                <a:spcPct val="107000"/>
              </a:lnSpc>
              <a:spcBef>
                <a:spcPts val="0"/>
              </a:spcBef>
              <a:spcAft>
                <a:spcPts val="800"/>
              </a:spcAft>
              <a:buNone/>
            </a:pPr>
            <a:r>
              <a:rPr lang="en-GB" sz="20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gn="just">
              <a:lnSpc>
                <a:spcPct val="107000"/>
              </a:lnSpc>
              <a:spcBef>
                <a:spcPts val="0"/>
              </a:spcBef>
              <a:spcAft>
                <a:spcPts val="80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    Isolated </a:t>
            </a:r>
            <a:r>
              <a:rPr lang="en-GB" sz="2000" dirty="0" err="1">
                <a:effectLst/>
                <a:latin typeface="Calibri" panose="020F0502020204030204" pitchFamily="34" charset="0"/>
                <a:ea typeface="Calibri" panose="020F0502020204030204" pitchFamily="34" charset="0"/>
                <a:cs typeface="Times New Roman" panose="02020603050405020304" pitchFamily="18" charset="0"/>
              </a:rPr>
              <a:t>urotraumas</a:t>
            </a:r>
            <a:r>
              <a:rPr lang="en-GB" sz="2000" dirty="0">
                <a:effectLst/>
                <a:latin typeface="Calibri" panose="020F0502020204030204" pitchFamily="34" charset="0"/>
                <a:ea typeface="Calibri" panose="020F0502020204030204" pitchFamily="34" charset="0"/>
                <a:cs typeface="Times New Roman" panose="02020603050405020304" pitchFamily="18" charset="0"/>
              </a:rPr>
              <a:t> are rare (protected, hidden)</a:t>
            </a:r>
          </a:p>
          <a:p>
            <a:pPr marL="0" marR="0" indent="0" algn="just">
              <a:lnSpc>
                <a:spcPct val="107000"/>
              </a:lnSpc>
              <a:spcBef>
                <a:spcPts val="0"/>
              </a:spcBef>
              <a:spcAft>
                <a:spcPts val="800"/>
              </a:spcAft>
              <a:buNone/>
            </a:pPr>
            <a:r>
              <a:rPr lang="en-GB" sz="20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gn="just">
              <a:lnSpc>
                <a:spcPct val="107000"/>
              </a:lnSpc>
              <a:spcBef>
                <a:spcPts val="0"/>
              </a:spcBef>
              <a:spcAft>
                <a:spcPts val="80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  Most are not immediately life-threatening</a:t>
            </a:r>
          </a:p>
          <a:p>
            <a:pPr marL="0" marR="0" indent="0" algn="just">
              <a:lnSpc>
                <a:spcPct val="107000"/>
              </a:lnSpc>
              <a:spcBef>
                <a:spcPts val="0"/>
              </a:spcBef>
              <a:spcAft>
                <a:spcPts val="800"/>
              </a:spcAft>
              <a:buNone/>
            </a:pPr>
            <a:r>
              <a:rPr lang="en-GB" sz="20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gn="just">
              <a:lnSpc>
                <a:spcPct val="107000"/>
              </a:lnSpc>
              <a:spcBef>
                <a:spcPts val="0"/>
              </a:spcBef>
              <a:spcAft>
                <a:spcPts val="80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  Care in the context of other injuries and stability of the </a:t>
            </a:r>
            <a:r>
              <a:rPr lang="en-GB" sz="2000" dirty="0" err="1">
                <a:effectLst/>
                <a:latin typeface="Calibri" panose="020F0502020204030204" pitchFamily="34" charset="0"/>
                <a:ea typeface="Calibri" panose="020F0502020204030204" pitchFamily="34" charset="0"/>
                <a:cs typeface="Times New Roman" panose="02020603050405020304" pitchFamily="18" charset="0"/>
              </a:rPr>
              <a:t>the</a:t>
            </a:r>
            <a:r>
              <a:rPr lang="en-GB" sz="2000" dirty="0">
                <a:effectLst/>
                <a:latin typeface="Calibri" panose="020F0502020204030204" pitchFamily="34" charset="0"/>
                <a:ea typeface="Calibri" panose="020F0502020204030204" pitchFamily="34" charset="0"/>
                <a:cs typeface="Times New Roman" panose="02020603050405020304" pitchFamily="18" charset="0"/>
              </a:rPr>
              <a:t> patient</a:t>
            </a:r>
          </a:p>
          <a:p>
            <a:pPr marL="0" marR="0" indent="0" algn="just">
              <a:lnSpc>
                <a:spcPct val="107000"/>
              </a:lnSpc>
              <a:spcBef>
                <a:spcPts val="0"/>
              </a:spcBef>
              <a:spcAft>
                <a:spcPts val="800"/>
              </a:spcAft>
              <a:buNone/>
            </a:pP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  In case of associated injuries (dominant symptoms) - they can be vague at first - difficult to diagnose</a:t>
            </a:r>
          </a:p>
          <a:p>
            <a:pPr marL="0" marR="0" algn="just">
              <a:lnSpc>
                <a:spcPct val="107000"/>
              </a:lnSpc>
              <a:spcBef>
                <a:spcPts val="0"/>
              </a:spcBef>
              <a:spcAft>
                <a:spcPts val="80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  Unrecognized lead to significant morbidity, sometimes mortality</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a:extLst>
              <a:ext uri="{FF2B5EF4-FFF2-40B4-BE49-F238E27FC236}">
                <a16:creationId xmlns:a16="http://schemas.microsoft.com/office/drawing/2014/main" id="{14E61F03-8DEA-B890-CBAF-48257ABE6BB9}"/>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solidFill>
                  <a:srgbClr val="164C6C"/>
                </a:solidFill>
              </a:rPr>
              <a:t>Initial assessment</a:t>
            </a:r>
            <a:endParaRPr lang="sr-Latn-CS" altLang="en-US" dirty="0">
              <a:solidFill>
                <a:srgbClr val="164C6C"/>
              </a:solidFill>
            </a:endParaRPr>
          </a:p>
        </p:txBody>
      </p:sp>
      <p:sp>
        <p:nvSpPr>
          <p:cNvPr id="71683" name="Slide Number Placeholder 3">
            <a:extLst>
              <a:ext uri="{FF2B5EF4-FFF2-40B4-BE49-F238E27FC236}">
                <a16:creationId xmlns:a16="http://schemas.microsoft.com/office/drawing/2014/main" id="{AA2DF980-6068-7673-26A0-D12DB605E39A}"/>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49DA705-6D89-4BF9-971F-9E50EF4916A7}" type="slidenum">
              <a:rPr lang="en-US" altLang="en-US">
                <a:solidFill>
                  <a:schemeClr val="tx2"/>
                </a:solidFill>
                <a:latin typeface="Gill Sans MT" panose="020B0502020104020203" pitchFamily="34" charset="0"/>
              </a:rPr>
              <a:pPr eaLnBrk="1" hangingPunct="1"/>
              <a:t>61</a:t>
            </a:fld>
            <a:endParaRPr lang="en-US" altLang="en-US">
              <a:solidFill>
                <a:schemeClr val="tx2"/>
              </a:solidFill>
              <a:latin typeface="Gill Sans MT" panose="020B0502020104020203" pitchFamily="34" charset="0"/>
            </a:endParaRPr>
          </a:p>
        </p:txBody>
      </p:sp>
      <p:sp>
        <p:nvSpPr>
          <p:cNvPr id="71684" name="Content Placeholder 2">
            <a:extLst>
              <a:ext uri="{FF2B5EF4-FFF2-40B4-BE49-F238E27FC236}">
                <a16:creationId xmlns:a16="http://schemas.microsoft.com/office/drawing/2014/main" id="{C63D894C-7CE8-E897-2B9F-371A04FEC9EE}"/>
              </a:ext>
            </a:extLst>
          </p:cNvPr>
          <p:cNvSpPr>
            <a:spLocks noGrp="1"/>
          </p:cNvSpPr>
          <p:nvPr>
            <p:ph sz="quarter" idx="1"/>
          </p:nvPr>
        </p:nvSpPr>
        <p:spPr>
          <a:xfrm>
            <a:off x="1979612" y="1219201"/>
            <a:ext cx="8229600" cy="4937125"/>
          </a:xfrm>
        </p:spPr>
        <p:txBody>
          <a:bodyPr>
            <a:noAutofit/>
          </a:bodyPr>
          <a:lstStyle/>
          <a:p>
            <a:pPr eaLnBrk="1" hangingPunct="1">
              <a:lnSpc>
                <a:spcPct val="120000"/>
              </a:lnSpc>
            </a:pPr>
            <a:r>
              <a:rPr lang="en-GB" altLang="en-US" sz="1400" b="1" dirty="0">
                <a:latin typeface="Cambria" panose="02040503050406030204" pitchFamily="18" charset="0"/>
              </a:rPr>
              <a:t>Hemodynamic status</a:t>
            </a:r>
          </a:p>
          <a:p>
            <a:pPr marL="0" indent="0" eaLnBrk="1" hangingPunct="1">
              <a:lnSpc>
                <a:spcPct val="120000"/>
              </a:lnSpc>
              <a:buNone/>
            </a:pPr>
            <a:r>
              <a:rPr lang="en-GB" altLang="en-US" sz="1400" dirty="0">
                <a:latin typeface="Cambria" panose="02040503050406030204" pitchFamily="18" charset="0"/>
              </a:rPr>
              <a:t>  Stable (systolic pressure &gt;90 mmHg) – allows imaging</a:t>
            </a:r>
          </a:p>
          <a:p>
            <a:pPr marL="0" indent="0" eaLnBrk="1" hangingPunct="1">
              <a:lnSpc>
                <a:spcPct val="120000"/>
              </a:lnSpc>
              <a:buNone/>
            </a:pPr>
            <a:r>
              <a:rPr lang="en-GB" altLang="en-US" sz="1400" dirty="0">
                <a:latin typeface="Cambria" panose="02040503050406030204" pitchFamily="18" charset="0"/>
              </a:rPr>
              <a:t>  Unstable (&lt;90 mmHg) - surgical exploration</a:t>
            </a:r>
          </a:p>
          <a:p>
            <a:pPr marL="0" indent="0" eaLnBrk="1" hangingPunct="1">
              <a:lnSpc>
                <a:spcPct val="120000"/>
              </a:lnSpc>
              <a:buNone/>
            </a:pPr>
            <a:r>
              <a:rPr lang="en-GB" altLang="en-US" sz="1400" dirty="0">
                <a:latin typeface="Cambria" panose="02040503050406030204" pitchFamily="18" charset="0"/>
              </a:rPr>
              <a:t>  </a:t>
            </a:r>
            <a:r>
              <a:rPr lang="en-GB" altLang="en-US" sz="1400" dirty="0" err="1">
                <a:latin typeface="Cambria" panose="02040503050406030204" pitchFamily="18" charset="0"/>
              </a:rPr>
              <a:t>I.v.</a:t>
            </a:r>
            <a:r>
              <a:rPr lang="en-GB" altLang="en-US" sz="1400" dirty="0">
                <a:latin typeface="Cambria" panose="02040503050406030204" pitchFamily="18" charset="0"/>
              </a:rPr>
              <a:t> Line and urethral catheter</a:t>
            </a:r>
          </a:p>
          <a:p>
            <a:pPr marL="0" indent="0" eaLnBrk="1" hangingPunct="1">
              <a:lnSpc>
                <a:spcPct val="120000"/>
              </a:lnSpc>
              <a:buNone/>
            </a:pPr>
            <a:r>
              <a:rPr lang="en-GB" altLang="en-US" sz="1400" dirty="0">
                <a:latin typeface="Cambria" panose="02040503050406030204" pitchFamily="18" charset="0"/>
              </a:rPr>
              <a:t>     Presence of blood on the meatus of the urethra - urethrorrhagia</a:t>
            </a:r>
          </a:p>
          <a:p>
            <a:pPr eaLnBrk="1" hangingPunct="1">
              <a:lnSpc>
                <a:spcPct val="120000"/>
              </a:lnSpc>
            </a:pPr>
            <a:r>
              <a:rPr lang="en-GB" altLang="en-US" sz="1400" dirty="0">
                <a:latin typeface="Cambria" panose="02040503050406030204" pitchFamily="18" charset="0"/>
              </a:rPr>
              <a:t>  </a:t>
            </a:r>
            <a:r>
              <a:rPr lang="en-GB" altLang="en-US" sz="1400" b="1" dirty="0">
                <a:latin typeface="Cambria" panose="02040503050406030204" pitchFamily="18" charset="0"/>
              </a:rPr>
              <a:t>Anamnesis of the mechanism of injury</a:t>
            </a:r>
          </a:p>
          <a:p>
            <a:pPr eaLnBrk="1" hangingPunct="1">
              <a:lnSpc>
                <a:spcPct val="120000"/>
              </a:lnSpc>
            </a:pPr>
            <a:r>
              <a:rPr lang="en-GB" altLang="en-US" sz="1400" dirty="0">
                <a:latin typeface="Cambria" panose="02040503050406030204" pitchFamily="18" charset="0"/>
              </a:rPr>
              <a:t>  </a:t>
            </a:r>
            <a:r>
              <a:rPr lang="en-GB" altLang="en-US" sz="1400" b="1" dirty="0">
                <a:latin typeface="Cambria" panose="02040503050406030204" pitchFamily="18" charset="0"/>
              </a:rPr>
              <a:t>Quick orientation</a:t>
            </a:r>
          </a:p>
          <a:p>
            <a:pPr marL="0" indent="0" eaLnBrk="1" hangingPunct="1">
              <a:lnSpc>
                <a:spcPct val="120000"/>
              </a:lnSpc>
              <a:buNone/>
            </a:pPr>
            <a:r>
              <a:rPr lang="en-GB" altLang="en-US" sz="1400" dirty="0">
                <a:latin typeface="Cambria" panose="02040503050406030204" pitchFamily="18" charset="0"/>
              </a:rPr>
              <a:t>       Abdomen and genitalia</a:t>
            </a:r>
          </a:p>
          <a:p>
            <a:pPr marL="0" indent="0" eaLnBrk="1" hangingPunct="1">
              <a:lnSpc>
                <a:spcPct val="120000"/>
              </a:lnSpc>
              <a:buNone/>
            </a:pPr>
            <a:r>
              <a:rPr lang="en-GB" altLang="en-US" sz="1400" dirty="0">
                <a:latin typeface="Cambria" panose="02040503050406030204" pitchFamily="18" charset="0"/>
              </a:rPr>
              <a:t>       Contusions , subcutaneous hematomas, ecchymoses</a:t>
            </a:r>
          </a:p>
          <a:p>
            <a:pPr marL="0" indent="0" eaLnBrk="1" hangingPunct="1">
              <a:lnSpc>
                <a:spcPct val="120000"/>
              </a:lnSpc>
              <a:buNone/>
            </a:pPr>
            <a:r>
              <a:rPr lang="en-GB" altLang="en-US" sz="1400" dirty="0">
                <a:latin typeface="Cambria" panose="02040503050406030204" pitchFamily="18" charset="0"/>
              </a:rPr>
              <a:t>       Fracture of lower ribs, spine, pelvis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a:extLst>
              <a:ext uri="{FF2B5EF4-FFF2-40B4-BE49-F238E27FC236}">
                <a16:creationId xmlns:a16="http://schemas.microsoft.com/office/drawing/2014/main" id="{2B38FDD4-91E4-796D-5A94-B360556C664F}"/>
              </a:ext>
            </a:extLst>
          </p:cNvPr>
          <p:cNvSpPr>
            <a:spLocks noGrp="1"/>
          </p:cNvSpPr>
          <p:nvPr>
            <p:ph type="title"/>
          </p:nvPr>
        </p:nvSpPr>
        <p:spPr/>
        <p:txBody>
          <a:bodyPr/>
          <a:lstStyle/>
          <a:p>
            <a:pPr eaLnBrk="1" hangingPunct="1"/>
            <a:r>
              <a:rPr lang="en-GB" altLang="en-US">
                <a:solidFill>
                  <a:srgbClr val="164C6C"/>
                </a:solidFill>
              </a:rPr>
              <a:t>Frequency of injuries of certain urinary organs</a:t>
            </a:r>
            <a:endParaRPr lang="sr-Latn-CS" altLang="en-US" dirty="0">
              <a:solidFill>
                <a:srgbClr val="164C6C"/>
              </a:solidFill>
            </a:endParaRPr>
          </a:p>
        </p:txBody>
      </p:sp>
      <p:sp>
        <p:nvSpPr>
          <p:cNvPr id="72707" name="Slide Number Placeholder 5">
            <a:extLst>
              <a:ext uri="{FF2B5EF4-FFF2-40B4-BE49-F238E27FC236}">
                <a16:creationId xmlns:a16="http://schemas.microsoft.com/office/drawing/2014/main" id="{3617B779-583C-1CE8-B6D8-0BB66BD351DF}"/>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C1764E4-597C-453B-AA85-E7D4B237B92D}" type="slidenum">
              <a:rPr lang="en-US" altLang="en-US">
                <a:solidFill>
                  <a:schemeClr val="tx2"/>
                </a:solidFill>
                <a:latin typeface="Gill Sans MT" panose="020B0502020104020203" pitchFamily="34" charset="0"/>
              </a:rPr>
              <a:pPr eaLnBrk="1" hangingPunct="1"/>
              <a:t>62</a:t>
            </a:fld>
            <a:endParaRPr lang="en-US" altLang="en-US">
              <a:solidFill>
                <a:schemeClr val="tx2"/>
              </a:solidFill>
              <a:latin typeface="Gill Sans MT" panose="020B0502020104020203" pitchFamily="34" charset="0"/>
            </a:endParaRPr>
          </a:p>
        </p:txBody>
      </p:sp>
      <p:pic>
        <p:nvPicPr>
          <p:cNvPr id="72709" name="Picture 2">
            <a:extLst>
              <a:ext uri="{FF2B5EF4-FFF2-40B4-BE49-F238E27FC236}">
                <a16:creationId xmlns:a16="http://schemas.microsoft.com/office/drawing/2014/main" id="{C484BF86-0BFA-A0E1-DDD8-74D05B5674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8813" y="1905000"/>
            <a:ext cx="5795963" cy="393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10" name="Rectangle 4">
            <a:extLst>
              <a:ext uri="{FF2B5EF4-FFF2-40B4-BE49-F238E27FC236}">
                <a16:creationId xmlns:a16="http://schemas.microsoft.com/office/drawing/2014/main" id="{3812A209-67F9-3BE1-82BD-544546B45EAA}"/>
              </a:ext>
            </a:extLst>
          </p:cNvPr>
          <p:cNvSpPr>
            <a:spLocks noChangeArrowheads="1"/>
          </p:cNvSpPr>
          <p:nvPr/>
        </p:nvSpPr>
        <p:spPr bwMode="auto">
          <a:xfrm>
            <a:off x="3656012" y="4953000"/>
            <a:ext cx="914400" cy="457200"/>
          </a:xfrm>
          <a:prstGeom prst="rect">
            <a:avLst/>
          </a:prstGeom>
          <a:solidFill>
            <a:schemeClr val="tx1"/>
          </a:solidFill>
          <a:ln w="9525" algn="ctr">
            <a:solidFill>
              <a:schemeClr val="tx1"/>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CS" altLang="en-US" sz="2000" b="1" dirty="0">
                <a:solidFill>
                  <a:schemeClr val="bg1"/>
                </a:solidFill>
                <a:latin typeface="Gill Sans MT" panose="020B0502020104020203" pitchFamily="34" charset="0"/>
              </a:rPr>
              <a:t>(10%)</a:t>
            </a:r>
            <a:endParaRPr lang="sr-Latn-CS" altLang="en-US" b="1" dirty="0">
              <a:solidFill>
                <a:schemeClr val="bg1"/>
              </a:solidFill>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a:extLst>
              <a:ext uri="{FF2B5EF4-FFF2-40B4-BE49-F238E27FC236}">
                <a16:creationId xmlns:a16="http://schemas.microsoft.com/office/drawing/2014/main" id="{FD005F1B-8D82-ED7D-130C-BB51DB5D14C2}"/>
              </a:ext>
            </a:extLst>
          </p:cNvPr>
          <p:cNvSpPr>
            <a:spLocks noGrp="1"/>
          </p:cNvSpPr>
          <p:nvPr>
            <p:ph type="title"/>
          </p:nvPr>
        </p:nvSpPr>
        <p:spPr>
          <a:xfrm>
            <a:off x="1293813" y="381000"/>
            <a:ext cx="9601200" cy="685800"/>
          </a:xfrm>
        </p:spPr>
        <p:txBody>
          <a:bodyPr/>
          <a:lstStyle/>
          <a:p>
            <a:pPr eaLnBrk="1" hangingPunct="1"/>
            <a:r>
              <a:rPr lang="en-GB" altLang="en-US">
                <a:solidFill>
                  <a:srgbClr val="164C6C"/>
                </a:solidFill>
              </a:rPr>
              <a:t> Kidney injuries</a:t>
            </a:r>
            <a:endParaRPr lang="sr-Latn-CS" altLang="en-US" dirty="0">
              <a:solidFill>
                <a:srgbClr val="164C6C"/>
              </a:solidFill>
            </a:endParaRPr>
          </a:p>
        </p:txBody>
      </p:sp>
      <p:sp>
        <p:nvSpPr>
          <p:cNvPr id="73731" name="Slide Number Placeholder 4">
            <a:extLst>
              <a:ext uri="{FF2B5EF4-FFF2-40B4-BE49-F238E27FC236}">
                <a16:creationId xmlns:a16="http://schemas.microsoft.com/office/drawing/2014/main" id="{A8FE5409-B207-3D6F-ED99-9B0663CF99E8}"/>
              </a:ext>
            </a:extLst>
          </p:cNvPr>
          <p:cNvSpPr>
            <a:spLocks noGrp="1"/>
          </p:cNvSpPr>
          <p:nvPr>
            <p:ph type="sldNum" sz="quarter" idx="12"/>
          </p:nvPr>
        </p:nvSpPr>
        <p:spPr bwMode="auto">
          <a:ln>
            <a:miter lim="800000"/>
            <a:headEnd/>
            <a:tailEnd/>
          </a:ln>
        </p:spPr>
        <p:txBody>
          <a:bodyPr/>
          <a:lstStyle/>
          <a:p>
            <a:pPr>
              <a:defRPr/>
            </a:pPr>
            <a:r>
              <a:rPr lang="sr-Cyrl-CS" dirty="0">
                <a:latin typeface="+mn-lt"/>
              </a:rPr>
              <a:t>6</a:t>
            </a:r>
            <a:r>
              <a:rPr lang="en-US" dirty="0">
                <a:latin typeface="+mn-lt"/>
              </a:rPr>
              <a:t>3</a:t>
            </a:r>
          </a:p>
        </p:txBody>
      </p:sp>
      <p:sp>
        <p:nvSpPr>
          <p:cNvPr id="73732" name="Content Placeholder 2">
            <a:extLst>
              <a:ext uri="{FF2B5EF4-FFF2-40B4-BE49-F238E27FC236}">
                <a16:creationId xmlns:a16="http://schemas.microsoft.com/office/drawing/2014/main" id="{68548E59-90BA-32FC-D101-66CC4EEC1B3F}"/>
              </a:ext>
            </a:extLst>
          </p:cNvPr>
          <p:cNvSpPr>
            <a:spLocks noGrp="1"/>
          </p:cNvSpPr>
          <p:nvPr>
            <p:ph sz="quarter" idx="1"/>
          </p:nvPr>
        </p:nvSpPr>
        <p:spPr>
          <a:xfrm>
            <a:off x="1006247" y="1650702"/>
            <a:ext cx="8504238" cy="4572000"/>
          </a:xfrm>
        </p:spPr>
        <p:txBody>
          <a:bodyPr/>
          <a:lstStyle/>
          <a:p>
            <a:pPr eaLnBrk="1" hangingPunct="1"/>
            <a:r>
              <a:rPr lang="en-GB" altLang="en-US" dirty="0">
                <a:latin typeface="Cambria" panose="02040503050406030204" pitchFamily="18" charset="0"/>
              </a:rPr>
              <a:t>The most common injuries of the UG tract ~ ½ - ⅔</a:t>
            </a:r>
          </a:p>
          <a:p>
            <a:pPr eaLnBrk="1" hangingPunct="1"/>
            <a:r>
              <a:rPr lang="en-GB" altLang="en-US" dirty="0">
                <a:latin typeface="Cambria" panose="02040503050406030204" pitchFamily="18" charset="0"/>
              </a:rPr>
              <a:t>  Present in 3% of all traumas, about 10% of all abdominal trauma</a:t>
            </a:r>
          </a:p>
          <a:p>
            <a:pPr eaLnBrk="1" hangingPunct="1"/>
            <a:r>
              <a:rPr lang="en-GB" altLang="en-US" dirty="0">
                <a:latin typeface="Cambria" panose="02040503050406030204" pitchFamily="18" charset="0"/>
              </a:rPr>
              <a:t>  Men 3:1, 15-35 years.</a:t>
            </a:r>
          </a:p>
          <a:p>
            <a:pPr marL="0" indent="0" eaLnBrk="1" hangingPunct="1">
              <a:buNone/>
            </a:pPr>
            <a:r>
              <a:rPr lang="en-GB" altLang="en-US" dirty="0">
                <a:latin typeface="Cambria" panose="02040503050406030204" pitchFamily="18" charset="0"/>
              </a:rPr>
              <a:t>  Traffic accidents, (steering wheel, belt, cushions reduce</a:t>
            </a:r>
          </a:p>
          <a:p>
            <a:pPr marL="0" indent="0" eaLnBrk="1" hangingPunct="1">
              <a:buNone/>
            </a:pPr>
            <a:r>
              <a:rPr lang="en-GB" altLang="en-US" dirty="0">
                <a:latin typeface="Cambria" panose="02040503050406030204" pitchFamily="18" charset="0"/>
              </a:rPr>
              <a:t>  injuries by 50%), injury during the attack of another</a:t>
            </a:r>
          </a:p>
          <a:p>
            <a:pPr marL="0" indent="0" eaLnBrk="1" hangingPunct="1">
              <a:buNone/>
            </a:pPr>
            <a:r>
              <a:rPr lang="en-GB" altLang="en-US" dirty="0">
                <a:latin typeface="Cambria" panose="02040503050406030204" pitchFamily="18" charset="0"/>
              </a:rPr>
              <a:t>  faces, falling from a height, burial - earthquake</a:t>
            </a:r>
          </a:p>
        </p:txBody>
      </p:sp>
      <p:pic>
        <p:nvPicPr>
          <p:cNvPr id="73733" name="Picture 2">
            <a:extLst>
              <a:ext uri="{FF2B5EF4-FFF2-40B4-BE49-F238E27FC236}">
                <a16:creationId xmlns:a16="http://schemas.microsoft.com/office/drawing/2014/main" id="{B617DC27-170A-991D-2F20-FA21884742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5038"/>
          <a:stretch>
            <a:fillRect/>
          </a:stretch>
        </p:blipFill>
        <p:spPr bwMode="auto">
          <a:xfrm>
            <a:off x="7596546" y="4549239"/>
            <a:ext cx="4572000"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a:extLst>
              <a:ext uri="{FF2B5EF4-FFF2-40B4-BE49-F238E27FC236}">
                <a16:creationId xmlns:a16="http://schemas.microsoft.com/office/drawing/2014/main" id="{8423A9F1-DE80-7DF6-A06D-6B325561D689}"/>
              </a:ext>
            </a:extLst>
          </p:cNvPr>
          <p:cNvSpPr>
            <a:spLocks noGrp="1"/>
          </p:cNvSpPr>
          <p:nvPr>
            <p:ph type="title"/>
          </p:nvPr>
        </p:nvSpPr>
        <p:spPr>
          <a:xfrm>
            <a:off x="1293813" y="381000"/>
            <a:ext cx="9601200" cy="668337"/>
          </a:xfrm>
        </p:spPr>
        <p:txBody>
          <a:bodyPr/>
          <a:lstStyle/>
          <a:p>
            <a:pPr eaLnBrk="1" hangingPunct="1"/>
            <a:r>
              <a:rPr lang="en-GB" altLang="en-US">
                <a:solidFill>
                  <a:srgbClr val="164C6C"/>
                </a:solidFill>
              </a:rPr>
              <a:t>Kidney injuries</a:t>
            </a:r>
            <a:endParaRPr lang="sr-Latn-CS" altLang="en-US" dirty="0">
              <a:solidFill>
                <a:srgbClr val="164C6C"/>
              </a:solidFill>
            </a:endParaRPr>
          </a:p>
        </p:txBody>
      </p:sp>
      <p:sp>
        <p:nvSpPr>
          <p:cNvPr id="74755" name="Slide Number Placeholder 4">
            <a:extLst>
              <a:ext uri="{FF2B5EF4-FFF2-40B4-BE49-F238E27FC236}">
                <a16:creationId xmlns:a16="http://schemas.microsoft.com/office/drawing/2014/main" id="{5FA1CAB0-C071-3EF4-DA11-680E03EAFF02}"/>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48276CA-93E8-4291-9753-AD83A913FB68}" type="slidenum">
              <a:rPr lang="en-US" altLang="en-US">
                <a:solidFill>
                  <a:schemeClr val="tx2"/>
                </a:solidFill>
                <a:latin typeface="Gill Sans MT" panose="020B0502020104020203" pitchFamily="34" charset="0"/>
              </a:rPr>
              <a:pPr eaLnBrk="1" hangingPunct="1"/>
              <a:t>64</a:t>
            </a:fld>
            <a:endParaRPr lang="en-US" altLang="en-US">
              <a:solidFill>
                <a:schemeClr val="tx2"/>
              </a:solidFill>
              <a:latin typeface="Gill Sans MT" panose="020B0502020104020203" pitchFamily="34" charset="0"/>
            </a:endParaRPr>
          </a:p>
        </p:txBody>
      </p:sp>
      <p:pic>
        <p:nvPicPr>
          <p:cNvPr id="74756" name="Picture 5" descr="netter_kidney">
            <a:extLst>
              <a:ext uri="{FF2B5EF4-FFF2-40B4-BE49-F238E27FC236}">
                <a16:creationId xmlns:a16="http://schemas.microsoft.com/office/drawing/2014/main" id="{22BA27D3-5D60-EB12-667B-AB2E829BAFCD}"/>
              </a:ext>
            </a:extLst>
          </p:cNvPr>
          <p:cNvPicPr>
            <a:picLocks noChangeAspect="1" noChangeArrowheads="1"/>
          </p:cNvPicPr>
          <p:nvPr/>
        </p:nvPicPr>
        <p:blipFill>
          <a:blip r:embed="rId3">
            <a:lum bright="20000" contrast="-38000"/>
            <a:extLst>
              <a:ext uri="{28A0092B-C50C-407E-A947-70E740481C1C}">
                <a14:useLocalDpi xmlns:a14="http://schemas.microsoft.com/office/drawing/2010/main" val="0"/>
              </a:ext>
            </a:extLst>
          </a:blip>
          <a:srcRect/>
          <a:stretch>
            <a:fillRect/>
          </a:stretch>
        </p:blipFill>
        <p:spPr bwMode="auto">
          <a:xfrm>
            <a:off x="8456613" y="2667001"/>
            <a:ext cx="2124075" cy="2373313"/>
          </a:xfrm>
          <a:prstGeom prst="rect">
            <a:avLst/>
          </a:prstGeom>
          <a:solidFill>
            <a:schemeClr val="accent1">
              <a:alpha val="34901"/>
            </a:scheme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6" name="Content Placeholder 2">
            <a:extLst>
              <a:ext uri="{FF2B5EF4-FFF2-40B4-BE49-F238E27FC236}">
                <a16:creationId xmlns:a16="http://schemas.microsoft.com/office/drawing/2014/main" id="{0B8D82F7-D365-FCA9-26EF-894662ACC16E}"/>
              </a:ext>
            </a:extLst>
          </p:cNvPr>
          <p:cNvSpPr txBox="1">
            <a:spLocks/>
          </p:cNvSpPr>
          <p:nvPr/>
        </p:nvSpPr>
        <p:spPr bwMode="auto">
          <a:xfrm>
            <a:off x="1370012" y="1219200"/>
            <a:ext cx="8504238" cy="4967288"/>
          </a:xfrm>
          <a:prstGeom prst="rect">
            <a:avLst/>
          </a:prstGeom>
          <a:noFill/>
          <a:ln w="9525">
            <a:noFill/>
            <a:miter lim="800000"/>
            <a:headEnd/>
            <a:tailEnd/>
          </a:ln>
        </p:spPr>
        <p:txBody>
          <a:bodyPr>
            <a:normAutofit fontScale="85000" lnSpcReduction="10000"/>
          </a:bodyPr>
          <a:lstStyle/>
          <a:p>
            <a:pPr marL="274320" indent="-274320">
              <a:spcBef>
                <a:spcPts val="600"/>
              </a:spcBef>
              <a:buClr>
                <a:schemeClr val="accent1"/>
              </a:buClr>
              <a:buSzPct val="76000"/>
              <a:buFont typeface="Wingdings 3"/>
              <a:buChar char=""/>
              <a:defRPr/>
            </a:pPr>
            <a:r>
              <a:rPr lang="en-GB" sz="2600" dirty="0">
                <a:latin typeface="Cambria" pitchFamily="18" charset="0"/>
              </a:rPr>
              <a:t>Closed 80-85%</a:t>
            </a:r>
          </a:p>
          <a:p>
            <a:pPr marL="274320" indent="-274320">
              <a:spcBef>
                <a:spcPts val="600"/>
              </a:spcBef>
              <a:buClr>
                <a:schemeClr val="accent1"/>
              </a:buClr>
              <a:buSzPct val="76000"/>
              <a:buFont typeface="Wingdings 3"/>
              <a:buChar char=""/>
              <a:defRPr/>
            </a:pPr>
            <a:r>
              <a:rPr lang="en-GB" sz="2600" dirty="0">
                <a:latin typeface="Cambria" pitchFamily="18" charset="0"/>
              </a:rPr>
              <a:t>  Open-penetrating 5% (80-95% combined)</a:t>
            </a:r>
          </a:p>
          <a:p>
            <a:pPr marL="274320" indent="-274320">
              <a:spcBef>
                <a:spcPts val="600"/>
              </a:spcBef>
              <a:buClr>
                <a:schemeClr val="accent1"/>
              </a:buClr>
              <a:buSzPct val="76000"/>
              <a:buFont typeface="Wingdings 3"/>
              <a:buChar char=""/>
              <a:defRPr/>
            </a:pPr>
            <a:r>
              <a:rPr lang="en-GB" sz="2600" dirty="0">
                <a:latin typeface="Cambria" pitchFamily="18" charset="0"/>
              </a:rPr>
              <a:t>    Stabs with pointed objects and firearms</a:t>
            </a:r>
          </a:p>
          <a:p>
            <a:pPr marL="274320" indent="-274320">
              <a:spcBef>
                <a:spcPts val="600"/>
              </a:spcBef>
              <a:buClr>
                <a:schemeClr val="accent1"/>
              </a:buClr>
              <a:buSzPct val="76000"/>
              <a:buFont typeface="Wingdings 3"/>
              <a:buChar char=""/>
              <a:defRPr/>
            </a:pPr>
            <a:r>
              <a:rPr lang="en-GB" sz="2600" dirty="0">
                <a:latin typeface="Cambria" pitchFamily="18" charset="0"/>
              </a:rPr>
              <a:t>  in the loins, upper abdomen or lower chest area</a:t>
            </a:r>
          </a:p>
          <a:p>
            <a:pPr marL="274320" indent="-274320">
              <a:spcBef>
                <a:spcPts val="600"/>
              </a:spcBef>
              <a:buClr>
                <a:schemeClr val="accent1"/>
              </a:buClr>
              <a:buSzPct val="76000"/>
              <a:buFont typeface="Wingdings 3"/>
              <a:buChar char=""/>
              <a:defRPr/>
            </a:pPr>
            <a:endParaRPr lang="en-GB" sz="2600" dirty="0">
              <a:latin typeface="Cambria" pitchFamily="18" charset="0"/>
            </a:endParaRPr>
          </a:p>
          <a:p>
            <a:pPr marL="274320" indent="-274320">
              <a:spcBef>
                <a:spcPts val="600"/>
              </a:spcBef>
              <a:buClr>
                <a:schemeClr val="accent1"/>
              </a:buClr>
              <a:buSzPct val="76000"/>
              <a:buFont typeface="Wingdings 3"/>
              <a:buChar char=""/>
              <a:defRPr/>
            </a:pPr>
            <a:r>
              <a:rPr lang="en-GB" sz="2600" dirty="0">
                <a:latin typeface="Cambria" pitchFamily="18" charset="0"/>
              </a:rPr>
              <a:t>  Iatrogenic</a:t>
            </a:r>
          </a:p>
          <a:p>
            <a:pPr marL="274320" indent="-274320">
              <a:spcBef>
                <a:spcPts val="600"/>
              </a:spcBef>
              <a:buClr>
                <a:schemeClr val="accent1"/>
              </a:buClr>
              <a:buSzPct val="76000"/>
              <a:buFont typeface="Wingdings 3"/>
              <a:buChar char=""/>
              <a:defRPr/>
            </a:pPr>
            <a:r>
              <a:rPr lang="en-GB" sz="2600" dirty="0">
                <a:latin typeface="Cambria" pitchFamily="18" charset="0"/>
              </a:rPr>
              <a:t>    </a:t>
            </a:r>
            <a:r>
              <a:rPr lang="en-GB" sz="2600" dirty="0" err="1">
                <a:latin typeface="Cambria" pitchFamily="18" charset="0"/>
              </a:rPr>
              <a:t>Endoprocedures</a:t>
            </a:r>
            <a:r>
              <a:rPr lang="en-GB" sz="2600" dirty="0">
                <a:latin typeface="Cambria" pitchFamily="18" charset="0"/>
              </a:rPr>
              <a:t> , ESWL, percutaneous access to the kidney</a:t>
            </a:r>
          </a:p>
          <a:p>
            <a:pPr marL="274320" indent="-274320">
              <a:spcBef>
                <a:spcPts val="600"/>
              </a:spcBef>
              <a:buClr>
                <a:schemeClr val="accent1"/>
              </a:buClr>
              <a:buSzPct val="76000"/>
              <a:buFont typeface="Wingdings 3"/>
              <a:buChar char=""/>
              <a:defRPr/>
            </a:pPr>
            <a:r>
              <a:rPr lang="en-GB" sz="2600" dirty="0">
                <a:latin typeface="Cambria" pitchFamily="18" charset="0"/>
              </a:rPr>
              <a:t>  Isolated, Combined</a:t>
            </a:r>
          </a:p>
          <a:p>
            <a:pPr marL="274320" indent="-274320">
              <a:spcBef>
                <a:spcPts val="600"/>
              </a:spcBef>
              <a:buClr>
                <a:schemeClr val="accent1"/>
              </a:buClr>
              <a:buSzPct val="76000"/>
              <a:buFont typeface="Wingdings 3"/>
              <a:buChar char=""/>
              <a:defRPr/>
            </a:pPr>
            <a:r>
              <a:rPr lang="en-GB" sz="2600" dirty="0">
                <a:latin typeface="Cambria" pitchFamily="18" charset="0"/>
              </a:rPr>
              <a:t>    Intraperitoneal </a:t>
            </a:r>
          </a:p>
          <a:p>
            <a:pPr marL="274320" indent="-274320">
              <a:spcBef>
                <a:spcPts val="600"/>
              </a:spcBef>
              <a:buClr>
                <a:schemeClr val="accent1"/>
              </a:buClr>
              <a:buSzPct val="76000"/>
              <a:buFont typeface="Wingdings 3"/>
              <a:buChar char=""/>
              <a:defRPr/>
            </a:pPr>
            <a:r>
              <a:rPr lang="en-GB" sz="2600" dirty="0">
                <a:latin typeface="Cambria" pitchFamily="18" charset="0"/>
              </a:rPr>
              <a:t>  Liver, spleen, intestine, colon, pancreas, stomach</a:t>
            </a:r>
          </a:p>
          <a:p>
            <a:pPr marL="274320" indent="-274320">
              <a:spcBef>
                <a:spcPts val="600"/>
              </a:spcBef>
              <a:buClr>
                <a:schemeClr val="accent1"/>
              </a:buClr>
              <a:buSzPct val="76000"/>
              <a:buFont typeface="Wingdings 3"/>
              <a:buChar char=""/>
              <a:defRPr/>
            </a:pPr>
            <a:r>
              <a:rPr lang="en-GB" sz="2600" dirty="0">
                <a:latin typeface="Cambria" pitchFamily="18" charset="0"/>
              </a:rPr>
              <a:t>    Intrathoracic organs</a:t>
            </a:r>
          </a:p>
          <a:p>
            <a:pPr marL="274320" indent="-274320">
              <a:spcBef>
                <a:spcPts val="600"/>
              </a:spcBef>
              <a:buClr>
                <a:schemeClr val="accent1"/>
              </a:buClr>
              <a:buSzPct val="76000"/>
              <a:buFont typeface="Wingdings 3"/>
              <a:buChar char=""/>
              <a:defRPr/>
            </a:pPr>
            <a:r>
              <a:rPr lang="en-GB" sz="2600" dirty="0">
                <a:latin typeface="Cambria" pitchFamily="18" charset="0"/>
              </a:rPr>
              <a:t>    Fractures (lower ribs, upper lumbar and lower thoracic vertebrae</a:t>
            </a:r>
          </a:p>
          <a:p>
            <a:pPr marL="274320" indent="-274320">
              <a:spcBef>
                <a:spcPts val="600"/>
              </a:spcBef>
              <a:buClr>
                <a:schemeClr val="accent1"/>
              </a:buClr>
              <a:buSzPct val="76000"/>
              <a:buFont typeface="Wingdings 3"/>
              <a:buChar char=""/>
              <a:defRPr/>
            </a:pPr>
            <a:r>
              <a:rPr lang="en-GB" sz="2600" dirty="0">
                <a:latin typeface="Cambria" pitchFamily="18" charset="0"/>
              </a:rPr>
              <a:t>  Predisposition: hydronephrosis, kidney </a:t>
            </a:r>
            <a:r>
              <a:rPr lang="en-GB" sz="2600" dirty="0" err="1">
                <a:latin typeface="Cambria" pitchFamily="18" charset="0"/>
              </a:rPr>
              <a:t>tumor</a:t>
            </a:r>
            <a:endParaRPr lang="en-GB" sz="2600" dirty="0">
              <a:latin typeface="Cambria"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a:extLst>
              <a:ext uri="{FF2B5EF4-FFF2-40B4-BE49-F238E27FC236}">
                <a16:creationId xmlns:a16="http://schemas.microsoft.com/office/drawing/2014/main" id="{A7DE745D-6A64-1D03-748C-989DDCC41E91}"/>
              </a:ext>
            </a:extLst>
          </p:cNvPr>
          <p:cNvSpPr>
            <a:spLocks noGrp="1"/>
          </p:cNvSpPr>
          <p:nvPr>
            <p:ph type="title"/>
          </p:nvPr>
        </p:nvSpPr>
        <p:spPr>
          <a:xfrm>
            <a:off x="1293813" y="381000"/>
            <a:ext cx="9601200" cy="638176"/>
          </a:xfrm>
        </p:spPr>
        <p:txBody>
          <a:bodyPr/>
          <a:lstStyle/>
          <a:p>
            <a:pPr eaLnBrk="1" hangingPunct="1"/>
            <a:r>
              <a:rPr lang="en-GB" altLang="en-US">
                <a:solidFill>
                  <a:srgbClr val="164C6C"/>
                </a:solidFill>
              </a:rPr>
              <a:t>Classification of renal injuries</a:t>
            </a:r>
            <a:endParaRPr lang="sr-Latn-CS" altLang="en-US" dirty="0">
              <a:solidFill>
                <a:srgbClr val="164C6C"/>
              </a:solidFill>
            </a:endParaRPr>
          </a:p>
        </p:txBody>
      </p:sp>
      <p:sp>
        <p:nvSpPr>
          <p:cNvPr id="75779" name="Slide Number Placeholder 2">
            <a:extLst>
              <a:ext uri="{FF2B5EF4-FFF2-40B4-BE49-F238E27FC236}">
                <a16:creationId xmlns:a16="http://schemas.microsoft.com/office/drawing/2014/main" id="{E21207BC-36FE-C823-C9FE-D3A645F6A638}"/>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A014530-F95E-41DB-B6BE-D77C968F9E2D}" type="slidenum">
              <a:rPr lang="en-US" altLang="en-US">
                <a:solidFill>
                  <a:schemeClr val="tx2"/>
                </a:solidFill>
                <a:latin typeface="Gill Sans MT" panose="020B0502020104020203" pitchFamily="34" charset="0"/>
              </a:rPr>
              <a:pPr eaLnBrk="1" hangingPunct="1"/>
              <a:t>65</a:t>
            </a:fld>
            <a:endParaRPr lang="en-US" altLang="en-US">
              <a:solidFill>
                <a:schemeClr val="tx2"/>
              </a:solidFill>
              <a:latin typeface="Gill Sans MT" panose="020B0502020104020203" pitchFamily="34" charset="0"/>
            </a:endParaRPr>
          </a:p>
        </p:txBody>
      </p:sp>
      <p:sp>
        <p:nvSpPr>
          <p:cNvPr id="75780" name="Content Placeholder 3">
            <a:extLst>
              <a:ext uri="{FF2B5EF4-FFF2-40B4-BE49-F238E27FC236}">
                <a16:creationId xmlns:a16="http://schemas.microsoft.com/office/drawing/2014/main" id="{5F2AB5B3-52D7-7592-B12F-2B0C2A9BA916}"/>
              </a:ext>
            </a:extLst>
          </p:cNvPr>
          <p:cNvSpPr>
            <a:spLocks noGrp="1"/>
          </p:cNvSpPr>
          <p:nvPr>
            <p:ph sz="quarter" idx="1"/>
          </p:nvPr>
        </p:nvSpPr>
        <p:spPr>
          <a:xfrm>
            <a:off x="1979612" y="1219201"/>
            <a:ext cx="8229600" cy="4937125"/>
          </a:xfrm>
        </p:spPr>
        <p:txBody>
          <a:bodyPr/>
          <a:lstStyle/>
          <a:p>
            <a:pPr eaLnBrk="1" hangingPunct="1"/>
            <a:r>
              <a:rPr lang="en-GB" altLang="en-US" dirty="0">
                <a:latin typeface="Cambria" panose="02040503050406030204" pitchFamily="18" charset="0"/>
              </a:rPr>
              <a:t> American Association for Surgical Trauma Care</a:t>
            </a:r>
          </a:p>
          <a:p>
            <a:pPr eaLnBrk="1" hangingPunct="1"/>
            <a:endParaRPr lang="en-GB" altLang="en-US" dirty="0">
              <a:latin typeface="Cambria" panose="02040503050406030204" pitchFamily="18" charset="0"/>
            </a:endParaRPr>
          </a:p>
          <a:p>
            <a:pPr eaLnBrk="1" hangingPunct="1"/>
            <a:r>
              <a:rPr lang="en-GB" altLang="en-US" dirty="0">
                <a:latin typeface="Cambria" panose="02040503050406030204" pitchFamily="18" charset="0"/>
              </a:rPr>
              <a:t>  Grade 1 (&gt; 90% minor)</a:t>
            </a:r>
          </a:p>
          <a:p>
            <a:pPr eaLnBrk="1" hangingPunct="1">
              <a:buFont typeface="Wingdings" panose="05000000000000000000" pitchFamily="2" charset="2"/>
              <a:buChar char="ü"/>
            </a:pPr>
            <a:r>
              <a:rPr lang="en-GB" altLang="en-US" dirty="0">
                <a:latin typeface="Cambria" panose="02040503050406030204" pitchFamily="18" charset="0"/>
              </a:rPr>
              <a:t>  Contusions</a:t>
            </a:r>
          </a:p>
          <a:p>
            <a:pPr eaLnBrk="1" hangingPunct="1">
              <a:buFont typeface="Wingdings" panose="05000000000000000000" pitchFamily="2" charset="2"/>
              <a:buChar char="ü"/>
            </a:pPr>
            <a:r>
              <a:rPr lang="en-GB" altLang="en-US" dirty="0">
                <a:latin typeface="Cambria" panose="02040503050406030204" pitchFamily="18" charset="0"/>
              </a:rPr>
              <a:t>  Micro/macroscopic </a:t>
            </a:r>
            <a:r>
              <a:rPr lang="en-GB" altLang="en-US" dirty="0" err="1">
                <a:latin typeface="Cambria" panose="02040503050406030204" pitchFamily="18" charset="0"/>
              </a:rPr>
              <a:t>hematuria</a:t>
            </a:r>
            <a:endParaRPr lang="en-GB" altLang="en-US" dirty="0">
              <a:latin typeface="Cambria" panose="02040503050406030204" pitchFamily="18" charset="0"/>
            </a:endParaRPr>
          </a:p>
          <a:p>
            <a:pPr eaLnBrk="1" hangingPunct="1">
              <a:buFont typeface="Wingdings" panose="05000000000000000000" pitchFamily="2" charset="2"/>
              <a:buChar char="ü"/>
            </a:pPr>
            <a:r>
              <a:rPr lang="en-GB" altLang="en-US" dirty="0">
                <a:latin typeface="Cambria" panose="02040503050406030204" pitchFamily="18" charset="0"/>
              </a:rPr>
              <a:t>  Urological examination - normal findings</a:t>
            </a:r>
          </a:p>
          <a:p>
            <a:pPr eaLnBrk="1" hangingPunct="1">
              <a:buFont typeface="Wingdings" panose="05000000000000000000" pitchFamily="2" charset="2"/>
              <a:buChar char="ü"/>
            </a:pPr>
            <a:endParaRPr lang="en-GB" altLang="en-US" dirty="0">
              <a:latin typeface="Cambria" panose="02040503050406030204" pitchFamily="18" charset="0"/>
            </a:endParaRPr>
          </a:p>
          <a:p>
            <a:pPr eaLnBrk="1" hangingPunct="1">
              <a:buFont typeface="Wingdings" panose="05000000000000000000" pitchFamily="2" charset="2"/>
              <a:buChar char="ü"/>
            </a:pPr>
            <a:r>
              <a:rPr lang="en-GB" altLang="en-US" dirty="0">
                <a:latin typeface="Cambria" panose="02040503050406030204" pitchFamily="18" charset="0"/>
              </a:rPr>
              <a:t>  Subcapsular hematoma</a:t>
            </a:r>
          </a:p>
          <a:p>
            <a:pPr eaLnBrk="1" hangingPunct="1">
              <a:buFont typeface="Wingdings" panose="05000000000000000000" pitchFamily="2" charset="2"/>
              <a:buChar char="ü"/>
            </a:pPr>
            <a:r>
              <a:rPr lang="en-GB" altLang="en-US" dirty="0">
                <a:latin typeface="Cambria" panose="02040503050406030204" pitchFamily="18" charset="0"/>
              </a:rPr>
              <a:t>  Without parenchymal laceration</a:t>
            </a:r>
            <a:endParaRPr lang="sr-Latn-CS" altLang="en-US" dirty="0">
              <a:latin typeface="Cambria" panose="02040503050406030204" pitchFamily="18" charset="0"/>
            </a:endParaRPr>
          </a:p>
        </p:txBody>
      </p:sp>
      <p:pic>
        <p:nvPicPr>
          <p:cNvPr id="75781" name="Picture 4" descr="kidney-grade-1">
            <a:extLst>
              <a:ext uri="{FF2B5EF4-FFF2-40B4-BE49-F238E27FC236}">
                <a16:creationId xmlns:a16="http://schemas.microsoft.com/office/drawing/2014/main" id="{8FA7ECBC-2741-4E83-C8EC-FE7E3833C7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0201" y="1676401"/>
            <a:ext cx="1944687" cy="295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a:extLst>
              <a:ext uri="{FF2B5EF4-FFF2-40B4-BE49-F238E27FC236}">
                <a16:creationId xmlns:a16="http://schemas.microsoft.com/office/drawing/2014/main" id="{85A062A4-CC45-FD85-6D62-7B839D0BEEF5}"/>
              </a:ext>
            </a:extLst>
          </p:cNvPr>
          <p:cNvSpPr>
            <a:spLocks noGrp="1"/>
          </p:cNvSpPr>
          <p:nvPr>
            <p:ph type="title"/>
          </p:nvPr>
        </p:nvSpPr>
        <p:spPr>
          <a:xfrm>
            <a:off x="1293813" y="381000"/>
            <a:ext cx="9601200" cy="625476"/>
          </a:xfrm>
        </p:spPr>
        <p:txBody>
          <a:bodyPr>
            <a:normAutofit/>
          </a:bodyPr>
          <a:lstStyle/>
          <a:p>
            <a:pPr eaLnBrk="1" hangingPunct="1"/>
            <a:r>
              <a:rPr lang="en-GB" sz="3200" dirty="0">
                <a:effectLst/>
                <a:latin typeface="Calibri" panose="020F0502020204030204" pitchFamily="34" charset="0"/>
                <a:ea typeface="Calibri" panose="020F0502020204030204" pitchFamily="34" charset="0"/>
                <a:cs typeface="Times New Roman" panose="02020603050405020304" pitchFamily="18" charset="0"/>
              </a:rPr>
              <a:t> Grade </a:t>
            </a:r>
            <a:r>
              <a:rPr lang="sr-Cyrl-CS" altLang="en-US" sz="3200" dirty="0">
                <a:solidFill>
                  <a:srgbClr val="164C6C"/>
                </a:solidFill>
              </a:rPr>
              <a:t> 2</a:t>
            </a:r>
            <a:endParaRPr lang="sr-Latn-CS" altLang="en-US" sz="3200" dirty="0">
              <a:solidFill>
                <a:srgbClr val="164C6C"/>
              </a:solidFill>
            </a:endParaRPr>
          </a:p>
        </p:txBody>
      </p:sp>
      <p:sp>
        <p:nvSpPr>
          <p:cNvPr id="76803" name="Slide Number Placeholder 2">
            <a:extLst>
              <a:ext uri="{FF2B5EF4-FFF2-40B4-BE49-F238E27FC236}">
                <a16:creationId xmlns:a16="http://schemas.microsoft.com/office/drawing/2014/main" id="{D5A46587-9F89-5321-49A5-C5B32B433E5F}"/>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343CB98-0186-4291-8728-416606CEA8E5}" type="slidenum">
              <a:rPr lang="en-US" altLang="en-US">
                <a:solidFill>
                  <a:schemeClr val="tx2"/>
                </a:solidFill>
                <a:latin typeface="Gill Sans MT" panose="020B0502020104020203" pitchFamily="34" charset="0"/>
              </a:rPr>
              <a:pPr eaLnBrk="1" hangingPunct="1"/>
              <a:t>66</a:t>
            </a:fld>
            <a:endParaRPr lang="en-US" altLang="en-US">
              <a:solidFill>
                <a:schemeClr val="tx2"/>
              </a:solidFill>
              <a:latin typeface="Gill Sans MT" panose="020B0502020104020203" pitchFamily="34" charset="0"/>
            </a:endParaRPr>
          </a:p>
        </p:txBody>
      </p:sp>
      <p:sp>
        <p:nvSpPr>
          <p:cNvPr id="76804" name="Content Placeholder 3">
            <a:extLst>
              <a:ext uri="{FF2B5EF4-FFF2-40B4-BE49-F238E27FC236}">
                <a16:creationId xmlns:a16="http://schemas.microsoft.com/office/drawing/2014/main" id="{2F261DF6-C989-2DDF-3284-0491684E2EAF}"/>
              </a:ext>
            </a:extLst>
          </p:cNvPr>
          <p:cNvSpPr>
            <a:spLocks noGrp="1"/>
          </p:cNvSpPr>
          <p:nvPr>
            <p:ph sz="quarter" idx="1"/>
          </p:nvPr>
        </p:nvSpPr>
        <p:spPr>
          <a:xfrm>
            <a:off x="1979612" y="1219201"/>
            <a:ext cx="8229600" cy="4937125"/>
          </a:xfrm>
        </p:spPr>
        <p:txBody>
          <a:bodyPr/>
          <a:lstStyle/>
          <a:p>
            <a:pPr eaLnBrk="1" hangingPunct="1"/>
            <a:r>
              <a:rPr lang="en-GB" altLang="en-US" dirty="0">
                <a:latin typeface="Cambria" panose="02040503050406030204" pitchFamily="18" charset="0"/>
              </a:rPr>
              <a:t>Rupture</a:t>
            </a:r>
          </a:p>
          <a:p>
            <a:pPr marL="0" indent="0" eaLnBrk="1" hangingPunct="1">
              <a:buNone/>
            </a:pPr>
            <a:r>
              <a:rPr lang="en-GB" altLang="en-US" dirty="0">
                <a:latin typeface="Cambria" panose="02040503050406030204" pitchFamily="18" charset="0"/>
              </a:rPr>
              <a:t>    &lt; 1 cm of parenchyma, without extravasation of urine</a:t>
            </a:r>
          </a:p>
          <a:p>
            <a:pPr eaLnBrk="1" hangingPunct="1"/>
            <a:r>
              <a:rPr lang="en-GB" altLang="en-US" dirty="0">
                <a:latin typeface="Cambria" panose="02040503050406030204" pitchFamily="18" charset="0"/>
              </a:rPr>
              <a:t>  Perirenal hematoma</a:t>
            </a:r>
          </a:p>
          <a:p>
            <a:pPr eaLnBrk="1" hangingPunct="1"/>
            <a:r>
              <a:rPr lang="en-GB" altLang="en-US" dirty="0">
                <a:latin typeface="Cambria" panose="02040503050406030204" pitchFamily="18" charset="0"/>
              </a:rPr>
              <a:t>    Non-expanding hematoma</a:t>
            </a:r>
          </a:p>
        </p:txBody>
      </p:sp>
      <p:pic>
        <p:nvPicPr>
          <p:cNvPr id="76805" name="Picture 4" descr="kidney-grade-2">
            <a:extLst>
              <a:ext uri="{FF2B5EF4-FFF2-40B4-BE49-F238E27FC236}">
                <a16:creationId xmlns:a16="http://schemas.microsoft.com/office/drawing/2014/main" id="{5356AB78-E974-D09C-3C4C-5F0085F911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3613" y="3449639"/>
            <a:ext cx="1979613" cy="284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6" name="Picture 7">
            <a:extLst>
              <a:ext uri="{FF2B5EF4-FFF2-40B4-BE49-F238E27FC236}">
                <a16:creationId xmlns:a16="http://schemas.microsoft.com/office/drawing/2014/main" id="{5BD02EE2-F826-0155-A254-0B8F1EB730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0612" y="3705226"/>
            <a:ext cx="3060700" cy="22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a:extLst>
              <a:ext uri="{FF2B5EF4-FFF2-40B4-BE49-F238E27FC236}">
                <a16:creationId xmlns:a16="http://schemas.microsoft.com/office/drawing/2014/main" id="{38952910-6DB0-44BE-6717-1E7E653FC34E}"/>
              </a:ext>
            </a:extLst>
          </p:cNvPr>
          <p:cNvSpPr>
            <a:spLocks noGrp="1"/>
          </p:cNvSpPr>
          <p:nvPr>
            <p:ph type="title"/>
          </p:nvPr>
        </p:nvSpPr>
        <p:spPr>
          <a:xfrm>
            <a:off x="1293813" y="381000"/>
            <a:ext cx="9601200" cy="457200"/>
          </a:xfrm>
        </p:spPr>
        <p:txBody>
          <a:bodyPr>
            <a:normAutofit fontScale="90000"/>
          </a:bodyPr>
          <a:lstStyle/>
          <a:p>
            <a:pPr eaLnBrk="1" hangingPunct="1"/>
            <a:r>
              <a:rPr lang="en-GB" sz="3600" dirty="0">
                <a:effectLst/>
                <a:latin typeface="Calibri" panose="020F0502020204030204" pitchFamily="34" charset="0"/>
                <a:ea typeface="Calibri" panose="020F0502020204030204" pitchFamily="34" charset="0"/>
                <a:cs typeface="Times New Roman" panose="02020603050405020304" pitchFamily="18" charset="0"/>
              </a:rPr>
              <a:t>Grade </a:t>
            </a:r>
            <a:r>
              <a:rPr lang="sr-Cyrl-CS" altLang="en-US" sz="3600" dirty="0">
                <a:solidFill>
                  <a:srgbClr val="164C6C"/>
                </a:solidFill>
              </a:rPr>
              <a:t> </a:t>
            </a:r>
            <a:r>
              <a:rPr lang="sr-Cyrl-CS" altLang="en-US" dirty="0">
                <a:solidFill>
                  <a:srgbClr val="164C6C"/>
                </a:solidFill>
              </a:rPr>
              <a:t>3</a:t>
            </a:r>
            <a:endParaRPr lang="sr-Latn-CS" altLang="en-US" dirty="0">
              <a:solidFill>
                <a:srgbClr val="164C6C"/>
              </a:solidFill>
            </a:endParaRPr>
          </a:p>
        </p:txBody>
      </p:sp>
      <p:sp>
        <p:nvSpPr>
          <p:cNvPr id="77827" name="Slide Number Placeholder 2">
            <a:extLst>
              <a:ext uri="{FF2B5EF4-FFF2-40B4-BE49-F238E27FC236}">
                <a16:creationId xmlns:a16="http://schemas.microsoft.com/office/drawing/2014/main" id="{22B16ADE-F156-46B0-0841-374A799EF378}"/>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F1D68FA-D67A-477F-B1E8-6074846D838B}" type="slidenum">
              <a:rPr lang="en-US" altLang="en-US">
                <a:solidFill>
                  <a:schemeClr val="tx2"/>
                </a:solidFill>
                <a:latin typeface="Gill Sans MT" panose="020B0502020104020203" pitchFamily="34" charset="0"/>
              </a:rPr>
              <a:pPr eaLnBrk="1" hangingPunct="1"/>
              <a:t>67</a:t>
            </a:fld>
            <a:endParaRPr lang="en-US" altLang="en-US">
              <a:solidFill>
                <a:schemeClr val="tx2"/>
              </a:solidFill>
              <a:latin typeface="Gill Sans MT" panose="020B0502020104020203" pitchFamily="34" charset="0"/>
            </a:endParaRPr>
          </a:p>
        </p:txBody>
      </p:sp>
      <p:sp>
        <p:nvSpPr>
          <p:cNvPr id="77828" name="Content Placeholder 3">
            <a:extLst>
              <a:ext uri="{FF2B5EF4-FFF2-40B4-BE49-F238E27FC236}">
                <a16:creationId xmlns:a16="http://schemas.microsoft.com/office/drawing/2014/main" id="{E19441A1-149C-C24F-9015-47059FDD2AC8}"/>
              </a:ext>
            </a:extLst>
          </p:cNvPr>
          <p:cNvSpPr>
            <a:spLocks noGrp="1"/>
          </p:cNvSpPr>
          <p:nvPr>
            <p:ph sz="quarter" idx="1"/>
          </p:nvPr>
        </p:nvSpPr>
        <p:spPr>
          <a:xfrm>
            <a:off x="1979612" y="1066800"/>
            <a:ext cx="8229600" cy="4937125"/>
          </a:xfrm>
        </p:spPr>
        <p:txBody>
          <a:bodyPr/>
          <a:lstStyle/>
          <a:p>
            <a:pPr eaLnBrk="1" hangingPunct="1"/>
            <a:r>
              <a:rPr lang="en-GB" altLang="en-US" dirty="0">
                <a:latin typeface="Cambria" panose="02040503050406030204" pitchFamily="18" charset="0"/>
              </a:rPr>
              <a:t> Rupture</a:t>
            </a:r>
          </a:p>
          <a:p>
            <a:pPr eaLnBrk="1" hangingPunct="1"/>
            <a:r>
              <a:rPr lang="en-GB" altLang="en-US" dirty="0">
                <a:latin typeface="Cambria" panose="02040503050406030204" pitchFamily="18" charset="0"/>
              </a:rPr>
              <a:t>    &gt; 1 cm of parenchyma without rupture of the collector system and extravasation of urine</a:t>
            </a:r>
          </a:p>
          <a:p>
            <a:pPr eaLnBrk="1" hangingPunct="1"/>
            <a:r>
              <a:rPr lang="en-GB" altLang="en-US" dirty="0">
                <a:latin typeface="Cambria" panose="02040503050406030204" pitchFamily="18" charset="0"/>
              </a:rPr>
              <a:t>  Perirenal hematoma</a:t>
            </a:r>
            <a:endParaRPr lang="sr-Latn-CS" altLang="en-US" dirty="0">
              <a:latin typeface="Cambria" panose="02040503050406030204" pitchFamily="18" charset="0"/>
            </a:endParaRPr>
          </a:p>
        </p:txBody>
      </p:sp>
      <p:pic>
        <p:nvPicPr>
          <p:cNvPr id="77829" name="Picture 4" descr="kidney-grade-3">
            <a:extLst>
              <a:ext uri="{FF2B5EF4-FFF2-40B4-BE49-F238E27FC236}">
                <a16:creationId xmlns:a16="http://schemas.microsoft.com/office/drawing/2014/main" id="{D9F4D7F3-FD9F-1361-F75C-53AF1764F3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3613" y="2946401"/>
            <a:ext cx="1979613" cy="336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0" name="Picture 5">
            <a:extLst>
              <a:ext uri="{FF2B5EF4-FFF2-40B4-BE49-F238E27FC236}">
                <a16:creationId xmlns:a16="http://schemas.microsoft.com/office/drawing/2014/main" id="{51612585-E076-EC92-41DE-7F82F27C00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4412" y="3429001"/>
            <a:ext cx="3060700" cy="213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a:extLst>
              <a:ext uri="{FF2B5EF4-FFF2-40B4-BE49-F238E27FC236}">
                <a16:creationId xmlns:a16="http://schemas.microsoft.com/office/drawing/2014/main" id="{80152C3B-5CC4-181A-601C-2019FB482008}"/>
              </a:ext>
            </a:extLst>
          </p:cNvPr>
          <p:cNvSpPr>
            <a:spLocks noGrp="1"/>
          </p:cNvSpPr>
          <p:nvPr>
            <p:ph type="title"/>
          </p:nvPr>
        </p:nvSpPr>
        <p:spPr>
          <a:xfrm>
            <a:off x="1293813" y="381000"/>
            <a:ext cx="9601200" cy="490539"/>
          </a:xfrm>
        </p:spPr>
        <p:txBody>
          <a:bodyPr>
            <a:normAutofit fontScale="90000"/>
          </a:bodyPr>
          <a:lstStyle/>
          <a:p>
            <a:pPr eaLnBrk="1" hangingPunct="1"/>
            <a:r>
              <a:rPr lang="en-GB" sz="3600" dirty="0">
                <a:effectLst/>
                <a:latin typeface="Calibri" panose="020F0502020204030204" pitchFamily="34" charset="0"/>
                <a:ea typeface="Calibri" panose="020F0502020204030204" pitchFamily="34" charset="0"/>
                <a:cs typeface="Times New Roman" panose="02020603050405020304" pitchFamily="18" charset="0"/>
              </a:rPr>
              <a:t>Grade</a:t>
            </a:r>
            <a:r>
              <a:rPr lang="sr-Cyrl-CS" altLang="en-US" dirty="0">
                <a:solidFill>
                  <a:srgbClr val="164C6C"/>
                </a:solidFill>
              </a:rPr>
              <a:t> 4</a:t>
            </a:r>
            <a:endParaRPr lang="sr-Latn-CS" altLang="en-US" dirty="0">
              <a:solidFill>
                <a:srgbClr val="164C6C"/>
              </a:solidFill>
            </a:endParaRPr>
          </a:p>
        </p:txBody>
      </p:sp>
      <p:sp>
        <p:nvSpPr>
          <p:cNvPr id="78851" name="Slide Number Placeholder 2">
            <a:extLst>
              <a:ext uri="{FF2B5EF4-FFF2-40B4-BE49-F238E27FC236}">
                <a16:creationId xmlns:a16="http://schemas.microsoft.com/office/drawing/2014/main" id="{6CFF1718-A4C7-7E48-D167-4F8CCC6B3091}"/>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DF61353-C389-4602-8CCA-F7F66F3168E1}" type="slidenum">
              <a:rPr lang="en-US" altLang="en-US">
                <a:solidFill>
                  <a:schemeClr val="tx2"/>
                </a:solidFill>
                <a:latin typeface="Gill Sans MT" panose="020B0502020104020203" pitchFamily="34" charset="0"/>
              </a:rPr>
              <a:pPr eaLnBrk="1" hangingPunct="1"/>
              <a:t>68</a:t>
            </a:fld>
            <a:endParaRPr lang="en-US" altLang="en-US">
              <a:solidFill>
                <a:schemeClr val="tx2"/>
              </a:solidFill>
              <a:latin typeface="Gill Sans MT" panose="020B0502020104020203" pitchFamily="34" charset="0"/>
            </a:endParaRPr>
          </a:p>
        </p:txBody>
      </p:sp>
      <p:sp>
        <p:nvSpPr>
          <p:cNvPr id="78852" name="Content Placeholder 3">
            <a:extLst>
              <a:ext uri="{FF2B5EF4-FFF2-40B4-BE49-F238E27FC236}">
                <a16:creationId xmlns:a16="http://schemas.microsoft.com/office/drawing/2014/main" id="{837D361F-554C-83CD-9D24-6B0850784F37}"/>
              </a:ext>
            </a:extLst>
          </p:cNvPr>
          <p:cNvSpPr>
            <a:spLocks noGrp="1"/>
          </p:cNvSpPr>
          <p:nvPr>
            <p:ph sz="quarter" idx="1"/>
          </p:nvPr>
        </p:nvSpPr>
        <p:spPr>
          <a:xfrm>
            <a:off x="1979612" y="960437"/>
            <a:ext cx="8229600" cy="4937125"/>
          </a:xfrm>
        </p:spPr>
        <p:txBody>
          <a:bodyPr/>
          <a:lstStyle/>
          <a:p>
            <a:pPr eaLnBrk="1" hangingPunct="1"/>
            <a:r>
              <a:rPr lang="en-GB" altLang="en-US" dirty="0">
                <a:latin typeface="Cambria" panose="02040503050406030204" pitchFamily="18" charset="0"/>
              </a:rPr>
              <a:t>Rupture of the parenchyma</a:t>
            </a:r>
          </a:p>
          <a:p>
            <a:pPr marL="0" indent="0" eaLnBrk="1" hangingPunct="1">
              <a:buNone/>
            </a:pPr>
            <a:r>
              <a:rPr lang="en-GB" altLang="en-US" dirty="0">
                <a:latin typeface="Cambria" panose="02040503050406030204" pitchFamily="18" charset="0"/>
              </a:rPr>
              <a:t>       Delivered to the collector system - Extravasation of urine</a:t>
            </a:r>
          </a:p>
          <a:p>
            <a:pPr eaLnBrk="1" hangingPunct="1"/>
            <a:r>
              <a:rPr lang="en-GB" altLang="en-US" dirty="0">
                <a:latin typeface="Cambria" panose="02040503050406030204" pitchFamily="18" charset="0"/>
              </a:rPr>
              <a:t>  Vascular</a:t>
            </a:r>
          </a:p>
          <a:p>
            <a:pPr marL="0" indent="0" eaLnBrk="1" hangingPunct="1">
              <a:buNone/>
            </a:pPr>
            <a:r>
              <a:rPr lang="en-GB" altLang="en-US" dirty="0">
                <a:latin typeface="Cambria" panose="02040503050406030204" pitchFamily="18" charset="0"/>
              </a:rPr>
              <a:t>        Thrombosis and rupture of a major artery or vein</a:t>
            </a:r>
          </a:p>
        </p:txBody>
      </p:sp>
      <p:pic>
        <p:nvPicPr>
          <p:cNvPr id="78853" name="Picture 4" descr="kidney-grade-4">
            <a:extLst>
              <a:ext uri="{FF2B5EF4-FFF2-40B4-BE49-F238E27FC236}">
                <a16:creationId xmlns:a16="http://schemas.microsoft.com/office/drawing/2014/main" id="{542BAFE9-5B42-7748-4A4B-5F740813A5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5213" y="3062288"/>
            <a:ext cx="2303463" cy="295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4" name="Picture 6">
            <a:extLst>
              <a:ext uri="{FF2B5EF4-FFF2-40B4-BE49-F238E27FC236}">
                <a16:creationId xmlns:a16="http://schemas.microsoft.com/office/drawing/2014/main" id="{51AF86DA-1B4D-A6BC-C480-AB5EA8939E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0813" y="3352801"/>
            <a:ext cx="2232025" cy="245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5" name="Picture 6">
            <a:extLst>
              <a:ext uri="{FF2B5EF4-FFF2-40B4-BE49-F238E27FC236}">
                <a16:creationId xmlns:a16="http://schemas.microsoft.com/office/drawing/2014/main" id="{5B395A0C-5741-EE71-2055-0411EAD70B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3013" y="3581401"/>
            <a:ext cx="2087563" cy="216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a:extLst>
              <a:ext uri="{FF2B5EF4-FFF2-40B4-BE49-F238E27FC236}">
                <a16:creationId xmlns:a16="http://schemas.microsoft.com/office/drawing/2014/main" id="{261AABDE-068A-9EA2-00DB-645F0720C9EC}"/>
              </a:ext>
            </a:extLst>
          </p:cNvPr>
          <p:cNvSpPr>
            <a:spLocks noGrp="1"/>
          </p:cNvSpPr>
          <p:nvPr>
            <p:ph type="title"/>
          </p:nvPr>
        </p:nvSpPr>
        <p:spPr>
          <a:xfrm>
            <a:off x="1293813" y="381000"/>
            <a:ext cx="9601200" cy="638176"/>
          </a:xfrm>
        </p:spPr>
        <p:txBody>
          <a:bodyPr/>
          <a:lstStyle/>
          <a:p>
            <a:pPr eaLnBrk="1" hangingPunct="1"/>
            <a:r>
              <a:rPr lang="en-GB" sz="3600" dirty="0">
                <a:effectLst/>
                <a:latin typeface="Calibri" panose="020F0502020204030204" pitchFamily="34" charset="0"/>
                <a:ea typeface="Calibri" panose="020F0502020204030204" pitchFamily="34" charset="0"/>
                <a:cs typeface="Times New Roman" panose="02020603050405020304" pitchFamily="18" charset="0"/>
              </a:rPr>
              <a:t>Grade</a:t>
            </a:r>
            <a:r>
              <a:rPr lang="sr-Cyrl-CS" altLang="en-US" dirty="0">
                <a:solidFill>
                  <a:srgbClr val="164C6C"/>
                </a:solidFill>
              </a:rPr>
              <a:t> 5</a:t>
            </a:r>
            <a:endParaRPr lang="sr-Latn-CS" altLang="en-US" dirty="0">
              <a:solidFill>
                <a:srgbClr val="164C6C"/>
              </a:solidFill>
            </a:endParaRPr>
          </a:p>
        </p:txBody>
      </p:sp>
      <p:sp>
        <p:nvSpPr>
          <p:cNvPr id="79875" name="Slide Number Placeholder 2">
            <a:extLst>
              <a:ext uri="{FF2B5EF4-FFF2-40B4-BE49-F238E27FC236}">
                <a16:creationId xmlns:a16="http://schemas.microsoft.com/office/drawing/2014/main" id="{86B61C2F-88C1-DD8C-B556-DD609A89063A}"/>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3E3FFE0-7BF2-431A-A6B1-4CA2D0E90E60}" type="slidenum">
              <a:rPr lang="en-US" altLang="en-US">
                <a:solidFill>
                  <a:schemeClr val="tx2"/>
                </a:solidFill>
                <a:latin typeface="Gill Sans MT" panose="020B0502020104020203" pitchFamily="34" charset="0"/>
              </a:rPr>
              <a:pPr eaLnBrk="1" hangingPunct="1"/>
              <a:t>69</a:t>
            </a:fld>
            <a:endParaRPr lang="en-US" altLang="en-US">
              <a:solidFill>
                <a:schemeClr val="tx2"/>
              </a:solidFill>
              <a:latin typeface="Gill Sans MT" panose="020B0502020104020203" pitchFamily="34" charset="0"/>
            </a:endParaRPr>
          </a:p>
        </p:txBody>
      </p:sp>
      <p:sp>
        <p:nvSpPr>
          <p:cNvPr id="79876" name="Content Placeholder 3">
            <a:extLst>
              <a:ext uri="{FF2B5EF4-FFF2-40B4-BE49-F238E27FC236}">
                <a16:creationId xmlns:a16="http://schemas.microsoft.com/office/drawing/2014/main" id="{207C35C3-353A-027D-3A41-E231F8D1D799}"/>
              </a:ext>
            </a:extLst>
          </p:cNvPr>
          <p:cNvSpPr>
            <a:spLocks noGrp="1"/>
          </p:cNvSpPr>
          <p:nvPr>
            <p:ph sz="quarter" idx="1"/>
          </p:nvPr>
        </p:nvSpPr>
        <p:spPr>
          <a:xfrm>
            <a:off x="1979612" y="1084262"/>
            <a:ext cx="8229600" cy="4937125"/>
          </a:xfrm>
        </p:spPr>
        <p:txBody>
          <a:bodyPr/>
          <a:lstStyle/>
          <a:p>
            <a:pPr eaLnBrk="1" hangingPunct="1"/>
            <a:r>
              <a:rPr lang="en-GB" altLang="en-US" dirty="0">
                <a:latin typeface="Cambria" panose="02040503050406030204" pitchFamily="18" charset="0"/>
              </a:rPr>
              <a:t>Multiple ruptures grade 4</a:t>
            </a:r>
          </a:p>
          <a:p>
            <a:pPr marL="0" indent="0" eaLnBrk="1" hangingPunct="1">
              <a:buNone/>
            </a:pPr>
            <a:r>
              <a:rPr lang="en-GB" altLang="en-US" dirty="0">
                <a:latin typeface="Cambria" panose="02040503050406030204" pitchFamily="18" charset="0"/>
              </a:rPr>
              <a:t>         Completely crushed kidney - </a:t>
            </a:r>
            <a:r>
              <a:rPr lang="en-GB" altLang="en-US" dirty="0" err="1">
                <a:latin typeface="Cambria" panose="02040503050406030204" pitchFamily="18" charset="0"/>
              </a:rPr>
              <a:t>Conquasation</a:t>
            </a:r>
            <a:endParaRPr lang="en-GB" altLang="en-US" dirty="0">
              <a:latin typeface="Cambria" panose="02040503050406030204" pitchFamily="18" charset="0"/>
            </a:endParaRPr>
          </a:p>
          <a:p>
            <a:pPr eaLnBrk="1" hangingPunct="1"/>
            <a:r>
              <a:rPr lang="en-GB" altLang="en-US" dirty="0">
                <a:latin typeface="Cambria" panose="02040503050406030204" pitchFamily="18" charset="0"/>
              </a:rPr>
              <a:t>  Vascular</a:t>
            </a:r>
          </a:p>
          <a:p>
            <a:pPr marL="0" indent="0" eaLnBrk="1" hangingPunct="1">
              <a:buNone/>
            </a:pPr>
            <a:r>
              <a:rPr lang="en-GB" altLang="en-US" dirty="0">
                <a:latin typeface="Cambria" panose="02040503050406030204" pitchFamily="18" charset="0"/>
              </a:rPr>
              <a:t>          Renal hilus avulsion, kidney devascularization</a:t>
            </a:r>
          </a:p>
        </p:txBody>
      </p:sp>
      <p:pic>
        <p:nvPicPr>
          <p:cNvPr id="79877" name="Picture 4" descr="kidney-grade-5">
            <a:extLst>
              <a:ext uri="{FF2B5EF4-FFF2-40B4-BE49-F238E27FC236}">
                <a16:creationId xmlns:a16="http://schemas.microsoft.com/office/drawing/2014/main" id="{BBB50CF9-28FE-1FE7-B2E9-738D793863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7412" y="3200401"/>
            <a:ext cx="3024188" cy="307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8" name="Picture 7">
            <a:extLst>
              <a:ext uri="{FF2B5EF4-FFF2-40B4-BE49-F238E27FC236}">
                <a16:creationId xmlns:a16="http://schemas.microsoft.com/office/drawing/2014/main" id="{5801B77A-7DED-AEFC-31EB-DEE7D6151B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4013" y="3505200"/>
            <a:ext cx="2843213" cy="226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0FE90-2C54-7AB4-81E2-F5C09874688A}"/>
              </a:ext>
            </a:extLst>
          </p:cNvPr>
          <p:cNvSpPr>
            <a:spLocks noGrp="1"/>
          </p:cNvSpPr>
          <p:nvPr>
            <p:ph type="title"/>
          </p:nvPr>
        </p:nvSpPr>
        <p:spPr>
          <a:xfrm>
            <a:off x="1293812" y="444420"/>
            <a:ext cx="9601200" cy="762000"/>
          </a:xfrm>
        </p:spPr>
        <p:txBody>
          <a:bodyPr>
            <a:normAutofit fontScale="90000"/>
          </a:bodyPr>
          <a:lstStyle/>
          <a:p>
            <a:pPr marL="0" indent="0">
              <a:buNone/>
              <a:defRPr/>
            </a:pPr>
            <a:r>
              <a:rPr lang="en-GB" sz="4000" b="1" spc="600">
                <a:effectLst>
                  <a:outerShdw blurRad="38100" dist="38100" dir="2700000" algn="tl">
                    <a:srgbClr val="000000">
                      <a:alpha val="43137"/>
                    </a:srgbClr>
                  </a:outerShdw>
                </a:effectLst>
              </a:rPr>
              <a:t>Urination disorders</a:t>
            </a:r>
            <a:br>
              <a:rPr lang="en-GB" sz="4000" b="1" spc="600">
                <a:effectLst>
                  <a:outerShdw blurRad="38100" dist="38100" dir="2700000" algn="tl">
                    <a:srgbClr val="000000">
                      <a:alpha val="43137"/>
                    </a:srgbClr>
                  </a:outerShdw>
                </a:effectLst>
              </a:rPr>
            </a:br>
            <a:r>
              <a:rPr lang="en-GB" sz="3600" b="1" spc="600">
                <a:effectLst>
                  <a:outerShdw blurRad="38100" dist="38100" dir="2700000" algn="tl">
                    <a:srgbClr val="000000">
                      <a:alpha val="43137"/>
                    </a:srgbClr>
                  </a:outerShdw>
                </a:effectLst>
              </a:rPr>
              <a:t>Polakiuria – frequent urination</a:t>
            </a:r>
            <a:endParaRPr lang="en-GB" sz="3600" b="1" spc="600" dirty="0">
              <a:effectLst>
                <a:outerShdw blurRad="38100" dist="38100" dir="2700000" algn="tl">
                  <a:srgbClr val="000000">
                    <a:alpha val="43137"/>
                  </a:srgbClr>
                </a:outerShdw>
              </a:effectLst>
            </a:endParaRPr>
          </a:p>
        </p:txBody>
      </p:sp>
      <p:sp>
        <p:nvSpPr>
          <p:cNvPr id="16387" name="Slide Number Placeholder 3">
            <a:extLst>
              <a:ext uri="{FF2B5EF4-FFF2-40B4-BE49-F238E27FC236}">
                <a16:creationId xmlns:a16="http://schemas.microsoft.com/office/drawing/2014/main" id="{01750E4A-392F-B1BF-BC16-09D9FB42E8DD}"/>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BE06B55-B6B0-465B-9087-035AF4DC132C}" type="slidenum">
              <a:rPr lang="en-US" altLang="en-US">
                <a:solidFill>
                  <a:schemeClr val="tx2"/>
                </a:solidFill>
                <a:latin typeface="Gill Sans MT" panose="020B0502020104020203" pitchFamily="34" charset="0"/>
              </a:rPr>
              <a:pPr eaLnBrk="1" hangingPunct="1"/>
              <a:t>7</a:t>
            </a:fld>
            <a:endParaRPr lang="en-US" altLang="en-US">
              <a:solidFill>
                <a:schemeClr val="tx2"/>
              </a:solidFill>
              <a:latin typeface="Gill Sans MT" panose="020B0502020104020203" pitchFamily="34" charset="0"/>
            </a:endParaRPr>
          </a:p>
        </p:txBody>
      </p:sp>
      <p:sp>
        <p:nvSpPr>
          <p:cNvPr id="3" name="Content Placeholder 2">
            <a:extLst>
              <a:ext uri="{FF2B5EF4-FFF2-40B4-BE49-F238E27FC236}">
                <a16:creationId xmlns:a16="http://schemas.microsoft.com/office/drawing/2014/main" id="{4EC7FA16-3791-B5DA-70F7-CD3DAE442375}"/>
              </a:ext>
            </a:extLst>
          </p:cNvPr>
          <p:cNvSpPr>
            <a:spLocks noGrp="1"/>
          </p:cNvSpPr>
          <p:nvPr>
            <p:ph sz="quarter" idx="1"/>
          </p:nvPr>
        </p:nvSpPr>
        <p:spPr>
          <a:xfrm>
            <a:off x="1370012" y="1466581"/>
            <a:ext cx="8229600" cy="5105400"/>
          </a:xfrm>
        </p:spPr>
        <p:txBody>
          <a:bodyPr>
            <a:normAutofit fontScale="40000" lnSpcReduction="20000"/>
          </a:bodyPr>
          <a:lstStyle/>
          <a:p>
            <a:pPr marL="0" indent="0">
              <a:buNone/>
              <a:defRPr/>
            </a:pPr>
            <a:endParaRPr lang="en-GB" dirty="0"/>
          </a:p>
          <a:p>
            <a:pPr marL="0" indent="0">
              <a:buNone/>
              <a:defRPr/>
            </a:pPr>
            <a:r>
              <a:rPr lang="en-GB" sz="4800" b="1" dirty="0"/>
              <a:t>  Normally urinate 3-6 times, never during the night</a:t>
            </a:r>
          </a:p>
          <a:p>
            <a:pPr marL="0" indent="0">
              <a:buNone/>
              <a:defRPr/>
            </a:pPr>
            <a:r>
              <a:rPr lang="en-GB" sz="4800" b="1" dirty="0"/>
              <a:t>  </a:t>
            </a:r>
            <a:r>
              <a:rPr lang="en-GB" sz="4800" dirty="0"/>
              <a:t>Day, Night ( Nocturia, </a:t>
            </a:r>
            <a:r>
              <a:rPr lang="en-GB" sz="4800" dirty="0" err="1"/>
              <a:t>Nicturia</a:t>
            </a:r>
            <a:r>
              <a:rPr lang="en-GB" sz="4800" dirty="0"/>
              <a:t>), Day-night</a:t>
            </a:r>
          </a:p>
          <a:p>
            <a:pPr marL="0" indent="0">
              <a:buNone/>
              <a:defRPr/>
            </a:pPr>
            <a:r>
              <a:rPr lang="en-GB" sz="6400" b="1" dirty="0"/>
              <a:t> </a:t>
            </a:r>
            <a:r>
              <a:rPr lang="en-GB" sz="6000" b="1" dirty="0"/>
              <a:t>Causes</a:t>
            </a:r>
          </a:p>
          <a:p>
            <a:pPr marL="685800" indent="-685800">
              <a:buFont typeface="Wingdings" panose="05000000000000000000" pitchFamily="2" charset="2"/>
              <a:buChar char="ü"/>
              <a:defRPr/>
            </a:pPr>
            <a:r>
              <a:rPr lang="en-GB" sz="4800" dirty="0"/>
              <a:t>  Infections</a:t>
            </a:r>
          </a:p>
          <a:p>
            <a:pPr marL="0" indent="0">
              <a:buNone/>
              <a:defRPr/>
            </a:pPr>
            <a:r>
              <a:rPr lang="en-GB" sz="4800" dirty="0"/>
              <a:t>            Non-specific , specific</a:t>
            </a:r>
          </a:p>
          <a:p>
            <a:pPr marL="685800" indent="-685800">
              <a:buFont typeface="Wingdings" panose="05000000000000000000" pitchFamily="2" charset="2"/>
              <a:buChar char="ü"/>
              <a:defRPr/>
            </a:pPr>
            <a:r>
              <a:rPr lang="en-GB" sz="4800" dirty="0"/>
              <a:t>  </a:t>
            </a:r>
            <a:r>
              <a:rPr lang="en-GB" sz="4800" dirty="0" err="1"/>
              <a:t>Tumor</a:t>
            </a:r>
            <a:endParaRPr lang="en-GB" sz="4800" dirty="0"/>
          </a:p>
          <a:p>
            <a:pPr marL="0" indent="0">
              <a:buNone/>
              <a:defRPr/>
            </a:pPr>
            <a:r>
              <a:rPr lang="en-GB" sz="4800" dirty="0"/>
              <a:t>            Bladder , surroundings</a:t>
            </a:r>
          </a:p>
          <a:p>
            <a:pPr marL="685800" indent="-685800">
              <a:buFont typeface="Wingdings" panose="05000000000000000000" pitchFamily="2" charset="2"/>
              <a:buChar char="ü"/>
              <a:defRPr/>
            </a:pPr>
            <a:r>
              <a:rPr lang="en-GB" sz="4800" dirty="0"/>
              <a:t>  Calculus</a:t>
            </a:r>
          </a:p>
          <a:p>
            <a:pPr marL="0" indent="0">
              <a:buNone/>
              <a:defRPr/>
            </a:pPr>
            <a:r>
              <a:rPr lang="en-GB" sz="4800" dirty="0"/>
              <a:t>            Kidney , Ureter, Bladder</a:t>
            </a:r>
          </a:p>
          <a:p>
            <a:pPr marL="685800" indent="-685800">
              <a:buFont typeface="Wingdings" panose="05000000000000000000" pitchFamily="2" charset="2"/>
              <a:buChar char="ü"/>
              <a:defRPr/>
            </a:pPr>
            <a:r>
              <a:rPr lang="en-GB" sz="4800" dirty="0"/>
              <a:t>   Prostate</a:t>
            </a:r>
          </a:p>
          <a:p>
            <a:pPr marL="0" indent="0">
              <a:buNone/>
              <a:defRPr/>
            </a:pPr>
            <a:r>
              <a:rPr lang="en-GB" sz="4800" dirty="0"/>
              <a:t>            Adenoma , cancer, infection</a:t>
            </a:r>
            <a:endParaRPr lang="en-GB" dirty="0"/>
          </a:p>
        </p:txBody>
      </p:sp>
      <p:sp>
        <p:nvSpPr>
          <p:cNvPr id="5" name="TextBox 4">
            <a:extLst>
              <a:ext uri="{FF2B5EF4-FFF2-40B4-BE49-F238E27FC236}">
                <a16:creationId xmlns:a16="http://schemas.microsoft.com/office/drawing/2014/main" id="{8236B559-CFED-3168-00F6-28A58BA3FB0D}"/>
              </a:ext>
            </a:extLst>
          </p:cNvPr>
          <p:cNvSpPr txBox="1"/>
          <p:nvPr/>
        </p:nvSpPr>
        <p:spPr>
          <a:xfrm>
            <a:off x="7923212" y="2785884"/>
            <a:ext cx="4114800" cy="2400657"/>
          </a:xfrm>
          <a:prstGeom prst="rect">
            <a:avLst/>
          </a:prstGeom>
          <a:noFill/>
        </p:spPr>
        <p:txBody>
          <a:bodyPr wrap="square">
            <a:spAutoFit/>
          </a:bodyPr>
          <a:lstStyle/>
          <a:p>
            <a:pPr marL="0" indent="0">
              <a:buNone/>
              <a:defRPr/>
            </a:pPr>
            <a:r>
              <a:rPr lang="en-GB" sz="1800" b="1" dirty="0"/>
              <a:t>Differential diagnosis</a:t>
            </a:r>
          </a:p>
          <a:p>
            <a:pPr marL="0" indent="0">
              <a:buNone/>
              <a:defRPr/>
            </a:pPr>
            <a:endParaRPr lang="en-GB" sz="1800" dirty="0"/>
          </a:p>
          <a:p>
            <a:pPr marL="285750" indent="-285750">
              <a:buFont typeface="Wingdings" panose="05000000000000000000" pitchFamily="2" charset="2"/>
              <a:buChar char="ü"/>
              <a:defRPr/>
            </a:pPr>
            <a:r>
              <a:rPr lang="en-GB" sz="1800" dirty="0"/>
              <a:t>  </a:t>
            </a:r>
            <a:r>
              <a:rPr lang="en-GB" sz="1600" dirty="0"/>
              <a:t>Polyuria, Urination due to overflow,     Imperative urges</a:t>
            </a:r>
          </a:p>
          <a:p>
            <a:pPr marL="285750" indent="-285750">
              <a:buFont typeface="Wingdings" panose="05000000000000000000" pitchFamily="2" charset="2"/>
              <a:buChar char="ü"/>
              <a:defRPr/>
            </a:pPr>
            <a:endParaRPr lang="en-GB" sz="1600" dirty="0"/>
          </a:p>
          <a:p>
            <a:pPr marL="285750" indent="-285750">
              <a:buFont typeface="Wingdings" panose="05000000000000000000" pitchFamily="2" charset="2"/>
              <a:buChar char="ü"/>
              <a:defRPr/>
            </a:pPr>
            <a:r>
              <a:rPr lang="en-GB" sz="1600" dirty="0"/>
              <a:t>  Examination - Urination diary</a:t>
            </a:r>
          </a:p>
          <a:p>
            <a:pPr marL="285750" indent="-285750">
              <a:buFont typeface="Wingdings" panose="05000000000000000000" pitchFamily="2" charset="2"/>
              <a:buChar char="ü"/>
              <a:defRPr/>
            </a:pPr>
            <a:endParaRPr lang="en-GB" sz="1600" dirty="0"/>
          </a:p>
          <a:p>
            <a:pPr marL="285750" indent="-285750">
              <a:buFont typeface="Wingdings" panose="05000000000000000000" pitchFamily="2" charset="2"/>
              <a:buChar char="ü"/>
              <a:defRPr/>
            </a:pPr>
            <a:r>
              <a:rPr lang="en-GB" sz="1600" dirty="0"/>
              <a:t>  Objective measure of hourly input, quantity, imperative drives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a:extLst>
              <a:ext uri="{FF2B5EF4-FFF2-40B4-BE49-F238E27FC236}">
                <a16:creationId xmlns:a16="http://schemas.microsoft.com/office/drawing/2014/main" id="{233D6BC8-6318-5629-67E7-8040704C707A}"/>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solidFill>
                  <a:srgbClr val="164C6C"/>
                </a:solidFill>
              </a:rPr>
              <a:t>Symptoms</a:t>
            </a:r>
            <a:endParaRPr lang="sr-Latn-CS" altLang="en-US" dirty="0">
              <a:solidFill>
                <a:srgbClr val="164C6C"/>
              </a:solidFill>
            </a:endParaRPr>
          </a:p>
        </p:txBody>
      </p:sp>
      <p:sp>
        <p:nvSpPr>
          <p:cNvPr id="23555" name="Content Placeholder 2">
            <a:extLst>
              <a:ext uri="{FF2B5EF4-FFF2-40B4-BE49-F238E27FC236}">
                <a16:creationId xmlns:a16="http://schemas.microsoft.com/office/drawing/2014/main" id="{7FAF16B1-3A03-778D-B835-194117C2D2F2}"/>
              </a:ext>
            </a:extLst>
          </p:cNvPr>
          <p:cNvSpPr>
            <a:spLocks noGrp="1"/>
          </p:cNvSpPr>
          <p:nvPr>
            <p:ph sz="quarter" idx="1"/>
          </p:nvPr>
        </p:nvSpPr>
        <p:spPr>
          <a:xfrm>
            <a:off x="1979612" y="1219201"/>
            <a:ext cx="8229600" cy="4937125"/>
          </a:xfrm>
        </p:spPr>
        <p:txBody>
          <a:bodyPr>
            <a:normAutofit fontScale="70000" lnSpcReduction="20000"/>
          </a:bodyPr>
          <a:lstStyle/>
          <a:p>
            <a:pPr marL="274320" indent="-274320">
              <a:buFont typeface="Wingdings 2"/>
              <a:buChar char=""/>
              <a:defRPr/>
            </a:pPr>
            <a:r>
              <a:rPr lang="en-GB" dirty="0">
                <a:latin typeface="Cambria" pitchFamily="18" charset="0"/>
              </a:rPr>
              <a:t> </a:t>
            </a:r>
            <a:r>
              <a:rPr lang="en-GB" dirty="0" err="1">
                <a:latin typeface="Cambria" pitchFamily="18" charset="0"/>
              </a:rPr>
              <a:t>Hemorrhagic</a:t>
            </a:r>
            <a:r>
              <a:rPr lang="en-GB" dirty="0">
                <a:latin typeface="Cambria" pitchFamily="18" charset="0"/>
              </a:rPr>
              <a:t> shock</a:t>
            </a:r>
          </a:p>
          <a:p>
            <a:pPr marL="274320" indent="-274320">
              <a:buFont typeface="Wingdings 2"/>
              <a:buChar char=""/>
              <a:defRPr/>
            </a:pPr>
            <a:r>
              <a:rPr lang="en-GB" dirty="0">
                <a:latin typeface="Cambria" pitchFamily="18" charset="0"/>
              </a:rPr>
              <a:t> </a:t>
            </a:r>
            <a:r>
              <a:rPr lang="en-GB" dirty="0" err="1">
                <a:latin typeface="Cambria" pitchFamily="18" charset="0"/>
              </a:rPr>
              <a:t>Hematuria</a:t>
            </a:r>
            <a:r>
              <a:rPr lang="en-GB" dirty="0">
                <a:latin typeface="Cambria" pitchFamily="18" charset="0"/>
              </a:rPr>
              <a:t>  95%</a:t>
            </a:r>
          </a:p>
          <a:p>
            <a:pPr marL="274320" indent="-274320">
              <a:buFont typeface="Wingdings 2"/>
              <a:buChar char=""/>
              <a:defRPr/>
            </a:pPr>
            <a:r>
              <a:rPr lang="en-GB" dirty="0">
                <a:latin typeface="Cambria" pitchFamily="18" charset="0"/>
              </a:rPr>
              <a:t>  Microscopic, macroscopic</a:t>
            </a:r>
          </a:p>
          <a:p>
            <a:pPr marL="274320" indent="-274320">
              <a:buFont typeface="Wingdings 2"/>
              <a:buChar char=""/>
              <a:defRPr/>
            </a:pPr>
            <a:r>
              <a:rPr lang="en-GB" dirty="0">
                <a:latin typeface="Cambria" pitchFamily="18" charset="0"/>
              </a:rPr>
              <a:t> The degree of </a:t>
            </a:r>
            <a:r>
              <a:rPr lang="en-GB" dirty="0" err="1">
                <a:latin typeface="Cambria" pitchFamily="18" charset="0"/>
              </a:rPr>
              <a:t>hematuria</a:t>
            </a:r>
            <a:r>
              <a:rPr lang="en-GB" dirty="0">
                <a:latin typeface="Cambria" pitchFamily="18" charset="0"/>
              </a:rPr>
              <a:t> does not correlate with the severity of the injury</a:t>
            </a:r>
          </a:p>
          <a:p>
            <a:pPr marL="274320" indent="-274320">
              <a:buFont typeface="Wingdings 2"/>
              <a:buChar char=""/>
              <a:defRPr/>
            </a:pPr>
            <a:r>
              <a:rPr lang="en-GB" dirty="0">
                <a:latin typeface="Cambria" pitchFamily="18" charset="0"/>
              </a:rPr>
              <a:t> In ⅓ of blood vessel injuries, 13% of penetrating injuries - </a:t>
            </a:r>
            <a:r>
              <a:rPr lang="en-GB" dirty="0" err="1">
                <a:latin typeface="Cambria" pitchFamily="18" charset="0"/>
              </a:rPr>
              <a:t>hematuria</a:t>
            </a:r>
            <a:r>
              <a:rPr lang="en-GB" dirty="0">
                <a:latin typeface="Cambria" pitchFamily="18" charset="0"/>
              </a:rPr>
              <a:t> is not present</a:t>
            </a:r>
          </a:p>
          <a:p>
            <a:pPr marL="274320" indent="-274320">
              <a:buFont typeface="Wingdings 2"/>
              <a:buChar char=""/>
              <a:defRPr/>
            </a:pPr>
            <a:r>
              <a:rPr lang="en-GB" dirty="0">
                <a:latin typeface="Cambria" pitchFamily="18" charset="0"/>
              </a:rPr>
              <a:t> Observe as part of the general (shock) condition (TA &lt; 90 </a:t>
            </a:r>
            <a:r>
              <a:rPr lang="en-GB" dirty="0" err="1">
                <a:latin typeface="Cambria" pitchFamily="18" charset="0"/>
              </a:rPr>
              <a:t>mmNg</a:t>
            </a:r>
            <a:r>
              <a:rPr lang="en-GB" dirty="0">
                <a:latin typeface="Cambria" pitchFamily="18" charset="0"/>
              </a:rPr>
              <a:t>)</a:t>
            </a:r>
          </a:p>
          <a:p>
            <a:pPr marL="274320" indent="-274320">
              <a:buFont typeface="Wingdings 2"/>
              <a:buChar char=""/>
              <a:defRPr/>
            </a:pPr>
            <a:endParaRPr lang="en-GB" dirty="0">
              <a:latin typeface="Cambria" pitchFamily="18" charset="0"/>
            </a:endParaRPr>
          </a:p>
          <a:p>
            <a:pPr marL="274320" indent="-274320">
              <a:buFont typeface="Wingdings 2"/>
              <a:buChar char=""/>
              <a:defRPr/>
            </a:pPr>
            <a:r>
              <a:rPr lang="en-GB" dirty="0">
                <a:latin typeface="Cambria" pitchFamily="18" charset="0"/>
              </a:rPr>
              <a:t> Pain: uncharacteristic</a:t>
            </a:r>
          </a:p>
          <a:p>
            <a:pPr marL="274320" indent="-274320">
              <a:buFont typeface="Wingdings 2"/>
              <a:buChar char=""/>
              <a:defRPr/>
            </a:pPr>
            <a:r>
              <a:rPr lang="en-GB" dirty="0">
                <a:latin typeface="Cambria" pitchFamily="18" charset="0"/>
              </a:rPr>
              <a:t>  weaker-blunt</a:t>
            </a:r>
          </a:p>
          <a:p>
            <a:pPr marL="274320" indent="-274320">
              <a:buFont typeface="Wingdings 2"/>
              <a:buChar char=""/>
              <a:defRPr/>
            </a:pPr>
            <a:r>
              <a:rPr lang="en-GB" dirty="0">
                <a:latin typeface="Cambria" pitchFamily="18" charset="0"/>
              </a:rPr>
              <a:t>  stronger-colic</a:t>
            </a:r>
          </a:p>
          <a:p>
            <a:pPr marL="274320" indent="-274320">
              <a:buFont typeface="Wingdings 2"/>
              <a:buChar char=""/>
              <a:defRPr/>
            </a:pPr>
            <a:endParaRPr lang="en-GB" dirty="0">
              <a:latin typeface="Cambria" pitchFamily="18" charset="0"/>
            </a:endParaRPr>
          </a:p>
          <a:p>
            <a:pPr marL="274320" indent="-274320">
              <a:buFont typeface="Wingdings 2"/>
              <a:buChar char=""/>
              <a:defRPr/>
            </a:pPr>
            <a:r>
              <a:rPr lang="en-GB" dirty="0">
                <a:latin typeface="Cambria" pitchFamily="18" charset="0"/>
              </a:rPr>
              <a:t> Abdominal injuries - dominate the symptoms</a:t>
            </a:r>
          </a:p>
        </p:txBody>
      </p:sp>
      <p:sp>
        <p:nvSpPr>
          <p:cNvPr id="80899" name="Slide Number Placeholder 3">
            <a:extLst>
              <a:ext uri="{FF2B5EF4-FFF2-40B4-BE49-F238E27FC236}">
                <a16:creationId xmlns:a16="http://schemas.microsoft.com/office/drawing/2014/main" id="{76300D91-797B-763D-03ED-A6425A6645CF}"/>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DBC7D52-5BE1-41CC-8F0D-40F527E368B8}" type="slidenum">
              <a:rPr lang="en-US" altLang="en-US">
                <a:solidFill>
                  <a:schemeClr val="tx2"/>
                </a:solidFill>
                <a:latin typeface="Gill Sans MT" panose="020B0502020104020203" pitchFamily="34" charset="0"/>
              </a:rPr>
              <a:pPr eaLnBrk="1" hangingPunct="1"/>
              <a:t>70</a:t>
            </a:fld>
            <a:endParaRPr lang="en-US" altLang="en-US">
              <a:solidFill>
                <a:schemeClr val="tx2"/>
              </a:solidFill>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a:extLst>
              <a:ext uri="{FF2B5EF4-FFF2-40B4-BE49-F238E27FC236}">
                <a16:creationId xmlns:a16="http://schemas.microsoft.com/office/drawing/2014/main" id="{F838E9DC-BFA3-4BB9-237B-30C06288FCAF}"/>
              </a:ext>
            </a:extLst>
          </p:cNvPr>
          <p:cNvSpPr>
            <a:spLocks noGrp="1"/>
          </p:cNvSpPr>
          <p:nvPr>
            <p:ph type="title"/>
          </p:nvPr>
        </p:nvSpPr>
        <p:spPr>
          <a:xfrm>
            <a:off x="1293813" y="381000"/>
            <a:ext cx="9601200" cy="638176"/>
          </a:xfrm>
        </p:spPr>
        <p:txBody>
          <a:bodyPr/>
          <a:lstStyle/>
          <a:p>
            <a:pPr eaLnBrk="1" hangingPunct="1"/>
            <a:r>
              <a:rPr lang="en-GB" altLang="en-US">
                <a:solidFill>
                  <a:srgbClr val="164C6C"/>
                </a:solidFill>
              </a:rPr>
              <a:t>Physical examination</a:t>
            </a:r>
            <a:endParaRPr lang="sr-Latn-CS" altLang="en-US" dirty="0">
              <a:solidFill>
                <a:srgbClr val="164C6C"/>
              </a:solidFill>
            </a:endParaRPr>
          </a:p>
        </p:txBody>
      </p:sp>
      <p:sp>
        <p:nvSpPr>
          <p:cNvPr id="81923" name="Content Placeholder 2">
            <a:extLst>
              <a:ext uri="{FF2B5EF4-FFF2-40B4-BE49-F238E27FC236}">
                <a16:creationId xmlns:a16="http://schemas.microsoft.com/office/drawing/2014/main" id="{9C99134D-91D8-D925-A2F5-478EACB8F733}"/>
              </a:ext>
            </a:extLst>
          </p:cNvPr>
          <p:cNvSpPr>
            <a:spLocks noGrp="1"/>
          </p:cNvSpPr>
          <p:nvPr>
            <p:ph sz="quarter" idx="1"/>
          </p:nvPr>
        </p:nvSpPr>
        <p:spPr>
          <a:xfrm>
            <a:off x="1979612" y="1219201"/>
            <a:ext cx="8229600" cy="4937125"/>
          </a:xfrm>
        </p:spPr>
        <p:txBody>
          <a:bodyPr>
            <a:normAutofit/>
          </a:bodyPr>
          <a:lstStyle/>
          <a:p>
            <a:pPr eaLnBrk="1" hangingPunct="1">
              <a:lnSpc>
                <a:spcPct val="150000"/>
              </a:lnSpc>
              <a:buFont typeface="Wingdings 2" panose="05020102010507070707" pitchFamily="18" charset="2"/>
              <a:buChar char=""/>
            </a:pPr>
            <a:r>
              <a:rPr lang="en-GB" altLang="en-US" dirty="0">
                <a:latin typeface="Cambria" panose="02040503050406030204" pitchFamily="18" charset="0"/>
              </a:rPr>
              <a:t>Inspection: abdomen and lower parts of the chest</a:t>
            </a:r>
          </a:p>
          <a:p>
            <a:pPr marL="0" indent="0" eaLnBrk="1" hangingPunct="1">
              <a:lnSpc>
                <a:spcPct val="150000"/>
              </a:lnSpc>
              <a:buNone/>
            </a:pPr>
            <a:r>
              <a:rPr lang="en-GB" altLang="en-US" dirty="0">
                <a:latin typeface="Cambria" panose="02040503050406030204" pitchFamily="18" charset="0"/>
              </a:rPr>
              <a:t>– contusions, subcutaneous hematomas, ecchymoses</a:t>
            </a:r>
          </a:p>
          <a:p>
            <a:pPr eaLnBrk="1" hangingPunct="1">
              <a:lnSpc>
                <a:spcPct val="150000"/>
              </a:lnSpc>
              <a:buFont typeface="Wingdings 2" panose="05020102010507070707" pitchFamily="18" charset="2"/>
              <a:buChar char=""/>
            </a:pPr>
            <a:endParaRPr lang="en-GB" altLang="en-US" dirty="0">
              <a:latin typeface="Cambria" panose="02040503050406030204" pitchFamily="18" charset="0"/>
            </a:endParaRPr>
          </a:p>
          <a:p>
            <a:pPr eaLnBrk="1" hangingPunct="1">
              <a:lnSpc>
                <a:spcPct val="150000"/>
              </a:lnSpc>
              <a:buFont typeface="Wingdings 2" panose="05020102010507070707" pitchFamily="18" charset="2"/>
              <a:buChar char=""/>
            </a:pPr>
            <a:r>
              <a:rPr lang="en-GB" altLang="en-US" dirty="0">
                <a:latin typeface="Cambria" panose="02040503050406030204" pitchFamily="18" charset="0"/>
              </a:rPr>
              <a:t>Palpation: PERIRENAL HEMATOMA (blood, urine)</a:t>
            </a:r>
          </a:p>
          <a:p>
            <a:pPr eaLnBrk="1" hangingPunct="1">
              <a:lnSpc>
                <a:spcPct val="150000"/>
              </a:lnSpc>
              <a:buFont typeface="Wingdings 2" panose="05020102010507070707" pitchFamily="18" charset="2"/>
              <a:buChar char=""/>
            </a:pPr>
            <a:endParaRPr lang="en-GB" altLang="en-US" dirty="0">
              <a:latin typeface="Cambria" panose="02040503050406030204" pitchFamily="18" charset="0"/>
            </a:endParaRPr>
          </a:p>
          <a:p>
            <a:pPr eaLnBrk="1" hangingPunct="1">
              <a:lnSpc>
                <a:spcPct val="150000"/>
              </a:lnSpc>
              <a:buFont typeface="Wingdings 2" panose="05020102010507070707" pitchFamily="18" charset="2"/>
              <a:buChar char=""/>
            </a:pPr>
            <a:r>
              <a:rPr lang="en-GB" altLang="en-US" dirty="0">
                <a:latin typeface="Cambria" panose="02040503050406030204" pitchFamily="18" charset="0"/>
              </a:rPr>
              <a:t>Fracture of lower ribs, thoracolumbar spine</a:t>
            </a:r>
          </a:p>
        </p:txBody>
      </p:sp>
      <p:sp>
        <p:nvSpPr>
          <p:cNvPr id="82947" name="Slide Number Placeholder 3">
            <a:extLst>
              <a:ext uri="{FF2B5EF4-FFF2-40B4-BE49-F238E27FC236}">
                <a16:creationId xmlns:a16="http://schemas.microsoft.com/office/drawing/2014/main" id="{A63C0167-A87B-2C73-9D84-F782A45AA8C3}"/>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F8234C1-028B-423C-8AA0-2095B0BB0B90}" type="slidenum">
              <a:rPr lang="en-US" altLang="en-US">
                <a:solidFill>
                  <a:schemeClr val="tx2"/>
                </a:solidFill>
                <a:latin typeface="Gill Sans MT" panose="020B0502020104020203" pitchFamily="34" charset="0"/>
              </a:rPr>
              <a:pPr eaLnBrk="1" hangingPunct="1"/>
              <a:t>71</a:t>
            </a:fld>
            <a:endParaRPr lang="en-US" altLang="en-US">
              <a:solidFill>
                <a:schemeClr val="tx2"/>
              </a:solidFill>
              <a:latin typeface="Gill Sans MT" panose="020B0502020104020203" pitchFamily="34" charset="0"/>
            </a:endParaRPr>
          </a:p>
        </p:txBody>
      </p:sp>
      <p:pic>
        <p:nvPicPr>
          <p:cNvPr id="81925" name="Picture 2" descr="http://www.cmaj.ca/content/cmaj/183/16/E1221/F1.large.jpg?width=800&amp;height=600&amp;carousel=1">
            <a:extLst>
              <a:ext uri="{FF2B5EF4-FFF2-40B4-BE49-F238E27FC236}">
                <a16:creationId xmlns:a16="http://schemas.microsoft.com/office/drawing/2014/main" id="{A33E3D64-1A54-585F-3581-0949E9F8A3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1508" t="2492" r="1915"/>
          <a:stretch>
            <a:fillRect/>
          </a:stretch>
        </p:blipFill>
        <p:spPr bwMode="auto">
          <a:xfrm>
            <a:off x="9528968" y="3746500"/>
            <a:ext cx="2124075" cy="287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26" name="Picture 1">
            <a:extLst>
              <a:ext uri="{FF2B5EF4-FFF2-40B4-BE49-F238E27FC236}">
                <a16:creationId xmlns:a16="http://schemas.microsoft.com/office/drawing/2014/main" id="{C5AAD033-46CC-42EB-AE86-C116584C0F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94812" y="1077913"/>
            <a:ext cx="2592388" cy="260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a:extLst>
              <a:ext uri="{FF2B5EF4-FFF2-40B4-BE49-F238E27FC236}">
                <a16:creationId xmlns:a16="http://schemas.microsoft.com/office/drawing/2014/main" id="{63E85868-0EF2-0852-BB0C-6CB7509D6607}"/>
              </a:ext>
            </a:extLst>
          </p:cNvPr>
          <p:cNvSpPr>
            <a:spLocks noGrp="1"/>
          </p:cNvSpPr>
          <p:nvPr>
            <p:ph type="title"/>
          </p:nvPr>
        </p:nvSpPr>
        <p:spPr>
          <a:xfrm>
            <a:off x="1293813" y="381000"/>
            <a:ext cx="9601200" cy="609600"/>
          </a:xfrm>
        </p:spPr>
        <p:txBody>
          <a:bodyPr/>
          <a:lstStyle/>
          <a:p>
            <a:pPr eaLnBrk="1" hangingPunct="1"/>
            <a:r>
              <a:rPr lang="en-GB" altLang="en-US">
                <a:solidFill>
                  <a:srgbClr val="164C6C"/>
                </a:solidFill>
              </a:rPr>
              <a:t>CT with contrast (spiral)</a:t>
            </a:r>
            <a:endParaRPr lang="sr-Latn-CS" altLang="en-US" dirty="0">
              <a:solidFill>
                <a:srgbClr val="164C6C"/>
              </a:solidFill>
            </a:endParaRPr>
          </a:p>
        </p:txBody>
      </p:sp>
      <p:sp>
        <p:nvSpPr>
          <p:cNvPr id="82947" name="Content Placeholder 2">
            <a:extLst>
              <a:ext uri="{FF2B5EF4-FFF2-40B4-BE49-F238E27FC236}">
                <a16:creationId xmlns:a16="http://schemas.microsoft.com/office/drawing/2014/main" id="{4708DB84-8A7B-32F3-488E-5C1734A84788}"/>
              </a:ext>
            </a:extLst>
          </p:cNvPr>
          <p:cNvSpPr>
            <a:spLocks noGrp="1"/>
          </p:cNvSpPr>
          <p:nvPr>
            <p:ph sz="quarter" idx="1"/>
          </p:nvPr>
        </p:nvSpPr>
        <p:spPr>
          <a:xfrm>
            <a:off x="1584369" y="1174721"/>
            <a:ext cx="8229600" cy="4937125"/>
          </a:xfrm>
        </p:spPr>
        <p:txBody>
          <a:bodyPr>
            <a:normAutofit/>
          </a:bodyPr>
          <a:lstStyle/>
          <a:p>
            <a:pPr eaLnBrk="1" hangingPunct="1"/>
            <a:r>
              <a:rPr lang="en-GB" altLang="en-US" sz="1800" dirty="0">
                <a:latin typeface="Cambria" panose="02040503050406030204" pitchFamily="18" charset="0"/>
              </a:rPr>
              <a:t>Stable patient</a:t>
            </a:r>
          </a:p>
          <a:p>
            <a:pPr eaLnBrk="1" hangingPunct="1"/>
            <a:r>
              <a:rPr lang="en-GB" altLang="en-US" sz="1800" dirty="0">
                <a:latin typeface="Cambria" panose="02040503050406030204" pitchFamily="18" charset="0"/>
              </a:rPr>
              <a:t>  The gold standard</a:t>
            </a:r>
          </a:p>
          <a:p>
            <a:pPr marL="0" indent="0" eaLnBrk="1" hangingPunct="1">
              <a:buNone/>
            </a:pPr>
            <a:r>
              <a:rPr lang="en-GB" altLang="en-US" sz="1800" dirty="0">
                <a:latin typeface="Cambria" panose="02040503050406030204" pitchFamily="18" charset="0"/>
              </a:rPr>
              <a:t>    Rupture of the parenchyma</a:t>
            </a:r>
          </a:p>
          <a:p>
            <a:pPr marL="0" indent="0" eaLnBrk="1" hangingPunct="1">
              <a:buNone/>
            </a:pPr>
            <a:r>
              <a:rPr lang="en-GB" altLang="en-US" sz="1800" dirty="0">
                <a:latin typeface="Cambria" panose="02040503050406030204" pitchFamily="18" charset="0"/>
              </a:rPr>
              <a:t>    Perirenal hematoma</a:t>
            </a:r>
          </a:p>
          <a:p>
            <a:pPr marL="0" indent="0" eaLnBrk="1" hangingPunct="1">
              <a:buNone/>
            </a:pPr>
            <a:r>
              <a:rPr lang="en-GB" altLang="en-US" sz="1800" dirty="0">
                <a:latin typeface="Cambria" panose="02040503050406030204" pitchFamily="18" charset="0"/>
              </a:rPr>
              <a:t>    Extravasation of urine</a:t>
            </a:r>
          </a:p>
          <a:p>
            <a:pPr marL="0" indent="0" eaLnBrk="1" hangingPunct="1">
              <a:buNone/>
            </a:pPr>
            <a:r>
              <a:rPr lang="en-GB" altLang="en-US" sz="1800" dirty="0">
                <a:latin typeface="Cambria" panose="02040503050406030204" pitchFamily="18" charset="0"/>
              </a:rPr>
              <a:t>    Devascularization  </a:t>
            </a:r>
          </a:p>
          <a:p>
            <a:pPr eaLnBrk="1" hangingPunct="1"/>
            <a:r>
              <a:rPr lang="en-GB" altLang="en-US" sz="1800" dirty="0">
                <a:latin typeface="Cambria" panose="02040503050406030204" pitchFamily="18" charset="0"/>
              </a:rPr>
              <a:t>  Combined injuries</a:t>
            </a:r>
          </a:p>
        </p:txBody>
      </p:sp>
      <p:sp>
        <p:nvSpPr>
          <p:cNvPr id="83971" name="Slide Number Placeholder 8">
            <a:extLst>
              <a:ext uri="{FF2B5EF4-FFF2-40B4-BE49-F238E27FC236}">
                <a16:creationId xmlns:a16="http://schemas.microsoft.com/office/drawing/2014/main" id="{E19E7BAC-E4E3-90CC-D6C1-7FB01BA19A50}"/>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88AB11C-5927-4DDA-94DF-EA963389B3A5}" type="slidenum">
              <a:rPr lang="en-US" altLang="en-US">
                <a:solidFill>
                  <a:schemeClr val="tx2"/>
                </a:solidFill>
                <a:latin typeface="Gill Sans MT" panose="020B0502020104020203" pitchFamily="34" charset="0"/>
              </a:rPr>
              <a:pPr eaLnBrk="1" hangingPunct="1"/>
              <a:t>72</a:t>
            </a:fld>
            <a:endParaRPr lang="en-US" altLang="en-US">
              <a:solidFill>
                <a:schemeClr val="tx2"/>
              </a:solidFill>
              <a:latin typeface="Gill Sans MT" panose="020B0502020104020203" pitchFamily="34" charset="0"/>
            </a:endParaRPr>
          </a:p>
        </p:txBody>
      </p:sp>
      <p:pic>
        <p:nvPicPr>
          <p:cNvPr id="82949" name="Picture 4" descr="rs033ct484">
            <a:extLst>
              <a:ext uri="{FF2B5EF4-FFF2-40B4-BE49-F238E27FC236}">
                <a16:creationId xmlns:a16="http://schemas.microsoft.com/office/drawing/2014/main" id="{3B62432B-4C2B-560B-6893-8FAE6E19107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14404" y="1360249"/>
            <a:ext cx="2735263"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50" name="AutoShape 5">
            <a:extLst>
              <a:ext uri="{FF2B5EF4-FFF2-40B4-BE49-F238E27FC236}">
                <a16:creationId xmlns:a16="http://schemas.microsoft.com/office/drawing/2014/main" id="{B5498962-4FFB-A900-FCB2-A116B3422F4F}"/>
              </a:ext>
            </a:extLst>
          </p:cNvPr>
          <p:cNvSpPr>
            <a:spLocks noChangeArrowheads="1"/>
          </p:cNvSpPr>
          <p:nvPr/>
        </p:nvSpPr>
        <p:spPr bwMode="auto">
          <a:xfrm rot="16754298">
            <a:off x="10001250" y="2690813"/>
            <a:ext cx="180975" cy="533400"/>
          </a:xfrm>
          <a:prstGeom prst="upArrow">
            <a:avLst>
              <a:gd name="adj1" fmla="val 50000"/>
              <a:gd name="adj2" fmla="val 58019"/>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sr-Latn-CS" altLang="en-US">
              <a:latin typeface="Gill Sans MT" panose="020B0502020104020203" pitchFamily="34" charset="0"/>
            </a:endParaRPr>
          </a:p>
        </p:txBody>
      </p:sp>
      <p:pic>
        <p:nvPicPr>
          <p:cNvPr id="82951" name="Picture 7" descr="thmb_46752a8981c14subcaps">
            <a:extLst>
              <a:ext uri="{FF2B5EF4-FFF2-40B4-BE49-F238E27FC236}">
                <a16:creationId xmlns:a16="http://schemas.microsoft.com/office/drawing/2014/main" id="{AED26764-4B33-04CC-ECB9-2CD48D0737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9761" y="4462328"/>
            <a:ext cx="3384550" cy="213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52" name="Picture 6">
            <a:extLst>
              <a:ext uri="{FF2B5EF4-FFF2-40B4-BE49-F238E27FC236}">
                <a16:creationId xmlns:a16="http://schemas.microsoft.com/office/drawing/2014/main" id="{AA31A037-CB7F-7582-9363-B803998ADF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4418" y="4462328"/>
            <a:ext cx="1871663" cy="205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53" name="Picture 7">
            <a:extLst>
              <a:ext uri="{FF2B5EF4-FFF2-40B4-BE49-F238E27FC236}">
                <a16:creationId xmlns:a16="http://schemas.microsoft.com/office/drawing/2014/main" id="{3ED80438-1224-462F-1879-C898DC7921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09677" y="4544084"/>
            <a:ext cx="2376488"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a:extLst>
              <a:ext uri="{FF2B5EF4-FFF2-40B4-BE49-F238E27FC236}">
                <a16:creationId xmlns:a16="http://schemas.microsoft.com/office/drawing/2014/main" id="{A72E7284-707D-3536-3A15-14B62F3F4E02}"/>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dirty="0" err="1">
                <a:solidFill>
                  <a:srgbClr val="164C6C"/>
                </a:solidFill>
              </a:rPr>
              <a:t>i.v.</a:t>
            </a:r>
            <a:r>
              <a:rPr lang="en-GB" altLang="en-US" dirty="0">
                <a:solidFill>
                  <a:srgbClr val="164C6C"/>
                </a:solidFill>
              </a:rPr>
              <a:t> Urography</a:t>
            </a:r>
            <a:endParaRPr lang="sr-Latn-CS" altLang="en-US" dirty="0">
              <a:solidFill>
                <a:srgbClr val="164C6C"/>
              </a:solidFill>
            </a:endParaRPr>
          </a:p>
        </p:txBody>
      </p:sp>
      <p:sp>
        <p:nvSpPr>
          <p:cNvPr id="83971" name="Content Placeholder 2">
            <a:extLst>
              <a:ext uri="{FF2B5EF4-FFF2-40B4-BE49-F238E27FC236}">
                <a16:creationId xmlns:a16="http://schemas.microsoft.com/office/drawing/2014/main" id="{93B51C78-EFCA-F0F1-4AF8-659B1F05F1BD}"/>
              </a:ext>
            </a:extLst>
          </p:cNvPr>
          <p:cNvSpPr>
            <a:spLocks noGrp="1"/>
          </p:cNvSpPr>
          <p:nvPr>
            <p:ph sz="quarter" idx="1"/>
          </p:nvPr>
        </p:nvSpPr>
        <p:spPr>
          <a:xfrm>
            <a:off x="1979612" y="1219201"/>
            <a:ext cx="8229600" cy="4937125"/>
          </a:xfrm>
        </p:spPr>
        <p:txBody>
          <a:bodyPr/>
          <a:lstStyle/>
          <a:p>
            <a:pPr eaLnBrk="1" hangingPunct="1"/>
            <a:r>
              <a:rPr lang="en-GB" altLang="en-US" dirty="0">
                <a:latin typeface="Cambria" panose="02040503050406030204" pitchFamily="18" charset="0"/>
              </a:rPr>
              <a:t> If we do not have CT</a:t>
            </a:r>
          </a:p>
          <a:p>
            <a:pPr marL="0" indent="0" eaLnBrk="1" hangingPunct="1">
              <a:buNone/>
            </a:pPr>
            <a:r>
              <a:rPr lang="en-GB" altLang="en-US" dirty="0">
                <a:latin typeface="Cambria" panose="02040503050406030204" pitchFamily="18" charset="0"/>
              </a:rPr>
              <a:t>        Less sensitive and specific</a:t>
            </a:r>
          </a:p>
          <a:p>
            <a:pPr eaLnBrk="1" hangingPunct="1"/>
            <a:r>
              <a:rPr lang="en-GB" altLang="en-US" dirty="0">
                <a:latin typeface="Cambria" panose="02040503050406030204" pitchFamily="18" charset="0"/>
              </a:rPr>
              <a:t>  Intraoperative (single-shot)</a:t>
            </a:r>
            <a:endParaRPr lang="en-US" altLang="en-US" dirty="0">
              <a:latin typeface="Cambria" panose="02040503050406030204" pitchFamily="18" charset="0"/>
              <a:cs typeface="Times New Roman" panose="02020603050405020304" pitchFamily="18" charset="0"/>
            </a:endParaRPr>
          </a:p>
        </p:txBody>
      </p:sp>
      <p:sp>
        <p:nvSpPr>
          <p:cNvPr id="84995" name="Slide Number Placeholder 8">
            <a:extLst>
              <a:ext uri="{FF2B5EF4-FFF2-40B4-BE49-F238E27FC236}">
                <a16:creationId xmlns:a16="http://schemas.microsoft.com/office/drawing/2014/main" id="{D8B27A40-A748-C8FB-56F2-1E37242744C2}"/>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D39F537-6C13-4ABA-B5EC-B640DADC4752}" type="slidenum">
              <a:rPr lang="en-US" altLang="en-US">
                <a:solidFill>
                  <a:schemeClr val="tx2"/>
                </a:solidFill>
                <a:latin typeface="Gill Sans MT" panose="020B0502020104020203" pitchFamily="34" charset="0"/>
              </a:rPr>
              <a:pPr eaLnBrk="1" hangingPunct="1"/>
              <a:t>73</a:t>
            </a:fld>
            <a:endParaRPr lang="en-US" altLang="en-US">
              <a:solidFill>
                <a:schemeClr val="tx2"/>
              </a:solidFill>
              <a:latin typeface="Gill Sans MT" panose="020B0502020104020203" pitchFamily="34" charset="0"/>
            </a:endParaRPr>
          </a:p>
        </p:txBody>
      </p:sp>
      <p:pic>
        <p:nvPicPr>
          <p:cNvPr id="83973" name="Picture 4" descr="renal0003">
            <a:extLst>
              <a:ext uri="{FF2B5EF4-FFF2-40B4-BE49-F238E27FC236}">
                <a16:creationId xmlns:a16="http://schemas.microsoft.com/office/drawing/2014/main" id="{D3C4B0FF-F7B0-001C-3343-557A315D06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3276" y="3400426"/>
            <a:ext cx="3563937" cy="277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4" name="AutoShape 5">
            <a:extLst>
              <a:ext uri="{FF2B5EF4-FFF2-40B4-BE49-F238E27FC236}">
                <a16:creationId xmlns:a16="http://schemas.microsoft.com/office/drawing/2014/main" id="{05BC42D8-A8BD-87EF-74BC-AEDA32890DEE}"/>
              </a:ext>
            </a:extLst>
          </p:cNvPr>
          <p:cNvSpPr>
            <a:spLocks noChangeArrowheads="1"/>
          </p:cNvSpPr>
          <p:nvPr/>
        </p:nvSpPr>
        <p:spPr bwMode="auto">
          <a:xfrm rot="8902421">
            <a:off x="2509838" y="3954463"/>
            <a:ext cx="180975" cy="533400"/>
          </a:xfrm>
          <a:prstGeom prst="upArrow">
            <a:avLst>
              <a:gd name="adj1" fmla="val 50000"/>
              <a:gd name="adj2" fmla="val 58019"/>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sr-Latn-CS" altLang="en-US">
              <a:latin typeface="Gill Sans MT" panose="020B0502020104020203" pitchFamily="34" charset="0"/>
            </a:endParaRPr>
          </a:p>
        </p:txBody>
      </p:sp>
      <p:pic>
        <p:nvPicPr>
          <p:cNvPr id="83975" name="Picture 6" descr="renal0002">
            <a:extLst>
              <a:ext uri="{FF2B5EF4-FFF2-40B4-BE49-F238E27FC236}">
                <a16:creationId xmlns:a16="http://schemas.microsoft.com/office/drawing/2014/main" id="{1041D432-6206-3645-2D56-D5CE19081E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8076" y="3429001"/>
            <a:ext cx="3563937" cy="277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6" name="AutoShape 7">
            <a:extLst>
              <a:ext uri="{FF2B5EF4-FFF2-40B4-BE49-F238E27FC236}">
                <a16:creationId xmlns:a16="http://schemas.microsoft.com/office/drawing/2014/main" id="{BBF47377-0C3D-7CA7-5C54-44F95326AFA0}"/>
              </a:ext>
            </a:extLst>
          </p:cNvPr>
          <p:cNvSpPr>
            <a:spLocks noChangeArrowheads="1"/>
          </p:cNvSpPr>
          <p:nvPr/>
        </p:nvSpPr>
        <p:spPr bwMode="auto">
          <a:xfrm rot="1985105">
            <a:off x="6300788" y="5492750"/>
            <a:ext cx="180975" cy="533400"/>
          </a:xfrm>
          <a:prstGeom prst="upArrow">
            <a:avLst>
              <a:gd name="adj1" fmla="val 50000"/>
              <a:gd name="adj2" fmla="val 58019"/>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sr-Latn-CS" altLang="en-US">
              <a:latin typeface="Gill Sans MT" panose="020B0502020104020203" pitchFamily="34" charset="0"/>
            </a:endParaRPr>
          </a:p>
        </p:txBody>
      </p:sp>
      <p:pic>
        <p:nvPicPr>
          <p:cNvPr id="83977" name="Picture 9" descr="Kidney trauma. One-shot intravenous pyelogram, no...">
            <a:extLst>
              <a:ext uri="{FF2B5EF4-FFF2-40B4-BE49-F238E27FC236}">
                <a16:creationId xmlns:a16="http://schemas.microsoft.com/office/drawing/2014/main" id="{45DC0FB4-DD29-C00F-C3F2-2D52AEC9D27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72400" y="1309688"/>
            <a:ext cx="1979612" cy="204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207E7A5C-FA06-68CB-864B-829D31BA1BCE}"/>
              </a:ext>
            </a:extLst>
          </p:cNvPr>
          <p:cNvSpPr>
            <a:spLocks noGrp="1"/>
          </p:cNvSpPr>
          <p:nvPr>
            <p:ph type="title"/>
          </p:nvPr>
        </p:nvSpPr>
        <p:spPr>
          <a:xfrm>
            <a:off x="1293813" y="381000"/>
            <a:ext cx="9601200" cy="533401"/>
          </a:xfrm>
        </p:spPr>
        <p:txBody>
          <a:bodyPr>
            <a:normAutofit fontScale="90000"/>
          </a:bodyPr>
          <a:lstStyle/>
          <a:p>
            <a:pPr eaLnBrk="1" hangingPunct="1"/>
            <a:r>
              <a:rPr lang="en-GB" altLang="en-US" dirty="0">
                <a:solidFill>
                  <a:srgbClr val="164C6C"/>
                </a:solidFill>
              </a:rPr>
              <a:t>Arteriography</a:t>
            </a:r>
            <a:endParaRPr lang="sr-Latn-CS" altLang="en-US" dirty="0">
              <a:solidFill>
                <a:srgbClr val="164C6C"/>
              </a:solidFill>
            </a:endParaRPr>
          </a:p>
        </p:txBody>
      </p:sp>
      <p:sp>
        <p:nvSpPr>
          <p:cNvPr id="84995" name="Content Placeholder 2">
            <a:extLst>
              <a:ext uri="{FF2B5EF4-FFF2-40B4-BE49-F238E27FC236}">
                <a16:creationId xmlns:a16="http://schemas.microsoft.com/office/drawing/2014/main" id="{A7080AF4-E9F5-BE1F-90BF-31F3D79ED15B}"/>
              </a:ext>
            </a:extLst>
          </p:cNvPr>
          <p:cNvSpPr>
            <a:spLocks noGrp="1"/>
          </p:cNvSpPr>
          <p:nvPr>
            <p:ph sz="quarter" idx="1"/>
          </p:nvPr>
        </p:nvSpPr>
        <p:spPr>
          <a:xfrm>
            <a:off x="1979612" y="1219201"/>
            <a:ext cx="8229600" cy="4937125"/>
          </a:xfrm>
        </p:spPr>
        <p:txBody>
          <a:bodyPr/>
          <a:lstStyle/>
          <a:p>
            <a:pPr eaLnBrk="1" hangingPunct="1"/>
            <a:r>
              <a:rPr lang="en-GB" altLang="en-US" dirty="0">
                <a:latin typeface="Cambria" panose="02040503050406030204" pitchFamily="18" charset="0"/>
              </a:rPr>
              <a:t>Suspicion of arterial injury</a:t>
            </a:r>
          </a:p>
          <a:p>
            <a:pPr eaLnBrk="1" hangingPunct="1"/>
            <a:r>
              <a:rPr lang="en-GB" altLang="en-US" dirty="0">
                <a:latin typeface="Cambria" panose="02040503050406030204" pitchFamily="18" charset="0"/>
              </a:rPr>
              <a:t>    Thrombosis , Rupture, Avulsion of aa, </a:t>
            </a:r>
            <a:r>
              <a:rPr lang="en-GB" altLang="en-US" dirty="0" err="1">
                <a:latin typeface="Cambria" panose="02040503050406030204" pitchFamily="18" charset="0"/>
              </a:rPr>
              <a:t>vv</a:t>
            </a:r>
            <a:endParaRPr lang="en-GB" altLang="en-US" dirty="0">
              <a:latin typeface="Cambria" panose="02040503050406030204" pitchFamily="18" charset="0"/>
            </a:endParaRPr>
          </a:p>
          <a:p>
            <a:pPr eaLnBrk="1" hangingPunct="1"/>
            <a:r>
              <a:rPr lang="en-GB" altLang="en-US" dirty="0">
                <a:latin typeface="Cambria" panose="02040503050406030204" pitchFamily="18" charset="0"/>
              </a:rPr>
              <a:t>    No secretion on ST and </a:t>
            </a:r>
            <a:r>
              <a:rPr lang="en-GB" altLang="en-US" dirty="0" err="1">
                <a:latin typeface="Cambria" panose="02040503050406030204" pitchFamily="18" charset="0"/>
              </a:rPr>
              <a:t>i.v.</a:t>
            </a:r>
            <a:r>
              <a:rPr lang="en-GB" altLang="en-US" dirty="0">
                <a:latin typeface="Cambria" panose="02040503050406030204" pitchFamily="18" charset="0"/>
              </a:rPr>
              <a:t> Urography</a:t>
            </a:r>
          </a:p>
          <a:p>
            <a:pPr marL="0" indent="0" eaLnBrk="1" hangingPunct="1">
              <a:buNone/>
            </a:pPr>
            <a:endParaRPr lang="sr-Cyrl-CS" altLang="en-US" dirty="0">
              <a:latin typeface="Cambria" panose="02040503050406030204" pitchFamily="18" charset="0"/>
            </a:endParaRPr>
          </a:p>
          <a:p>
            <a:pPr eaLnBrk="1" hangingPunct="1"/>
            <a:endParaRPr lang="sr-Cyrl-CS" altLang="en-US" dirty="0">
              <a:latin typeface="Cambria" panose="02040503050406030204" pitchFamily="18" charset="0"/>
            </a:endParaRPr>
          </a:p>
          <a:p>
            <a:pPr eaLnBrk="1" hangingPunct="1"/>
            <a:endParaRPr lang="sr-Cyrl-CS" altLang="en-US" sz="3200" dirty="0">
              <a:latin typeface="Cambria" panose="02040503050406030204" pitchFamily="18" charset="0"/>
            </a:endParaRPr>
          </a:p>
          <a:p>
            <a:pPr eaLnBrk="1" hangingPunct="1"/>
            <a:r>
              <a:rPr lang="en-GB" sz="1800" dirty="0">
                <a:effectLst/>
                <a:latin typeface="Calibri" panose="020F0502020204030204" pitchFamily="34" charset="0"/>
                <a:ea typeface="Calibri" panose="020F0502020204030204" pitchFamily="34" charset="0"/>
                <a:cs typeface="Times New Roman" panose="02020603050405020304" pitchFamily="18" charset="0"/>
              </a:rPr>
              <a:t>Embolization, stent</a:t>
            </a:r>
            <a:endParaRPr lang="sr-Latn-CS" altLang="en-US" dirty="0">
              <a:latin typeface="Cambria" panose="02040503050406030204" pitchFamily="18" charset="0"/>
            </a:endParaRPr>
          </a:p>
        </p:txBody>
      </p:sp>
      <p:sp>
        <p:nvSpPr>
          <p:cNvPr id="86019" name="Slide Number Placeholder 8">
            <a:extLst>
              <a:ext uri="{FF2B5EF4-FFF2-40B4-BE49-F238E27FC236}">
                <a16:creationId xmlns:a16="http://schemas.microsoft.com/office/drawing/2014/main" id="{932F3E28-0C54-B60D-98DE-D0B9A052E7E1}"/>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C5C0DF7-AC26-4762-8D53-FB708D03CFCA}" type="slidenum">
              <a:rPr lang="en-US" altLang="en-US">
                <a:solidFill>
                  <a:schemeClr val="tx2"/>
                </a:solidFill>
                <a:latin typeface="Gill Sans MT" panose="020B0502020104020203" pitchFamily="34" charset="0"/>
              </a:rPr>
              <a:pPr eaLnBrk="1" hangingPunct="1"/>
              <a:t>74</a:t>
            </a:fld>
            <a:endParaRPr lang="en-US" altLang="en-US">
              <a:solidFill>
                <a:schemeClr val="tx2"/>
              </a:solidFill>
              <a:latin typeface="Gill Sans MT" panose="020B0502020104020203" pitchFamily="34" charset="0"/>
            </a:endParaRPr>
          </a:p>
        </p:txBody>
      </p:sp>
      <p:pic>
        <p:nvPicPr>
          <p:cNvPr id="84997" name="Picture 4">
            <a:extLst>
              <a:ext uri="{FF2B5EF4-FFF2-40B4-BE49-F238E27FC236}">
                <a16:creationId xmlns:a16="http://schemas.microsoft.com/office/drawing/2014/main" id="{BD49C2B0-3166-27CE-B011-AEBF733E78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1682" y="4966494"/>
            <a:ext cx="2454275"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998" name="Picture 5" descr="Contained renal vessel injury">
            <a:extLst>
              <a:ext uri="{FF2B5EF4-FFF2-40B4-BE49-F238E27FC236}">
                <a16:creationId xmlns:a16="http://schemas.microsoft.com/office/drawing/2014/main" id="{7B1D5660-8FC0-601F-5A1D-1CCAB73CC0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3631" y="1524000"/>
            <a:ext cx="2484438" cy="245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999" name="Picture 8">
            <a:extLst>
              <a:ext uri="{FF2B5EF4-FFF2-40B4-BE49-F238E27FC236}">
                <a16:creationId xmlns:a16="http://schemas.microsoft.com/office/drawing/2014/main" id="{D53BCF2B-6A48-8EFB-3C66-2E7CD100F3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5352" y="2720482"/>
            <a:ext cx="1944688"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000" name="Picture 11">
            <a:extLst>
              <a:ext uri="{FF2B5EF4-FFF2-40B4-BE49-F238E27FC236}">
                <a16:creationId xmlns:a16="http://schemas.microsoft.com/office/drawing/2014/main" id="{2BEEA17B-CF18-5880-8DEB-9B1FECE57D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9612" y="4965507"/>
            <a:ext cx="3743325" cy="163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001" name="Picture 5">
            <a:extLst>
              <a:ext uri="{FF2B5EF4-FFF2-40B4-BE49-F238E27FC236}">
                <a16:creationId xmlns:a16="http://schemas.microsoft.com/office/drawing/2014/main" id="{7D07D298-7B40-4CA7-5356-08027F2BD68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61861" y="2670176"/>
            <a:ext cx="2339975"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a:extLst>
              <a:ext uri="{FF2B5EF4-FFF2-40B4-BE49-F238E27FC236}">
                <a16:creationId xmlns:a16="http://schemas.microsoft.com/office/drawing/2014/main" id="{4DD7DB78-E7F1-B3F4-E188-C7FD03EA54BD}"/>
              </a:ext>
            </a:extLst>
          </p:cNvPr>
          <p:cNvSpPr>
            <a:spLocks noGrp="1"/>
          </p:cNvSpPr>
          <p:nvPr>
            <p:ph type="title"/>
          </p:nvPr>
        </p:nvSpPr>
        <p:spPr>
          <a:xfrm>
            <a:off x="1293813" y="381000"/>
            <a:ext cx="9601200" cy="457199"/>
          </a:xfrm>
        </p:spPr>
        <p:txBody>
          <a:bodyPr>
            <a:normAutofit fontScale="90000"/>
          </a:bodyPr>
          <a:lstStyle/>
          <a:p>
            <a:pPr eaLnBrk="1" hangingPunct="1"/>
            <a:r>
              <a:rPr lang="en-GB" altLang="en-US">
                <a:solidFill>
                  <a:srgbClr val="164C6C"/>
                </a:solidFill>
              </a:rPr>
              <a:t>Ultrasonography</a:t>
            </a:r>
            <a:endParaRPr lang="sr-Latn-CS" altLang="en-US" dirty="0">
              <a:solidFill>
                <a:srgbClr val="164C6C"/>
              </a:solidFill>
            </a:endParaRPr>
          </a:p>
        </p:txBody>
      </p:sp>
      <p:sp>
        <p:nvSpPr>
          <p:cNvPr id="86019" name="Content Placeholder 2">
            <a:extLst>
              <a:ext uri="{FF2B5EF4-FFF2-40B4-BE49-F238E27FC236}">
                <a16:creationId xmlns:a16="http://schemas.microsoft.com/office/drawing/2014/main" id="{443E051C-9C05-5C99-6C23-C802806944A8}"/>
              </a:ext>
            </a:extLst>
          </p:cNvPr>
          <p:cNvSpPr>
            <a:spLocks noGrp="1"/>
          </p:cNvSpPr>
          <p:nvPr>
            <p:ph sz="quarter" idx="1"/>
          </p:nvPr>
        </p:nvSpPr>
        <p:spPr>
          <a:xfrm>
            <a:off x="1592064" y="1138111"/>
            <a:ext cx="8229600" cy="4937125"/>
          </a:xfrm>
        </p:spPr>
        <p:txBody>
          <a:bodyPr/>
          <a:lstStyle/>
          <a:p>
            <a:pPr eaLnBrk="1" hangingPunct="1"/>
            <a:r>
              <a:rPr lang="en-GB" altLang="en-US" dirty="0">
                <a:latin typeface="Cambria" panose="02040503050406030204" pitchFamily="18" charset="0"/>
              </a:rPr>
              <a:t> It has no significance</a:t>
            </a:r>
          </a:p>
          <a:p>
            <a:pPr eaLnBrk="1" hangingPunct="1"/>
            <a:r>
              <a:rPr lang="en-GB" altLang="en-US" dirty="0">
                <a:latin typeface="Cambria" panose="02040503050406030204" pitchFamily="18" charset="0"/>
              </a:rPr>
              <a:t>  Does not define anatomy</a:t>
            </a:r>
          </a:p>
          <a:p>
            <a:pPr eaLnBrk="1" hangingPunct="1"/>
            <a:r>
              <a:rPr lang="en-GB" altLang="en-US" dirty="0">
                <a:latin typeface="Cambria" panose="02040503050406030204" pitchFamily="18" charset="0"/>
              </a:rPr>
              <a:t>  Presence of both kidneys</a:t>
            </a:r>
          </a:p>
          <a:p>
            <a:pPr eaLnBrk="1" hangingPunct="1"/>
            <a:r>
              <a:rPr lang="en-GB" altLang="en-US" dirty="0">
                <a:latin typeface="Cambria" panose="02040503050406030204" pitchFamily="18" charset="0"/>
              </a:rPr>
              <a:t>  Free fluid in the peritoneum</a:t>
            </a:r>
          </a:p>
          <a:p>
            <a:pPr eaLnBrk="1" hangingPunct="1"/>
            <a:r>
              <a:rPr lang="en-GB" altLang="en-US" dirty="0">
                <a:latin typeface="Cambria" panose="02040503050406030204" pitchFamily="18" charset="0"/>
              </a:rPr>
              <a:t>  Useful in patient monitoring</a:t>
            </a:r>
          </a:p>
          <a:p>
            <a:pPr eaLnBrk="1" hangingPunct="1"/>
            <a:r>
              <a:rPr lang="en-GB" altLang="en-US" dirty="0">
                <a:latin typeface="Cambria" panose="02040503050406030204" pitchFamily="18" charset="0"/>
              </a:rPr>
              <a:t>  Urinoma, hematoma</a:t>
            </a:r>
          </a:p>
          <a:p>
            <a:pPr eaLnBrk="1" hangingPunct="1"/>
            <a:endParaRPr lang="en-GB" altLang="en-US" dirty="0">
              <a:latin typeface="Cambria" panose="02040503050406030204" pitchFamily="18" charset="0"/>
            </a:endParaRPr>
          </a:p>
        </p:txBody>
      </p:sp>
      <p:sp>
        <p:nvSpPr>
          <p:cNvPr id="87043" name="Slide Number Placeholder 8">
            <a:extLst>
              <a:ext uri="{FF2B5EF4-FFF2-40B4-BE49-F238E27FC236}">
                <a16:creationId xmlns:a16="http://schemas.microsoft.com/office/drawing/2014/main" id="{AD32F1F1-9F4F-7C9B-F287-4984A2B653F4}"/>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A167742-DE5D-40BB-8980-1B5461B2A79B}" type="slidenum">
              <a:rPr lang="en-US" altLang="en-US">
                <a:solidFill>
                  <a:schemeClr val="tx2"/>
                </a:solidFill>
                <a:latin typeface="Gill Sans MT" panose="020B0502020104020203" pitchFamily="34" charset="0"/>
              </a:rPr>
              <a:pPr eaLnBrk="1" hangingPunct="1"/>
              <a:t>75</a:t>
            </a:fld>
            <a:endParaRPr lang="en-US" altLang="en-US">
              <a:solidFill>
                <a:schemeClr val="tx2"/>
              </a:solidFill>
              <a:latin typeface="Gill Sans MT" panose="020B0502020104020203" pitchFamily="34" charset="0"/>
            </a:endParaRPr>
          </a:p>
        </p:txBody>
      </p:sp>
      <p:pic>
        <p:nvPicPr>
          <p:cNvPr id="86021" name="Picture 6">
            <a:extLst>
              <a:ext uri="{FF2B5EF4-FFF2-40B4-BE49-F238E27FC236}">
                <a16:creationId xmlns:a16="http://schemas.microsoft.com/office/drawing/2014/main" id="{DC7E84AE-9352-75BF-0C74-1D6BB9C32A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5168" y="782764"/>
            <a:ext cx="2484438" cy="218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2" name="Picture 8" descr="GG74041">
            <a:extLst>
              <a:ext uri="{FF2B5EF4-FFF2-40B4-BE49-F238E27FC236}">
                <a16:creationId xmlns:a16="http://schemas.microsoft.com/office/drawing/2014/main" id="{94FDF200-2B2E-B6B7-98F7-39DE2BFEAD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2271" y="4650583"/>
            <a:ext cx="2735263" cy="208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3" name="Picture 12" descr="Kidney trauma. Grade 5 renal injury. Color Dopple...">
            <a:extLst>
              <a:ext uri="{FF2B5EF4-FFF2-40B4-BE49-F238E27FC236}">
                <a16:creationId xmlns:a16="http://schemas.microsoft.com/office/drawing/2014/main" id="{C6206011-B9F0-BF4C-13E8-AC88575864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5168" y="3057790"/>
            <a:ext cx="2484438" cy="203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4" name="Rectangle 13">
            <a:extLst>
              <a:ext uri="{FF2B5EF4-FFF2-40B4-BE49-F238E27FC236}">
                <a16:creationId xmlns:a16="http://schemas.microsoft.com/office/drawing/2014/main" id="{D0EA1DE8-5A0E-3C36-120F-98AC767193AF}"/>
              </a:ext>
            </a:extLst>
          </p:cNvPr>
          <p:cNvSpPr>
            <a:spLocks noChangeArrowheads="1"/>
          </p:cNvSpPr>
          <p:nvPr/>
        </p:nvSpPr>
        <p:spPr bwMode="auto">
          <a:xfrm>
            <a:off x="7694612" y="5209303"/>
            <a:ext cx="42457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dirty="0">
                <a:latin typeface="Gill Sans MT" panose="020B0502020104020203" pitchFamily="34" charset="0"/>
              </a:rPr>
              <a:t>Doppler absence of flow in the right kidney</a:t>
            </a:r>
          </a:p>
        </p:txBody>
      </p:sp>
      <p:pic>
        <p:nvPicPr>
          <p:cNvPr id="86025" name="Picture 15" descr="24675">
            <a:extLst>
              <a:ext uri="{FF2B5EF4-FFF2-40B4-BE49-F238E27FC236}">
                <a16:creationId xmlns:a16="http://schemas.microsoft.com/office/drawing/2014/main" id="{697284EF-4915-DCAC-2CB6-D39AED0D4EA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50589" y="4650583"/>
            <a:ext cx="2735263" cy="205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a:extLst>
              <a:ext uri="{FF2B5EF4-FFF2-40B4-BE49-F238E27FC236}">
                <a16:creationId xmlns:a16="http://schemas.microsoft.com/office/drawing/2014/main" id="{F915D0E0-B775-ACB1-53BC-CA50F848C119}"/>
              </a:ext>
            </a:extLst>
          </p:cNvPr>
          <p:cNvSpPr>
            <a:spLocks noGrp="1"/>
          </p:cNvSpPr>
          <p:nvPr>
            <p:ph type="title"/>
          </p:nvPr>
        </p:nvSpPr>
        <p:spPr>
          <a:xfrm>
            <a:off x="1979612" y="457200"/>
            <a:ext cx="8229600" cy="838200"/>
          </a:xfrm>
        </p:spPr>
        <p:txBody>
          <a:bodyPr anchor="t"/>
          <a:lstStyle/>
          <a:p>
            <a:pPr eaLnBrk="1" hangingPunct="1"/>
            <a:r>
              <a:rPr lang="en-GB" altLang="en-US">
                <a:solidFill>
                  <a:srgbClr val="164C6C"/>
                </a:solidFill>
              </a:rPr>
              <a:t>Treatment</a:t>
            </a:r>
            <a:endParaRPr lang="sr-Latn-CS" altLang="en-US" dirty="0">
              <a:solidFill>
                <a:srgbClr val="164C6C"/>
              </a:solidFill>
            </a:endParaRPr>
          </a:p>
        </p:txBody>
      </p:sp>
      <p:sp>
        <p:nvSpPr>
          <p:cNvPr id="87043" name="Text Placeholder 2">
            <a:extLst>
              <a:ext uri="{FF2B5EF4-FFF2-40B4-BE49-F238E27FC236}">
                <a16:creationId xmlns:a16="http://schemas.microsoft.com/office/drawing/2014/main" id="{88674A51-5CB4-8CD8-7F91-259450C5C3FC}"/>
              </a:ext>
            </a:extLst>
          </p:cNvPr>
          <p:cNvSpPr>
            <a:spLocks noGrp="1"/>
          </p:cNvSpPr>
          <p:nvPr>
            <p:ph type="body" sz="half" idx="1"/>
          </p:nvPr>
        </p:nvSpPr>
        <p:spPr>
          <a:xfrm>
            <a:off x="1979612" y="1295400"/>
            <a:ext cx="4248150" cy="3886200"/>
          </a:xfrm>
        </p:spPr>
        <p:txBody>
          <a:bodyPr/>
          <a:lstStyle/>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Conservative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Fluid replacement, blood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Rest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Antibiotics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Analgesics</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Monitoring </a:t>
            </a:r>
            <a:endParaRPr lang="sr-Latn-CS" altLang="en-US" dirty="0">
              <a:latin typeface="Cambria" panose="02040503050406030204" pitchFamily="18" charset="0"/>
            </a:endParaRPr>
          </a:p>
        </p:txBody>
      </p:sp>
      <p:sp>
        <p:nvSpPr>
          <p:cNvPr id="87044" name="Content Placeholder 3">
            <a:extLst>
              <a:ext uri="{FF2B5EF4-FFF2-40B4-BE49-F238E27FC236}">
                <a16:creationId xmlns:a16="http://schemas.microsoft.com/office/drawing/2014/main" id="{089DCA83-E40A-DA40-443D-630EA68EB724}"/>
              </a:ext>
            </a:extLst>
          </p:cNvPr>
          <p:cNvSpPr>
            <a:spLocks noGrp="1"/>
          </p:cNvSpPr>
          <p:nvPr>
            <p:ph sz="half" idx="2"/>
          </p:nvPr>
        </p:nvSpPr>
        <p:spPr>
          <a:xfrm>
            <a:off x="7276947" y="1295400"/>
            <a:ext cx="4392613" cy="3886200"/>
          </a:xfrm>
        </p:spPr>
        <p:txBody>
          <a:bodyPr/>
          <a:lstStyle/>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Surgical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Hemodynamic instability</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Persistent renal bleeding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Penetrating injuries   </a:t>
            </a:r>
          </a:p>
          <a:p>
            <a:pPr marL="0" marR="0" algn="just">
              <a:lnSpc>
                <a:spcPct val="107000"/>
              </a:lnSpc>
              <a:spcBef>
                <a:spcPts val="0"/>
              </a:spcBef>
              <a:spcAft>
                <a:spcPts val="800"/>
              </a:spcAft>
            </a:pPr>
            <a:r>
              <a:rPr lang="en-GB" sz="1800" dirty="0" err="1">
                <a:effectLst/>
                <a:latin typeface="Calibri" panose="020F0502020204030204" pitchFamily="34" charset="0"/>
                <a:ea typeface="Calibri" panose="020F0502020204030204" pitchFamily="34" charset="0"/>
                <a:cs typeface="Times New Roman" panose="02020603050405020304" pitchFamily="18" charset="0"/>
              </a:rPr>
              <a:t>Pyelon</a:t>
            </a:r>
            <a:r>
              <a:rPr lang="en-GB" sz="1800" dirty="0">
                <a:effectLst/>
                <a:latin typeface="Calibri" panose="020F0502020204030204" pitchFamily="34" charset="0"/>
                <a:ea typeface="Calibri" panose="020F0502020204030204" pitchFamily="34" charset="0"/>
                <a:cs typeface="Times New Roman" panose="02020603050405020304" pitchFamily="18" charset="0"/>
              </a:rPr>
              <a:t> and ureter injuries</a:t>
            </a:r>
          </a:p>
        </p:txBody>
      </p:sp>
      <p:sp>
        <p:nvSpPr>
          <p:cNvPr id="88069" name="Slide Number Placeholder 7">
            <a:extLst>
              <a:ext uri="{FF2B5EF4-FFF2-40B4-BE49-F238E27FC236}">
                <a16:creationId xmlns:a16="http://schemas.microsoft.com/office/drawing/2014/main" id="{24AD7EC2-6642-22DE-24EA-DEC0D150FB85}"/>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4A78226-5218-438C-A436-D775FE026980}" type="slidenum">
              <a:rPr lang="en-US" altLang="en-US">
                <a:solidFill>
                  <a:schemeClr val="tx2"/>
                </a:solidFill>
                <a:latin typeface="Gill Sans MT" panose="020B0502020104020203" pitchFamily="34" charset="0"/>
              </a:rPr>
              <a:pPr eaLnBrk="1" hangingPunct="1"/>
              <a:t>76</a:t>
            </a:fld>
            <a:endParaRPr lang="en-US" altLang="en-US">
              <a:solidFill>
                <a:schemeClr val="tx2"/>
              </a:solidFill>
              <a:latin typeface="Gill Sans MT" panose="020B0502020104020203" pitchFamily="34" charset="0"/>
            </a:endParaRPr>
          </a:p>
        </p:txBody>
      </p:sp>
      <p:sp>
        <p:nvSpPr>
          <p:cNvPr id="87046" name="Rectangle 4">
            <a:extLst>
              <a:ext uri="{FF2B5EF4-FFF2-40B4-BE49-F238E27FC236}">
                <a16:creationId xmlns:a16="http://schemas.microsoft.com/office/drawing/2014/main" id="{BCEC4E9D-69E5-5B1A-5294-D4A2CDED4926}"/>
              </a:ext>
            </a:extLst>
          </p:cNvPr>
          <p:cNvSpPr>
            <a:spLocks noChangeArrowheads="1"/>
          </p:cNvSpPr>
          <p:nvPr/>
        </p:nvSpPr>
        <p:spPr bwMode="auto">
          <a:xfrm>
            <a:off x="2608262" y="5421313"/>
            <a:ext cx="7239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GB" b="1"/>
              <a:t>Significant renal injuries (gr 2-5) only 5.4%</a:t>
            </a:r>
          </a:p>
          <a:p>
            <a:pPr algn="ctr"/>
            <a:r>
              <a:rPr lang="en-GB" b="1"/>
              <a:t>98% of renal injuries can be treated conservatively</a:t>
            </a:r>
          </a:p>
        </p:txBody>
      </p:sp>
      <p:pic>
        <p:nvPicPr>
          <p:cNvPr id="87047" name="Picture 4" descr="renal_trauma2">
            <a:extLst>
              <a:ext uri="{FF2B5EF4-FFF2-40B4-BE49-F238E27FC236}">
                <a16:creationId xmlns:a16="http://schemas.microsoft.com/office/drawing/2014/main" id="{11BA671D-56B1-CD7B-F280-4DAC8C6B74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1813" y="3200400"/>
            <a:ext cx="2195513" cy="198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8" name="Picture 6">
            <a:extLst>
              <a:ext uri="{FF2B5EF4-FFF2-40B4-BE49-F238E27FC236}">
                <a16:creationId xmlns:a16="http://schemas.microsoft.com/office/drawing/2014/main" id="{DF57F1DF-F15E-46CA-B3F7-B381AABC89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0813" y="3671888"/>
            <a:ext cx="2195513"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4">
            <a:extLst>
              <a:ext uri="{FF2B5EF4-FFF2-40B4-BE49-F238E27FC236}">
                <a16:creationId xmlns:a16="http://schemas.microsoft.com/office/drawing/2014/main" id="{4EFF63B5-E241-DC54-7F7A-F0F812350CA9}"/>
              </a:ext>
            </a:extLst>
          </p:cNvPr>
          <p:cNvSpPr>
            <a:spLocks noGrp="1"/>
          </p:cNvSpPr>
          <p:nvPr>
            <p:ph type="title"/>
          </p:nvPr>
        </p:nvSpPr>
        <p:spPr>
          <a:xfrm>
            <a:off x="1293813" y="381000"/>
            <a:ext cx="9601200" cy="638175"/>
          </a:xfrm>
        </p:spPr>
        <p:txBody>
          <a:bodyPr/>
          <a:lstStyle/>
          <a:p>
            <a:pPr eaLnBrk="1" hangingPunct="1"/>
            <a:r>
              <a:rPr lang="en-GB" altLang="en-US">
                <a:solidFill>
                  <a:srgbClr val="164C6C"/>
                </a:solidFill>
              </a:rPr>
              <a:t>Injuries of the ureter</a:t>
            </a:r>
            <a:endParaRPr lang="sr-Latn-CS" altLang="en-US" dirty="0">
              <a:solidFill>
                <a:srgbClr val="164C6C"/>
              </a:solidFill>
            </a:endParaRPr>
          </a:p>
        </p:txBody>
      </p:sp>
      <p:sp>
        <p:nvSpPr>
          <p:cNvPr id="89091" name="Slide Number Placeholder 4">
            <a:extLst>
              <a:ext uri="{FF2B5EF4-FFF2-40B4-BE49-F238E27FC236}">
                <a16:creationId xmlns:a16="http://schemas.microsoft.com/office/drawing/2014/main" id="{9BD39A5F-B705-CC72-BA87-5FA56814FCCF}"/>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482187F-7B94-45F2-8B3C-362614F4C916}" type="slidenum">
              <a:rPr lang="en-US" altLang="en-US">
                <a:solidFill>
                  <a:schemeClr val="tx2"/>
                </a:solidFill>
                <a:latin typeface="Gill Sans MT" panose="020B0502020104020203" pitchFamily="34" charset="0"/>
              </a:rPr>
              <a:pPr eaLnBrk="1" hangingPunct="1"/>
              <a:t>77</a:t>
            </a:fld>
            <a:endParaRPr lang="en-US" altLang="en-US">
              <a:solidFill>
                <a:schemeClr val="tx2"/>
              </a:solidFill>
              <a:latin typeface="Gill Sans MT" panose="020B0502020104020203" pitchFamily="34" charset="0"/>
            </a:endParaRPr>
          </a:p>
        </p:txBody>
      </p:sp>
      <p:pic>
        <p:nvPicPr>
          <p:cNvPr id="88068" name="Picture 4" descr="netterureter">
            <a:extLst>
              <a:ext uri="{FF2B5EF4-FFF2-40B4-BE49-F238E27FC236}">
                <a16:creationId xmlns:a16="http://schemas.microsoft.com/office/drawing/2014/main" id="{62695AF9-CD23-94CE-5262-5F57B22761D6}"/>
              </a:ext>
            </a:extLst>
          </p:cNvPr>
          <p:cNvPicPr>
            <a:picLocks noChangeAspect="1" noChangeArrowheads="1"/>
          </p:cNvPicPr>
          <p:nvPr/>
        </p:nvPicPr>
        <p:blipFill>
          <a:blip r:embed="rId2">
            <a:lum bright="16000" contrast="10000"/>
            <a:extLst>
              <a:ext uri="{28A0092B-C50C-407E-A947-70E740481C1C}">
                <a14:useLocalDpi xmlns:a14="http://schemas.microsoft.com/office/drawing/2010/main" val="0"/>
              </a:ext>
            </a:extLst>
          </a:blip>
          <a:srcRect/>
          <a:stretch>
            <a:fillRect/>
          </a:stretch>
        </p:blipFill>
        <p:spPr bwMode="auto">
          <a:xfrm>
            <a:off x="6475413" y="1219200"/>
            <a:ext cx="2411413" cy="285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69" name="Picture 6">
            <a:extLst>
              <a:ext uri="{FF2B5EF4-FFF2-40B4-BE49-F238E27FC236}">
                <a16:creationId xmlns:a16="http://schemas.microsoft.com/office/drawing/2014/main" id="{9C0B6B35-5B2F-D90D-3C4E-5DC642A8AE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71012" y="4062490"/>
            <a:ext cx="2555875" cy="262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5">
            <a:extLst>
              <a:ext uri="{FF2B5EF4-FFF2-40B4-BE49-F238E27FC236}">
                <a16:creationId xmlns:a16="http://schemas.microsoft.com/office/drawing/2014/main" id="{99A4568B-0791-9A9D-6208-5D32F9C1F158}"/>
              </a:ext>
            </a:extLst>
          </p:cNvPr>
          <p:cNvSpPr txBox="1">
            <a:spLocks/>
          </p:cNvSpPr>
          <p:nvPr/>
        </p:nvSpPr>
        <p:spPr bwMode="auto">
          <a:xfrm>
            <a:off x="1293541" y="1427086"/>
            <a:ext cx="8229600" cy="4937125"/>
          </a:xfrm>
          <a:prstGeom prst="rect">
            <a:avLst/>
          </a:prstGeom>
          <a:noFill/>
          <a:ln w="9525">
            <a:noFill/>
            <a:miter lim="800000"/>
            <a:headEnd/>
            <a:tailEnd/>
          </a:ln>
        </p:spPr>
        <p:txBody>
          <a:bodyPr>
            <a:normAutofit/>
          </a:bodyPr>
          <a:lstStyle/>
          <a:p>
            <a:pPr marL="274320" indent="-274320">
              <a:spcBef>
                <a:spcPts val="600"/>
              </a:spcBef>
              <a:buClr>
                <a:schemeClr val="accent1"/>
              </a:buClr>
              <a:buSzPct val="76000"/>
              <a:buFont typeface="Wingdings 3"/>
              <a:buChar char=""/>
              <a:defRPr/>
            </a:pPr>
            <a:r>
              <a:rPr lang="en-GB" sz="2600" dirty="0">
                <a:latin typeface="Cambria" pitchFamily="18" charset="0"/>
              </a:rPr>
              <a:t> External force</a:t>
            </a:r>
          </a:p>
          <a:p>
            <a:pPr>
              <a:spcBef>
                <a:spcPts val="600"/>
              </a:spcBef>
              <a:buClr>
                <a:schemeClr val="accent1"/>
              </a:buClr>
              <a:buSzPct val="76000"/>
              <a:defRPr/>
            </a:pPr>
            <a:r>
              <a:rPr lang="en-GB" sz="2600" dirty="0">
                <a:latin typeface="Cambria" pitchFamily="18" charset="0"/>
              </a:rPr>
              <a:t>    Closed - blunt</a:t>
            </a:r>
          </a:p>
          <a:p>
            <a:pPr>
              <a:spcBef>
                <a:spcPts val="600"/>
              </a:spcBef>
              <a:buClr>
                <a:schemeClr val="accent1"/>
              </a:buClr>
              <a:buSzPct val="76000"/>
              <a:defRPr/>
            </a:pPr>
            <a:r>
              <a:rPr lang="en-GB" sz="2600" dirty="0">
                <a:latin typeface="Cambria" pitchFamily="18" charset="0"/>
              </a:rPr>
              <a:t>    Penetrant - open</a:t>
            </a:r>
          </a:p>
          <a:p>
            <a:pPr marL="274320" indent="-274320">
              <a:spcBef>
                <a:spcPts val="600"/>
              </a:spcBef>
              <a:buClr>
                <a:schemeClr val="accent1"/>
              </a:buClr>
              <a:buSzPct val="76000"/>
              <a:buFont typeface="Wingdings 3"/>
              <a:buChar char=""/>
              <a:defRPr/>
            </a:pPr>
            <a:r>
              <a:rPr lang="en-GB" sz="2600" dirty="0">
                <a:latin typeface="Cambria" pitchFamily="18" charset="0"/>
              </a:rPr>
              <a:t>  Iatrogenic </a:t>
            </a:r>
          </a:p>
          <a:p>
            <a:pPr marL="274320" indent="-274320">
              <a:spcBef>
                <a:spcPts val="600"/>
              </a:spcBef>
              <a:buClr>
                <a:schemeClr val="accent1"/>
              </a:buClr>
              <a:buSzPct val="76000"/>
              <a:buFont typeface="Wingdings 3"/>
              <a:buChar char=""/>
              <a:defRPr/>
            </a:pPr>
            <a:r>
              <a:rPr lang="en-GB" sz="2600" dirty="0">
                <a:latin typeface="Cambria" pitchFamily="18" charset="0"/>
              </a:rPr>
              <a:t>  Isolated</a:t>
            </a:r>
          </a:p>
          <a:p>
            <a:pPr marL="274320" indent="-274320">
              <a:spcBef>
                <a:spcPts val="600"/>
              </a:spcBef>
              <a:buClr>
                <a:schemeClr val="accent1"/>
              </a:buClr>
              <a:buSzPct val="76000"/>
              <a:buFont typeface="Wingdings 3"/>
              <a:buChar char=""/>
              <a:defRPr/>
            </a:pPr>
            <a:r>
              <a:rPr lang="en-GB" sz="2600" dirty="0">
                <a:latin typeface="Cambria" pitchFamily="18" charset="0"/>
              </a:rPr>
              <a:t>  Combined</a:t>
            </a:r>
          </a:p>
          <a:p>
            <a:pPr>
              <a:spcBef>
                <a:spcPts val="600"/>
              </a:spcBef>
              <a:buClr>
                <a:schemeClr val="accent1"/>
              </a:buClr>
              <a:buSzPct val="76000"/>
              <a:defRPr/>
            </a:pPr>
            <a:r>
              <a:rPr lang="en-GB" sz="2600" dirty="0">
                <a:latin typeface="Cambria" pitchFamily="18" charset="0"/>
              </a:rPr>
              <a:t>      Colon , intestine, kidney, bladder, large blood vessels</a:t>
            </a:r>
          </a:p>
          <a:p>
            <a:pPr marL="274320" indent="-274320">
              <a:spcBef>
                <a:spcPts val="600"/>
              </a:spcBef>
              <a:buClr>
                <a:schemeClr val="accent1"/>
              </a:buClr>
              <a:buSzPct val="76000"/>
              <a:buFont typeface="Wingdings 3"/>
              <a:buChar char=""/>
              <a:defRPr/>
            </a:pPr>
            <a:endParaRPr lang="en-GB" sz="2600" dirty="0">
              <a:latin typeface="Cambria" pitchFamily="18" charset="0"/>
            </a:endParaRPr>
          </a:p>
          <a:p>
            <a:pPr marL="274320" indent="-274320">
              <a:spcBef>
                <a:spcPts val="600"/>
              </a:spcBef>
              <a:buClr>
                <a:schemeClr val="accent1"/>
              </a:buClr>
              <a:buSzPct val="76000"/>
              <a:buFont typeface="Wingdings 3"/>
              <a:buChar char=""/>
              <a:defRPr/>
            </a:pPr>
            <a:r>
              <a:rPr lang="en-GB" sz="2600" dirty="0">
                <a:latin typeface="Cambria" pitchFamily="18" charset="0"/>
              </a:rPr>
              <a:t>  Fractures of the lumbar processes, dislocations of the   thoracolumbar spine</a:t>
            </a:r>
            <a:endParaRPr lang="sr-Cyrl-CS" sz="2600" dirty="0">
              <a:latin typeface="Cambria" pitchFamily="18" charset="0"/>
            </a:endParaRPr>
          </a:p>
        </p:txBody>
      </p:sp>
      <p:pic>
        <p:nvPicPr>
          <p:cNvPr id="88071" name="Picture 9" descr="http://www.hindawi.com/journals/crim/2009/727041.fig.001.jpg">
            <a:extLst>
              <a:ext uri="{FF2B5EF4-FFF2-40B4-BE49-F238E27FC236}">
                <a16:creationId xmlns:a16="http://schemas.microsoft.com/office/drawing/2014/main" id="{9FE5008C-E92E-3817-3AFB-F5E6ADFF7D2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86826" y="1281909"/>
            <a:ext cx="1908175" cy="270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a:extLst>
              <a:ext uri="{FF2B5EF4-FFF2-40B4-BE49-F238E27FC236}">
                <a16:creationId xmlns:a16="http://schemas.microsoft.com/office/drawing/2014/main" id="{14183CFC-B15C-3DB7-8040-4D8BCB6BF7DE}"/>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solidFill>
                  <a:srgbClr val="164C6C"/>
                </a:solidFill>
              </a:rPr>
              <a:t>Iatrogenic injuries</a:t>
            </a:r>
            <a:endParaRPr lang="sr-Latn-CS" altLang="en-US" dirty="0">
              <a:solidFill>
                <a:srgbClr val="164C6C"/>
              </a:solidFill>
            </a:endParaRPr>
          </a:p>
        </p:txBody>
      </p:sp>
      <p:sp>
        <p:nvSpPr>
          <p:cNvPr id="90115" name="Slide Number Placeholder 5">
            <a:extLst>
              <a:ext uri="{FF2B5EF4-FFF2-40B4-BE49-F238E27FC236}">
                <a16:creationId xmlns:a16="http://schemas.microsoft.com/office/drawing/2014/main" id="{98D75F10-875F-FD29-CDA8-91FF9B450D84}"/>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BB9DB1E-46CA-4341-8D23-C14B794040BF}" type="slidenum">
              <a:rPr lang="en-US" altLang="en-US">
                <a:solidFill>
                  <a:schemeClr val="tx2"/>
                </a:solidFill>
                <a:latin typeface="Gill Sans MT" panose="020B0502020104020203" pitchFamily="34" charset="0"/>
              </a:rPr>
              <a:pPr eaLnBrk="1" hangingPunct="1"/>
              <a:t>78</a:t>
            </a:fld>
            <a:endParaRPr lang="en-US" altLang="en-US">
              <a:solidFill>
                <a:schemeClr val="tx2"/>
              </a:solidFill>
              <a:latin typeface="Gill Sans MT" panose="020B0502020104020203" pitchFamily="34" charset="0"/>
            </a:endParaRPr>
          </a:p>
        </p:txBody>
      </p:sp>
      <p:sp>
        <p:nvSpPr>
          <p:cNvPr id="4" name="Content Placeholder 3">
            <a:extLst>
              <a:ext uri="{FF2B5EF4-FFF2-40B4-BE49-F238E27FC236}">
                <a16:creationId xmlns:a16="http://schemas.microsoft.com/office/drawing/2014/main" id="{EDA40F9E-8D0C-51AC-4608-55AAF69B9721}"/>
              </a:ext>
            </a:extLst>
          </p:cNvPr>
          <p:cNvSpPr>
            <a:spLocks noGrp="1"/>
          </p:cNvSpPr>
          <p:nvPr>
            <p:ph sz="quarter" idx="1"/>
          </p:nvPr>
        </p:nvSpPr>
        <p:spPr>
          <a:xfrm>
            <a:off x="1979613" y="1219201"/>
            <a:ext cx="4041775" cy="4937125"/>
          </a:xfrm>
        </p:spPr>
        <p:txBody>
          <a:bodyPr>
            <a:noAutofit/>
          </a:bodyPr>
          <a:lstStyle/>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Isolated injuries              </a:t>
            </a:r>
          </a:p>
          <a:p>
            <a:pPr marL="0" marR="0" algn="just">
              <a:lnSpc>
                <a:spcPct val="107000"/>
              </a:lnSpc>
              <a:spcBef>
                <a:spcPts val="0"/>
              </a:spcBef>
              <a:spcAft>
                <a:spcPts val="800"/>
              </a:spcAft>
            </a:pPr>
            <a:r>
              <a:rPr lang="en-GB" sz="1800" dirty="0" err="1">
                <a:effectLst/>
                <a:latin typeface="Calibri" panose="020F0502020204030204" pitchFamily="34" charset="0"/>
                <a:ea typeface="Calibri" panose="020F0502020204030204" pitchFamily="34" charset="0"/>
                <a:cs typeface="Times New Roman" panose="02020603050405020304" pitchFamily="18" charset="0"/>
              </a:rPr>
              <a:t>Gynecological</a:t>
            </a:r>
            <a:r>
              <a:rPr lang="en-GB" sz="1800" dirty="0">
                <a:effectLst/>
                <a:latin typeface="Calibri" panose="020F0502020204030204" pitchFamily="34" charset="0"/>
                <a:ea typeface="Calibri" panose="020F0502020204030204" pitchFamily="34" charset="0"/>
                <a:cs typeface="Times New Roman" panose="02020603050405020304" pitchFamily="18" charset="0"/>
              </a:rPr>
              <a:t> 52-82% </a:t>
            </a:r>
          </a:p>
          <a:p>
            <a:pPr marL="57150" marR="0" indent="-285750" algn="just">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    Hysterectomy </a:t>
            </a:r>
          </a:p>
          <a:p>
            <a:pPr marL="57150" marR="0" indent="-285750" algn="just">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    Ovariectomy </a:t>
            </a:r>
          </a:p>
          <a:p>
            <a:pPr marL="57150" marR="0" indent="-285750" algn="just">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Cesarean</a:t>
            </a:r>
            <a:r>
              <a:rPr lang="en-GB" sz="1800" dirty="0">
                <a:effectLst/>
                <a:latin typeface="Calibri" panose="020F0502020204030204" pitchFamily="34" charset="0"/>
                <a:ea typeface="Calibri" panose="020F0502020204030204" pitchFamily="34" charset="0"/>
                <a:cs typeface="Times New Roman" panose="02020603050405020304" pitchFamily="18" charset="0"/>
              </a:rPr>
              <a:t> section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Urological up to 42% </a:t>
            </a:r>
          </a:p>
          <a:p>
            <a:pPr marL="57150" marR="0" indent="-285750" algn="just">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    Endoscopic </a:t>
            </a:r>
          </a:p>
          <a:p>
            <a:pPr marL="57150" marR="0" indent="-285750" algn="just">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    Open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Surgical </a:t>
            </a:r>
          </a:p>
          <a:p>
            <a:pPr marL="57150" marR="0" indent="-285750" algn="just">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    Colorectal surgery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Vascular </a:t>
            </a:r>
          </a:p>
          <a:p>
            <a:pPr marL="57150" marR="0" indent="-285750" algn="just">
              <a:lnSpc>
                <a:spcPct val="107000"/>
              </a:lnSpc>
              <a:spcBef>
                <a:spcPts val="0"/>
              </a:spcBef>
              <a:spcAft>
                <a:spcPts val="800"/>
              </a:spcAft>
              <a:buFont typeface="Wingdings" panose="05000000000000000000" pitchFamily="2" charset="2"/>
              <a:buChar char="Ø"/>
            </a:pPr>
            <a:r>
              <a:rPr lang="en-GB" sz="1800" dirty="0">
                <a:effectLst/>
                <a:latin typeface="Calibri" panose="020F0502020204030204" pitchFamily="34" charset="0"/>
                <a:ea typeface="Calibri" panose="020F0502020204030204" pitchFamily="34" charset="0"/>
                <a:cs typeface="Times New Roman" panose="02020603050405020304" pitchFamily="18" charset="0"/>
              </a:rPr>
              <a:t>    Aortoiliac bypass</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Laparoscopic </a:t>
            </a:r>
          </a:p>
        </p:txBody>
      </p:sp>
      <p:sp>
        <p:nvSpPr>
          <p:cNvPr id="5" name="Content Placeholder 4">
            <a:extLst>
              <a:ext uri="{FF2B5EF4-FFF2-40B4-BE49-F238E27FC236}">
                <a16:creationId xmlns:a16="http://schemas.microsoft.com/office/drawing/2014/main" id="{ABB71EF7-5165-ECEB-34FC-E616F7709763}"/>
              </a:ext>
            </a:extLst>
          </p:cNvPr>
          <p:cNvSpPr>
            <a:spLocks noGrp="1"/>
          </p:cNvSpPr>
          <p:nvPr>
            <p:ph sz="quarter" idx="2"/>
          </p:nvPr>
        </p:nvSpPr>
        <p:spPr>
          <a:xfrm>
            <a:off x="6154738" y="1216026"/>
            <a:ext cx="4041775" cy="4937125"/>
          </a:xfrm>
        </p:spPr>
        <p:txBody>
          <a:bodyPr>
            <a:normAutofit/>
          </a:bodyPr>
          <a:lstStyle/>
          <a:p>
            <a:pPr marL="274320" indent="-274320">
              <a:buFont typeface="Wingdings 2"/>
              <a:buChar char=""/>
              <a:defRPr/>
            </a:pPr>
            <a:r>
              <a:rPr lang="en-GB" sz="1800" dirty="0" err="1">
                <a:latin typeface="Cambria" pitchFamily="18" charset="0"/>
              </a:rPr>
              <a:t>Pathoanatomy</a:t>
            </a:r>
            <a:r>
              <a:rPr lang="en-GB" sz="1800" dirty="0">
                <a:latin typeface="Cambria" pitchFamily="18" charset="0"/>
              </a:rPr>
              <a:t> </a:t>
            </a:r>
          </a:p>
          <a:p>
            <a:pPr marL="274320" indent="-274320">
              <a:buFont typeface="Wingdings 2"/>
              <a:buChar char=""/>
              <a:defRPr/>
            </a:pPr>
            <a:r>
              <a:rPr lang="en-GB" sz="1800" dirty="0">
                <a:latin typeface="Cambria" pitchFamily="18" charset="0"/>
              </a:rPr>
              <a:t>Contusion – contusion </a:t>
            </a:r>
          </a:p>
          <a:p>
            <a:pPr marL="274320" indent="-274320">
              <a:buFont typeface="Wingdings 2"/>
              <a:buChar char=""/>
              <a:defRPr/>
            </a:pPr>
            <a:r>
              <a:rPr lang="en-GB" sz="1800" dirty="0">
                <a:latin typeface="Cambria" pitchFamily="18" charset="0"/>
              </a:rPr>
              <a:t>Ligature </a:t>
            </a:r>
          </a:p>
          <a:p>
            <a:pPr marL="342900" indent="-342900">
              <a:buFont typeface="Courier New" panose="02070309020205020404" pitchFamily="49" charset="0"/>
              <a:buChar char="o"/>
              <a:defRPr/>
            </a:pPr>
            <a:r>
              <a:rPr lang="en-GB" sz="1800" dirty="0">
                <a:latin typeface="Cambria" pitchFamily="18" charset="0"/>
              </a:rPr>
              <a:t>      Partial</a:t>
            </a:r>
          </a:p>
          <a:p>
            <a:pPr marL="342900" indent="-342900">
              <a:buFont typeface="Courier New" panose="02070309020205020404" pitchFamily="49" charset="0"/>
              <a:buChar char="o"/>
              <a:defRPr/>
            </a:pPr>
            <a:r>
              <a:rPr lang="en-GB" sz="1800" dirty="0">
                <a:latin typeface="Cambria" pitchFamily="18" charset="0"/>
              </a:rPr>
              <a:t>      Complete </a:t>
            </a:r>
          </a:p>
          <a:p>
            <a:pPr marL="274320" indent="-274320">
              <a:buFont typeface="Wingdings 2"/>
              <a:buChar char=""/>
              <a:defRPr/>
            </a:pPr>
            <a:r>
              <a:rPr lang="en-GB" sz="1800" dirty="0">
                <a:latin typeface="Cambria" pitchFamily="18" charset="0"/>
              </a:rPr>
              <a:t>Transection </a:t>
            </a:r>
          </a:p>
          <a:p>
            <a:pPr marL="342900" indent="-342900">
              <a:buFont typeface="Courier New" panose="02070309020205020404" pitchFamily="49" charset="0"/>
              <a:buChar char="o"/>
              <a:defRPr/>
            </a:pPr>
            <a:r>
              <a:rPr lang="en-GB" sz="1800" dirty="0">
                <a:latin typeface="Cambria" pitchFamily="18" charset="0"/>
              </a:rPr>
              <a:t>      Partial </a:t>
            </a:r>
          </a:p>
          <a:p>
            <a:pPr marL="342900" indent="-342900">
              <a:buFont typeface="Courier New" panose="02070309020205020404" pitchFamily="49" charset="0"/>
              <a:buChar char="o"/>
              <a:defRPr/>
            </a:pPr>
            <a:r>
              <a:rPr lang="en-GB" sz="1800" dirty="0">
                <a:latin typeface="Cambria" pitchFamily="18" charset="0"/>
              </a:rPr>
              <a:t>      Complete </a:t>
            </a:r>
          </a:p>
          <a:p>
            <a:pPr marL="274320" indent="-274320">
              <a:buFont typeface="Wingdings 2"/>
              <a:buChar char=""/>
              <a:defRPr/>
            </a:pPr>
            <a:r>
              <a:rPr lang="en-GB" sz="1800" dirty="0">
                <a:latin typeface="Cambria" pitchFamily="18" charset="0"/>
              </a:rPr>
              <a:t>Perforation </a:t>
            </a:r>
          </a:p>
          <a:p>
            <a:pPr marL="274320" indent="-274320">
              <a:buFont typeface="Wingdings 2"/>
              <a:buChar char=""/>
              <a:defRPr/>
            </a:pPr>
            <a:r>
              <a:rPr lang="en-GB" sz="1800" dirty="0">
                <a:latin typeface="Cambria" pitchFamily="18" charset="0"/>
              </a:rPr>
              <a:t>Avulsion</a:t>
            </a:r>
          </a:p>
          <a:p>
            <a:pPr marL="274320" indent="-274320">
              <a:buFont typeface="Wingdings 2"/>
              <a:buChar char=""/>
              <a:defRPr/>
            </a:pPr>
            <a:r>
              <a:rPr lang="en-GB" sz="1800" dirty="0">
                <a:latin typeface="Cambria" pitchFamily="18" charset="0"/>
              </a:rPr>
              <a:t>Devascularization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4">
            <a:extLst>
              <a:ext uri="{FF2B5EF4-FFF2-40B4-BE49-F238E27FC236}">
                <a16:creationId xmlns:a16="http://schemas.microsoft.com/office/drawing/2014/main" id="{16B1AA70-B4C1-E886-D5C4-17F65B6E28C5}"/>
              </a:ext>
            </a:extLst>
          </p:cNvPr>
          <p:cNvSpPr>
            <a:spLocks noGrp="1"/>
          </p:cNvSpPr>
          <p:nvPr>
            <p:ph type="title"/>
          </p:nvPr>
        </p:nvSpPr>
        <p:spPr>
          <a:xfrm>
            <a:off x="1293813" y="381000"/>
            <a:ext cx="9601200" cy="609600"/>
          </a:xfrm>
        </p:spPr>
        <p:txBody>
          <a:bodyPr/>
          <a:lstStyle/>
          <a:p>
            <a:pPr eaLnBrk="1" hangingPunct="1"/>
            <a:r>
              <a:rPr lang="en-GB" altLang="en-US">
                <a:solidFill>
                  <a:srgbClr val="164C6C"/>
                </a:solidFill>
              </a:rPr>
              <a:t>Symptoms of iatrogenic injuries</a:t>
            </a:r>
            <a:endParaRPr lang="sr-Latn-CS" altLang="en-US" dirty="0">
              <a:solidFill>
                <a:srgbClr val="164C6C"/>
              </a:solidFill>
            </a:endParaRPr>
          </a:p>
        </p:txBody>
      </p:sp>
      <p:sp>
        <p:nvSpPr>
          <p:cNvPr id="90115" name="Content Placeholder 5">
            <a:extLst>
              <a:ext uri="{FF2B5EF4-FFF2-40B4-BE49-F238E27FC236}">
                <a16:creationId xmlns:a16="http://schemas.microsoft.com/office/drawing/2014/main" id="{733D2D48-DF12-2D60-EF09-2A45AA609498}"/>
              </a:ext>
            </a:extLst>
          </p:cNvPr>
          <p:cNvSpPr>
            <a:spLocks noGrp="1"/>
          </p:cNvSpPr>
          <p:nvPr>
            <p:ph sz="quarter" idx="1"/>
          </p:nvPr>
        </p:nvSpPr>
        <p:spPr>
          <a:xfrm>
            <a:off x="1979612" y="1219201"/>
            <a:ext cx="8229600" cy="4937125"/>
          </a:xfrm>
        </p:spPr>
        <p:txBody>
          <a:bodyPr/>
          <a:lstStyle/>
          <a:p>
            <a:pPr eaLnBrk="1" hangingPunct="1"/>
            <a:r>
              <a:rPr lang="en-GB" altLang="en-US">
                <a:latin typeface="Cambria" panose="02040503050406030204" pitchFamily="18" charset="0"/>
              </a:rPr>
              <a:t>Most (70-80%) are observed postoperatively</a:t>
            </a:r>
          </a:p>
          <a:p>
            <a:pPr eaLnBrk="1" hangingPunct="1"/>
            <a:r>
              <a:rPr lang="en-GB" altLang="en-US">
                <a:latin typeface="Cambria" panose="02040503050406030204" pitchFamily="18" charset="0"/>
              </a:rPr>
              <a:t>  Lumbar or abdominal pain</a:t>
            </a:r>
          </a:p>
          <a:p>
            <a:pPr eaLnBrk="1" hangingPunct="1"/>
            <a:r>
              <a:rPr lang="en-GB" altLang="en-US">
                <a:latin typeface="Cambria" panose="02040503050406030204" pitchFamily="18" charset="0"/>
              </a:rPr>
              <a:t>  Temperature 38.3–38.8°C</a:t>
            </a:r>
          </a:p>
          <a:p>
            <a:pPr eaLnBrk="1" hangingPunct="1"/>
            <a:r>
              <a:rPr lang="en-GB" altLang="en-US">
                <a:latin typeface="Cambria" panose="02040503050406030204" pitchFamily="18" charset="0"/>
              </a:rPr>
              <a:t>  Leukocytosis </a:t>
            </a:r>
          </a:p>
          <a:p>
            <a:pPr eaLnBrk="1" hangingPunct="1"/>
            <a:r>
              <a:rPr lang="en-GB" altLang="en-US">
                <a:latin typeface="Cambria" panose="02040503050406030204" pitchFamily="18" charset="0"/>
              </a:rPr>
              <a:t>  Paralytic ileus: nausea, vomiting</a:t>
            </a:r>
          </a:p>
          <a:p>
            <a:pPr eaLnBrk="1" hangingPunct="1"/>
            <a:r>
              <a:rPr lang="en-GB" altLang="en-US">
                <a:latin typeface="Cambria" panose="02040503050406030204" pitchFamily="18" charset="0"/>
              </a:rPr>
              <a:t>  By urine </a:t>
            </a:r>
          </a:p>
          <a:p>
            <a:pPr eaLnBrk="1" hangingPunct="1"/>
            <a:r>
              <a:rPr lang="en-GB" altLang="en-US">
                <a:latin typeface="Cambria" panose="02040503050406030204" pitchFamily="18" charset="0"/>
              </a:rPr>
              <a:t>  Fistula: uretero-vaginal or cutaneous (10 p.o.d.)</a:t>
            </a:r>
          </a:p>
          <a:p>
            <a:pPr eaLnBrk="1" hangingPunct="1"/>
            <a:r>
              <a:rPr lang="en-GB" altLang="en-US">
                <a:latin typeface="Cambria" panose="02040503050406030204" pitchFamily="18" charset="0"/>
              </a:rPr>
              <a:t>  Micro/Macro hematuria (rare 53-75%)</a:t>
            </a:r>
          </a:p>
          <a:p>
            <a:pPr eaLnBrk="1" hangingPunct="1"/>
            <a:r>
              <a:rPr lang="en-GB" altLang="en-US">
                <a:latin typeface="Cambria" panose="02040503050406030204" pitchFamily="18" charset="0"/>
              </a:rPr>
              <a:t>  Anuria (bilateral injury)</a:t>
            </a:r>
            <a:endParaRPr lang="en-GB" altLang="en-US" dirty="0">
              <a:latin typeface="Cambria" panose="02040503050406030204" pitchFamily="18" charset="0"/>
            </a:endParaRPr>
          </a:p>
        </p:txBody>
      </p:sp>
      <p:sp>
        <p:nvSpPr>
          <p:cNvPr id="91139" name="Slide Number Placeholder 3">
            <a:extLst>
              <a:ext uri="{FF2B5EF4-FFF2-40B4-BE49-F238E27FC236}">
                <a16:creationId xmlns:a16="http://schemas.microsoft.com/office/drawing/2014/main" id="{D254FF39-8231-D479-6FA6-D148FF0758C8}"/>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3298BAC-1B7C-4266-BD69-4E9025DB7112}" type="slidenum">
              <a:rPr lang="en-US" altLang="en-US">
                <a:solidFill>
                  <a:schemeClr val="tx2"/>
                </a:solidFill>
                <a:latin typeface="Gill Sans MT" panose="020B0502020104020203" pitchFamily="34" charset="0"/>
              </a:rPr>
              <a:pPr eaLnBrk="1" hangingPunct="1"/>
              <a:t>79</a:t>
            </a:fld>
            <a:endParaRPr lang="en-US" altLang="en-US">
              <a:solidFill>
                <a:schemeClr val="tx2"/>
              </a:solidFill>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CC45238-85DA-1E15-16E1-A3B2812D1C6B}"/>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b="1" spc="600">
                <a:effectLst>
                  <a:outerShdw blurRad="38100" dist="38100" dir="2700000" algn="tl">
                    <a:srgbClr val="000000">
                      <a:alpha val="43137"/>
                    </a:srgbClr>
                  </a:outerShdw>
                </a:effectLst>
              </a:rPr>
              <a:t>Dysuria - difficulty urinating</a:t>
            </a:r>
            <a:endParaRPr lang="en-GB" altLang="en-US" b="1" spc="600" dirty="0" err="1">
              <a:effectLst>
                <a:outerShdw blurRad="38100" dist="38100" dir="2700000" algn="tl">
                  <a:srgbClr val="000000">
                    <a:alpha val="43137"/>
                  </a:srgbClr>
                </a:outerShdw>
              </a:effectLst>
            </a:endParaRPr>
          </a:p>
        </p:txBody>
      </p:sp>
      <p:sp>
        <p:nvSpPr>
          <p:cNvPr id="17411" name="Slide Number Placeholder 5">
            <a:extLst>
              <a:ext uri="{FF2B5EF4-FFF2-40B4-BE49-F238E27FC236}">
                <a16:creationId xmlns:a16="http://schemas.microsoft.com/office/drawing/2014/main" id="{D65735C8-6022-B506-783E-2B935C29651F}"/>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50B08BE-B5A2-4D24-A8C1-E98D777E4AF1}" type="slidenum">
              <a:rPr lang="en-US" altLang="en-US">
                <a:solidFill>
                  <a:schemeClr val="tx2"/>
                </a:solidFill>
                <a:latin typeface="Gill Sans MT" panose="020B0502020104020203" pitchFamily="34" charset="0"/>
              </a:rPr>
              <a:pPr eaLnBrk="1" hangingPunct="1"/>
              <a:t>8</a:t>
            </a:fld>
            <a:endParaRPr lang="en-US" altLang="en-US">
              <a:solidFill>
                <a:schemeClr val="tx2"/>
              </a:solidFill>
              <a:latin typeface="Gill Sans MT" panose="020B0502020104020203" pitchFamily="34" charset="0"/>
            </a:endParaRPr>
          </a:p>
        </p:txBody>
      </p:sp>
      <p:sp>
        <p:nvSpPr>
          <p:cNvPr id="17412" name="Content Placeholder 2">
            <a:extLst>
              <a:ext uri="{FF2B5EF4-FFF2-40B4-BE49-F238E27FC236}">
                <a16:creationId xmlns:a16="http://schemas.microsoft.com/office/drawing/2014/main" id="{40C772D7-E7A2-5899-A451-BCF033768B56}"/>
              </a:ext>
            </a:extLst>
          </p:cNvPr>
          <p:cNvSpPr>
            <a:spLocks noGrp="1"/>
          </p:cNvSpPr>
          <p:nvPr>
            <p:ph sz="quarter" idx="1"/>
          </p:nvPr>
        </p:nvSpPr>
        <p:spPr>
          <a:xfrm>
            <a:off x="1677987" y="1219200"/>
            <a:ext cx="7307263" cy="4937125"/>
          </a:xfrm>
        </p:spPr>
        <p:txBody>
          <a:bodyPr>
            <a:normAutofit fontScale="85000" lnSpcReduction="10000"/>
          </a:bodyPr>
          <a:lstStyle/>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285750" marR="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  Normally urinating without straining</a:t>
            </a:r>
          </a:p>
          <a:p>
            <a:pPr marL="0" marR="0" indent="0" algn="just">
              <a:lnSpc>
                <a:spcPct val="107000"/>
              </a:lnSpc>
              <a:spcBef>
                <a:spcPts val="0"/>
              </a:spcBef>
              <a:spcAft>
                <a:spcPts val="800"/>
              </a:spcAft>
              <a:buNone/>
            </a:pPr>
            <a:r>
              <a:rPr lang="en-GB" sz="1800" dirty="0">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Calibri" panose="020F0502020204030204" pitchFamily="34" charset="0"/>
                <a:ea typeface="Calibri" panose="020F0502020204030204" pitchFamily="34" charset="0"/>
                <a:cs typeface="Times New Roman" panose="02020603050405020304" pitchFamily="18" charset="0"/>
              </a:rPr>
              <a:t>Tense, Hesitation, Waiting to start urination, Stream weak, intermittent, until in drops</a:t>
            </a:r>
          </a:p>
          <a:p>
            <a:pPr marL="285750" marR="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Stranguria</a:t>
            </a:r>
            <a:r>
              <a:rPr lang="en-GB" sz="1800" dirty="0">
                <a:effectLst/>
                <a:latin typeface="Calibri" panose="020F0502020204030204" pitchFamily="34" charset="0"/>
                <a:ea typeface="Calibri" panose="020F0502020204030204" pitchFamily="34" charset="0"/>
                <a:cs typeface="Times New Roman" panose="02020603050405020304" pitchFamily="18" charset="0"/>
              </a:rPr>
              <a:t>: Pain + Dysuria</a:t>
            </a:r>
          </a:p>
          <a:p>
            <a:pPr marL="285750" marR="0" indent="-285750" algn="just">
              <a:lnSpc>
                <a:spcPct val="107000"/>
              </a:lnSpc>
              <a:spcBef>
                <a:spcPts val="0"/>
              </a:spcBef>
              <a:spcAft>
                <a:spcPts val="800"/>
              </a:spcAft>
              <a:buFont typeface="Wingdings" panose="05000000000000000000" pitchFamily="2" charset="2"/>
              <a:buChar char="ü"/>
            </a:pP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Alguria</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Calibri" panose="020F0502020204030204" pitchFamily="34" charset="0"/>
                <a:ea typeface="Calibri" panose="020F0502020204030204" pitchFamily="34" charset="0"/>
                <a:cs typeface="Times New Roman" panose="02020603050405020304" pitchFamily="18" charset="0"/>
              </a:rPr>
              <a:t>: Pain + Dysuria + Burning</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2100" b="1" dirty="0">
                <a:effectLst/>
                <a:latin typeface="Calibri" panose="020F0502020204030204" pitchFamily="34" charset="0"/>
                <a:ea typeface="Calibri" panose="020F0502020204030204" pitchFamily="34" charset="0"/>
                <a:cs typeface="Times New Roman" panose="02020603050405020304" pitchFamily="18" charset="0"/>
              </a:rPr>
              <a:t> Causes </a:t>
            </a:r>
            <a:endParaRPr lang="en-GB"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Mechanical         </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285750" marR="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        Adenoma, prostate cancer   </a:t>
            </a:r>
          </a:p>
          <a:p>
            <a:pPr marL="285750" marR="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        Urethral stricture   </a:t>
            </a:r>
          </a:p>
          <a:p>
            <a:pPr marL="285750" marR="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        Sclerosis of the bladder neck   </a:t>
            </a:r>
          </a:p>
          <a:p>
            <a:pPr marL="285750" marR="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        Bladder, urethral stones   </a:t>
            </a:r>
          </a:p>
          <a:p>
            <a:pPr marL="285750" marR="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        Foreign body   </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17413" name="Content Placeholder 3">
            <a:extLst>
              <a:ext uri="{FF2B5EF4-FFF2-40B4-BE49-F238E27FC236}">
                <a16:creationId xmlns:a16="http://schemas.microsoft.com/office/drawing/2014/main" id="{DD4C48CD-2249-8DD3-421D-E52B44A8A7F6}"/>
              </a:ext>
            </a:extLst>
          </p:cNvPr>
          <p:cNvSpPr>
            <a:spLocks noGrp="1"/>
          </p:cNvSpPr>
          <p:nvPr>
            <p:ph sz="quarter" idx="2"/>
          </p:nvPr>
        </p:nvSpPr>
        <p:spPr>
          <a:xfrm>
            <a:off x="5103812" y="3533775"/>
            <a:ext cx="4041775" cy="2746375"/>
          </a:xfrm>
        </p:spPr>
        <p:txBody>
          <a:bodyPr>
            <a:normAutofit fontScale="85000" lnSpcReduction="10000"/>
          </a:bodyPr>
          <a:lstStyle/>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Dynamic </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285750" marR="0" indent="-285750" algn="just">
              <a:lnSpc>
                <a:spcPct val="107000"/>
              </a:lnSpc>
              <a:spcBef>
                <a:spcPts val="0"/>
              </a:spcBef>
              <a:spcAft>
                <a:spcPts val="800"/>
              </a:spcAft>
              <a:buFont typeface="Wingdings" panose="05000000000000000000" pitchFamily="2" charset="2"/>
              <a:buChar char="ü"/>
            </a:pPr>
            <a:r>
              <a:rPr lang="en-GB" sz="1800" dirty="0">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Calibri" panose="020F0502020204030204" pitchFamily="34" charset="0"/>
                <a:ea typeface="Calibri" panose="020F0502020204030204" pitchFamily="34" charset="0"/>
                <a:cs typeface="Times New Roman" panose="02020603050405020304" pitchFamily="18" charset="0"/>
              </a:rPr>
              <a:t>CNS injuries </a:t>
            </a:r>
          </a:p>
          <a:p>
            <a:pPr marL="285750" marR="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    Multiple sclerosis </a:t>
            </a:r>
          </a:p>
          <a:p>
            <a:pPr marL="285750" marR="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    Cerebrovascular insult </a:t>
            </a:r>
          </a:p>
          <a:p>
            <a:pPr marL="285750" marR="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    CNS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tumors</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285750" marR="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     Parkinsonism</a:t>
            </a:r>
          </a:p>
        </p:txBody>
      </p:sp>
      <p:pic>
        <p:nvPicPr>
          <p:cNvPr id="17414" name="Picture 11" descr="dysuria">
            <a:extLst>
              <a:ext uri="{FF2B5EF4-FFF2-40B4-BE49-F238E27FC236}">
                <a16:creationId xmlns:a16="http://schemas.microsoft.com/office/drawing/2014/main" id="{F598C0C4-9EFF-DA78-AED7-D1A1E635C1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85250" y="1219200"/>
            <a:ext cx="1452562"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a:extLst>
              <a:ext uri="{FF2B5EF4-FFF2-40B4-BE49-F238E27FC236}">
                <a16:creationId xmlns:a16="http://schemas.microsoft.com/office/drawing/2014/main" id="{FBC09689-4BA4-167B-4129-04AC9E021C3E}"/>
              </a:ext>
            </a:extLst>
          </p:cNvPr>
          <p:cNvSpPr>
            <a:spLocks noGrp="1"/>
          </p:cNvSpPr>
          <p:nvPr>
            <p:ph type="title"/>
          </p:nvPr>
        </p:nvSpPr>
        <p:spPr>
          <a:xfrm>
            <a:off x="1293813" y="381000"/>
            <a:ext cx="9601200" cy="457200"/>
          </a:xfrm>
        </p:spPr>
        <p:txBody>
          <a:bodyPr>
            <a:normAutofit fontScale="90000"/>
          </a:bodyPr>
          <a:lstStyle/>
          <a:p>
            <a:pPr eaLnBrk="1" hangingPunct="1"/>
            <a:r>
              <a:rPr lang="en-GB" altLang="en-US">
                <a:solidFill>
                  <a:srgbClr val="164C6C"/>
                </a:solidFill>
              </a:rPr>
              <a:t>Diagnosis</a:t>
            </a:r>
            <a:endParaRPr lang="sr-Latn-CS" altLang="en-US" dirty="0">
              <a:solidFill>
                <a:srgbClr val="164C6C"/>
              </a:solidFill>
            </a:endParaRPr>
          </a:p>
        </p:txBody>
      </p:sp>
      <p:sp>
        <p:nvSpPr>
          <p:cNvPr id="91139" name="Content Placeholder 2">
            <a:extLst>
              <a:ext uri="{FF2B5EF4-FFF2-40B4-BE49-F238E27FC236}">
                <a16:creationId xmlns:a16="http://schemas.microsoft.com/office/drawing/2014/main" id="{DEBDF9BD-0A01-CA47-67AB-A79B92A90C96}"/>
              </a:ext>
            </a:extLst>
          </p:cNvPr>
          <p:cNvSpPr>
            <a:spLocks noGrp="1"/>
          </p:cNvSpPr>
          <p:nvPr>
            <p:ph sz="quarter" idx="1"/>
          </p:nvPr>
        </p:nvSpPr>
        <p:spPr>
          <a:xfrm>
            <a:off x="1979612" y="1219201"/>
            <a:ext cx="8229600" cy="4937125"/>
          </a:xfrm>
        </p:spPr>
        <p:txBody>
          <a:bodyPr/>
          <a:lstStyle/>
          <a:p>
            <a:pPr eaLnBrk="1" hangingPunct="1"/>
            <a:r>
              <a:rPr lang="en-GB" altLang="en-US">
                <a:latin typeface="Cambria" panose="02040503050406030204" pitchFamily="18" charset="0"/>
              </a:rPr>
              <a:t>Delayed CT</a:t>
            </a:r>
          </a:p>
          <a:p>
            <a:pPr eaLnBrk="1" hangingPunct="1"/>
            <a:r>
              <a:rPr lang="en-GB" altLang="en-US">
                <a:latin typeface="Cambria" panose="02040503050406030204" pitchFamily="18" charset="0"/>
              </a:rPr>
              <a:t>  i.v. Urography</a:t>
            </a:r>
          </a:p>
          <a:p>
            <a:pPr eaLnBrk="1" hangingPunct="1"/>
            <a:r>
              <a:rPr lang="en-GB" altLang="en-US">
                <a:latin typeface="Cambria" panose="02040503050406030204" pitchFamily="18" charset="0"/>
              </a:rPr>
              <a:t>  Retrograde UPG</a:t>
            </a:r>
          </a:p>
          <a:p>
            <a:pPr eaLnBrk="1" hangingPunct="1"/>
            <a:r>
              <a:rPr lang="en-GB" altLang="en-US">
                <a:latin typeface="Cambria" panose="02040503050406030204" pitchFamily="18" charset="0"/>
              </a:rPr>
              <a:t>  Antegrade UPG</a:t>
            </a:r>
          </a:p>
          <a:p>
            <a:pPr eaLnBrk="1" hangingPunct="1"/>
            <a:r>
              <a:rPr lang="en-GB" altLang="en-US">
                <a:latin typeface="Cambria" panose="02040503050406030204" pitchFamily="18" charset="0"/>
              </a:rPr>
              <a:t>  Surgical exploration</a:t>
            </a:r>
          </a:p>
          <a:p>
            <a:pPr eaLnBrk="1" hangingPunct="1"/>
            <a:r>
              <a:rPr lang="en-GB" altLang="en-US">
                <a:latin typeface="Cambria" panose="02040503050406030204" pitchFamily="18" charset="0"/>
              </a:rPr>
              <a:t>  Ultrasonography </a:t>
            </a:r>
            <a:endParaRPr lang="sr-Latn-CS" altLang="en-US" dirty="0">
              <a:latin typeface="Cambria" panose="02040503050406030204" pitchFamily="18" charset="0"/>
            </a:endParaRPr>
          </a:p>
        </p:txBody>
      </p:sp>
      <p:sp>
        <p:nvSpPr>
          <p:cNvPr id="92163" name="Slide Number Placeholder 9">
            <a:extLst>
              <a:ext uri="{FF2B5EF4-FFF2-40B4-BE49-F238E27FC236}">
                <a16:creationId xmlns:a16="http://schemas.microsoft.com/office/drawing/2014/main" id="{229478CA-7357-1390-1CEC-260535280BFD}"/>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1E4028F-25F3-4FA6-9978-5DE7CFDD8E47}" type="slidenum">
              <a:rPr lang="en-US" altLang="en-US">
                <a:solidFill>
                  <a:schemeClr val="tx2"/>
                </a:solidFill>
                <a:latin typeface="Gill Sans MT" panose="020B0502020104020203" pitchFamily="34" charset="0"/>
              </a:rPr>
              <a:pPr eaLnBrk="1" hangingPunct="1"/>
              <a:t>80</a:t>
            </a:fld>
            <a:endParaRPr lang="en-US" altLang="en-US">
              <a:solidFill>
                <a:schemeClr val="tx2"/>
              </a:solidFill>
              <a:latin typeface="Gill Sans MT" panose="020B0502020104020203" pitchFamily="34" charset="0"/>
            </a:endParaRPr>
          </a:p>
        </p:txBody>
      </p:sp>
      <p:pic>
        <p:nvPicPr>
          <p:cNvPr id="91141" name="Picture 4" descr="Picture">
            <a:extLst>
              <a:ext uri="{FF2B5EF4-FFF2-40B4-BE49-F238E27FC236}">
                <a16:creationId xmlns:a16="http://schemas.microsoft.com/office/drawing/2014/main" id="{631BABDF-9DD2-F6BD-046E-E6465FF0BA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13388" y="1295401"/>
            <a:ext cx="1800225" cy="180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2" name="Picture 5" descr="5a5749b8b5192a2e9232bbf8bcfbf616">
            <a:extLst>
              <a:ext uri="{FF2B5EF4-FFF2-40B4-BE49-F238E27FC236}">
                <a16:creationId xmlns:a16="http://schemas.microsoft.com/office/drawing/2014/main" id="{057629A0-8177-CB70-9C3B-D405A8AA9B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7026" y="4064000"/>
            <a:ext cx="244792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3" name="Picture 6" descr="f105010">
            <a:extLst>
              <a:ext uri="{FF2B5EF4-FFF2-40B4-BE49-F238E27FC236}">
                <a16:creationId xmlns:a16="http://schemas.microsoft.com/office/drawing/2014/main" id="{C121FB2D-1FA8-B376-95BA-F3563CEEB38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89813" y="1295401"/>
            <a:ext cx="1368425" cy="213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4" name="AutoShape 7">
            <a:extLst>
              <a:ext uri="{FF2B5EF4-FFF2-40B4-BE49-F238E27FC236}">
                <a16:creationId xmlns:a16="http://schemas.microsoft.com/office/drawing/2014/main" id="{37B1B110-2EFC-F7B6-A513-82F497419232}"/>
              </a:ext>
            </a:extLst>
          </p:cNvPr>
          <p:cNvSpPr>
            <a:spLocks noChangeArrowheads="1"/>
          </p:cNvSpPr>
          <p:nvPr/>
        </p:nvSpPr>
        <p:spPr bwMode="auto">
          <a:xfrm rot="20466834">
            <a:off x="6240462" y="5141913"/>
            <a:ext cx="431800" cy="152400"/>
          </a:xfrm>
          <a:prstGeom prst="rightArrow">
            <a:avLst>
              <a:gd name="adj1" fmla="val 50000"/>
              <a:gd name="adj2" fmla="val 87466"/>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sr-Latn-CS" altLang="en-US">
              <a:latin typeface="Gill Sans MT" panose="020B0502020104020203" pitchFamily="34" charset="0"/>
            </a:endParaRPr>
          </a:p>
        </p:txBody>
      </p:sp>
      <p:pic>
        <p:nvPicPr>
          <p:cNvPr id="91145" name="Picture 8" descr="Picture 4">
            <a:extLst>
              <a:ext uri="{FF2B5EF4-FFF2-40B4-BE49-F238E27FC236}">
                <a16:creationId xmlns:a16="http://schemas.microsoft.com/office/drawing/2014/main" id="{626E5851-5F09-CA14-2223-D1D047A735B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75613" y="4067176"/>
            <a:ext cx="2195513"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6" name="Picture 10">
            <a:extLst>
              <a:ext uri="{FF2B5EF4-FFF2-40B4-BE49-F238E27FC236}">
                <a16:creationId xmlns:a16="http://schemas.microsoft.com/office/drawing/2014/main" id="{417B7E72-2850-023D-ADD5-4C871F82476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37613" y="1295401"/>
            <a:ext cx="1476375"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7" name="Picture 12" descr="http://www.ultrasoundcases.info/files/Jpg/4111.jpg">
            <a:hlinkClick r:id="rId7" tooltip="Dilatated right kidney"/>
            <a:extLst>
              <a:ext uri="{FF2B5EF4-FFF2-40B4-BE49-F238E27FC236}">
                <a16:creationId xmlns:a16="http://schemas.microsoft.com/office/drawing/2014/main" id="{37A6942C-C8F6-DA0F-040E-99DD45711A6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11400" y="4267200"/>
            <a:ext cx="2411412"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5">
            <a:extLst>
              <a:ext uri="{FF2B5EF4-FFF2-40B4-BE49-F238E27FC236}">
                <a16:creationId xmlns:a16="http://schemas.microsoft.com/office/drawing/2014/main" id="{29751884-7EC5-ADCE-DB1D-9EF42D31B671}"/>
              </a:ext>
            </a:extLst>
          </p:cNvPr>
          <p:cNvSpPr>
            <a:spLocks noGrp="1"/>
          </p:cNvSpPr>
          <p:nvPr>
            <p:ph type="title"/>
          </p:nvPr>
        </p:nvSpPr>
        <p:spPr>
          <a:xfrm>
            <a:off x="1293813" y="381000"/>
            <a:ext cx="9601200" cy="625474"/>
          </a:xfrm>
        </p:spPr>
        <p:txBody>
          <a:bodyPr anchor="b"/>
          <a:lstStyle/>
          <a:p>
            <a:pPr eaLnBrk="1" hangingPunct="1"/>
            <a:r>
              <a:rPr lang="en-GB" altLang="en-US">
                <a:solidFill>
                  <a:srgbClr val="164C6C"/>
                </a:solidFill>
              </a:rPr>
              <a:t>Treatment - surgical</a:t>
            </a:r>
            <a:endParaRPr lang="sr-Latn-CS" altLang="en-US" dirty="0">
              <a:solidFill>
                <a:srgbClr val="164C6C"/>
              </a:solidFill>
            </a:endParaRPr>
          </a:p>
        </p:txBody>
      </p:sp>
      <p:sp>
        <p:nvSpPr>
          <p:cNvPr id="92163" name="Text Placeholder 1">
            <a:extLst>
              <a:ext uri="{FF2B5EF4-FFF2-40B4-BE49-F238E27FC236}">
                <a16:creationId xmlns:a16="http://schemas.microsoft.com/office/drawing/2014/main" id="{E68C9FB0-8662-5BBA-E330-DEDB4F4C6B80}"/>
              </a:ext>
            </a:extLst>
          </p:cNvPr>
          <p:cNvSpPr>
            <a:spLocks noGrp="1"/>
          </p:cNvSpPr>
          <p:nvPr>
            <p:ph type="body" idx="1"/>
          </p:nvPr>
        </p:nvSpPr>
        <p:spPr>
          <a:xfrm>
            <a:off x="2055812" y="2362200"/>
            <a:ext cx="4701142" cy="762001"/>
          </a:xfrm>
        </p:spPr>
        <p:txBody>
          <a:bodyPr/>
          <a:lstStyle/>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Temporary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Unstable patient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Percutaneous nephrostomy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Ureterocutaneous</a:t>
            </a:r>
            <a:r>
              <a:rPr lang="en-GB" sz="1800" dirty="0">
                <a:effectLst/>
                <a:latin typeface="Calibri" panose="020F0502020204030204" pitchFamily="34" charset="0"/>
                <a:ea typeface="Calibri" panose="020F0502020204030204" pitchFamily="34" charset="0"/>
                <a:cs typeface="Times New Roman" panose="02020603050405020304" pitchFamily="18" charset="0"/>
              </a:rPr>
              <a:t> ostomy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Nephrectomy</a:t>
            </a:r>
          </a:p>
        </p:txBody>
      </p:sp>
      <p:sp>
        <p:nvSpPr>
          <p:cNvPr id="92164" name="Text Placeholder 2">
            <a:extLst>
              <a:ext uri="{FF2B5EF4-FFF2-40B4-BE49-F238E27FC236}">
                <a16:creationId xmlns:a16="http://schemas.microsoft.com/office/drawing/2014/main" id="{2FABEE52-E43D-B15A-F671-B2E25FC2471F}"/>
              </a:ext>
            </a:extLst>
          </p:cNvPr>
          <p:cNvSpPr>
            <a:spLocks noGrp="1"/>
          </p:cNvSpPr>
          <p:nvPr>
            <p:ph type="body" sz="half" idx="3"/>
          </p:nvPr>
        </p:nvSpPr>
        <p:spPr>
          <a:xfrm>
            <a:off x="7121624" y="2138661"/>
            <a:ext cx="4703259" cy="762001"/>
          </a:xfrm>
        </p:spPr>
        <p:txBody>
          <a:bodyPr/>
          <a:lstStyle/>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Definitely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Stable patient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Uretero-ureterostomy </a:t>
            </a:r>
          </a:p>
          <a:p>
            <a:pPr marL="0" marR="0" algn="just">
              <a:lnSpc>
                <a:spcPct val="107000"/>
              </a:lnSpc>
              <a:spcBef>
                <a:spcPts val="0"/>
              </a:spcBef>
              <a:spcAft>
                <a:spcPts val="800"/>
              </a:spcAft>
            </a:pPr>
            <a:r>
              <a:rPr lang="en-GB" sz="1800" dirty="0" err="1">
                <a:effectLst/>
                <a:latin typeface="Calibri" panose="020F0502020204030204" pitchFamily="34" charset="0"/>
                <a:ea typeface="Calibri" panose="020F0502020204030204" pitchFamily="34" charset="0"/>
                <a:cs typeface="Times New Roman" panose="02020603050405020304" pitchFamily="18" charset="0"/>
              </a:rPr>
              <a:t>Ureterocystoneostomy</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3189" name="Slide Number Placeholder 8">
            <a:extLst>
              <a:ext uri="{FF2B5EF4-FFF2-40B4-BE49-F238E27FC236}">
                <a16:creationId xmlns:a16="http://schemas.microsoft.com/office/drawing/2014/main" id="{5BC3DFA5-1D28-A713-6D0D-D7DE4514C858}"/>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620E080-9AF5-4980-BAF8-36C31B4F03AB}" type="slidenum">
              <a:rPr lang="en-US" altLang="en-US">
                <a:solidFill>
                  <a:schemeClr val="tx2"/>
                </a:solidFill>
                <a:latin typeface="Gill Sans MT" panose="020B0502020104020203" pitchFamily="34" charset="0"/>
              </a:rPr>
              <a:pPr eaLnBrk="1" hangingPunct="1"/>
              <a:t>81</a:t>
            </a:fld>
            <a:endParaRPr lang="en-US" altLang="en-US">
              <a:solidFill>
                <a:schemeClr val="tx2"/>
              </a:solidFill>
              <a:latin typeface="Gill Sans MT" panose="020B0502020104020203" pitchFamily="34" charset="0"/>
            </a:endParaRPr>
          </a:p>
        </p:txBody>
      </p:sp>
      <p:pic>
        <p:nvPicPr>
          <p:cNvPr id="92168" name="Picture 4" descr="f105012">
            <a:extLst>
              <a:ext uri="{FF2B5EF4-FFF2-40B4-BE49-F238E27FC236}">
                <a16:creationId xmlns:a16="http://schemas.microsoft.com/office/drawing/2014/main" id="{469D3C52-91AE-6CFC-B8BE-027B843BFA2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78649" y="4073645"/>
            <a:ext cx="2087563" cy="211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9" name="Picture 5" descr="psoas_1b">
            <a:extLst>
              <a:ext uri="{FF2B5EF4-FFF2-40B4-BE49-F238E27FC236}">
                <a16:creationId xmlns:a16="http://schemas.microsoft.com/office/drawing/2014/main" id="{7B73DC16-5D79-5D3A-A328-8958DD1236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66212" y="4073645"/>
            <a:ext cx="1655762" cy="201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70" name="Picture 13" descr="http://t2.gstatic.com/images?q=tbn:ANd9GcTckxHPagM0KP8a7xLY1HnkwrcAZHiiDY3vZ5NcA81XkGVTWlbR">
            <a:extLst>
              <a:ext uri="{FF2B5EF4-FFF2-40B4-BE49-F238E27FC236}">
                <a16:creationId xmlns:a16="http://schemas.microsoft.com/office/drawing/2014/main" id="{77B96066-194F-437A-83E5-AE19EED799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66523" y="4038600"/>
            <a:ext cx="2879725"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6">
            <a:extLst>
              <a:ext uri="{FF2B5EF4-FFF2-40B4-BE49-F238E27FC236}">
                <a16:creationId xmlns:a16="http://schemas.microsoft.com/office/drawing/2014/main" id="{5710A0BB-7CF8-2963-EDD0-BDC69C19061B}"/>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solidFill>
                  <a:srgbClr val="164C6C"/>
                </a:solidFill>
              </a:rPr>
              <a:t>Bladder injuries</a:t>
            </a:r>
            <a:endParaRPr lang="sr-Latn-CS" altLang="en-US" dirty="0">
              <a:solidFill>
                <a:srgbClr val="164C6C"/>
              </a:solidFill>
            </a:endParaRPr>
          </a:p>
        </p:txBody>
      </p:sp>
      <p:sp>
        <p:nvSpPr>
          <p:cNvPr id="94211" name="Slide Number Placeholder 5">
            <a:extLst>
              <a:ext uri="{FF2B5EF4-FFF2-40B4-BE49-F238E27FC236}">
                <a16:creationId xmlns:a16="http://schemas.microsoft.com/office/drawing/2014/main" id="{181DD916-9386-488A-2757-72B4E8A65234}"/>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3D947D3-6864-4BC1-BDB3-71558886CEFC}" type="slidenum">
              <a:rPr lang="en-US" altLang="en-US">
                <a:solidFill>
                  <a:schemeClr val="tx2"/>
                </a:solidFill>
                <a:latin typeface="Gill Sans MT" panose="020B0502020104020203" pitchFamily="34" charset="0"/>
              </a:rPr>
              <a:pPr eaLnBrk="1" hangingPunct="1"/>
              <a:t>82</a:t>
            </a:fld>
            <a:endParaRPr lang="en-US" altLang="en-US">
              <a:solidFill>
                <a:schemeClr val="tx2"/>
              </a:solidFill>
              <a:latin typeface="Gill Sans MT" panose="020B0502020104020203" pitchFamily="34" charset="0"/>
            </a:endParaRPr>
          </a:p>
        </p:txBody>
      </p:sp>
      <p:sp>
        <p:nvSpPr>
          <p:cNvPr id="34819" name="Content Placeholder 7">
            <a:extLst>
              <a:ext uri="{FF2B5EF4-FFF2-40B4-BE49-F238E27FC236}">
                <a16:creationId xmlns:a16="http://schemas.microsoft.com/office/drawing/2014/main" id="{6A78BF40-8CC6-84CD-B654-8B3B0EC69B95}"/>
              </a:ext>
            </a:extLst>
          </p:cNvPr>
          <p:cNvSpPr>
            <a:spLocks noGrp="1"/>
          </p:cNvSpPr>
          <p:nvPr>
            <p:ph sz="quarter" idx="1"/>
          </p:nvPr>
        </p:nvSpPr>
        <p:spPr>
          <a:xfrm>
            <a:off x="1166896" y="1298575"/>
            <a:ext cx="6861175" cy="5178425"/>
          </a:xfrm>
        </p:spPr>
        <p:txBody>
          <a:bodyPr>
            <a:normAutofit fontScale="92500" lnSpcReduction="20000"/>
          </a:bodyPr>
          <a:lstStyle/>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External injuries 82%</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Blunt - closed</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Traffic accidents, falling from a height, assault by another person - pelvic fractures (6-10%)</a:t>
            </a:r>
          </a:p>
          <a:p>
            <a:pPr marL="0" marR="0" indent="0" algn="just">
              <a:lnSpc>
                <a:spcPct val="107000"/>
              </a:lnSpc>
              <a:spcBef>
                <a:spcPts val="0"/>
              </a:spcBef>
              <a:spcAft>
                <a:spcPts val="800"/>
              </a:spcAft>
              <a:buNone/>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Penetrant - open</a:t>
            </a:r>
          </a:p>
          <a:p>
            <a:pPr marL="0" marR="0" indent="0" algn="just">
              <a:lnSpc>
                <a:spcPct val="107000"/>
              </a:lnSpc>
              <a:spcBef>
                <a:spcPts val="0"/>
              </a:spcBef>
              <a:spcAft>
                <a:spcPts val="800"/>
              </a:spcAft>
              <a:buNone/>
            </a:pPr>
            <a:r>
              <a:rPr lang="en-GB" sz="1800" dirty="0">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Calibri" panose="020F0502020204030204" pitchFamily="34" charset="0"/>
                <a:ea typeface="Calibri" panose="020F0502020204030204" pitchFamily="34" charset="0"/>
                <a:cs typeface="Times New Roman" panose="02020603050405020304" pitchFamily="18" charset="0"/>
              </a:rPr>
              <a:t>Pointed objects, firearms </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Iatrogenic 14%</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Isolated</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Combined</a:t>
            </a:r>
          </a:p>
          <a:p>
            <a:pPr marL="0" marR="0" indent="0" algn="just">
              <a:lnSpc>
                <a:spcPct val="107000"/>
              </a:lnSpc>
              <a:spcBef>
                <a:spcPts val="0"/>
              </a:spcBef>
              <a:spcAft>
                <a:spcPts val="800"/>
              </a:spcAft>
              <a:buNone/>
            </a:pPr>
            <a:r>
              <a:rPr lang="en-GB" sz="1800" dirty="0">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Calibri" panose="020F0502020204030204" pitchFamily="34" charset="0"/>
                <a:ea typeface="Calibri" panose="020F0502020204030204" pitchFamily="34" charset="0"/>
                <a:cs typeface="Times New Roman" panose="02020603050405020304" pitchFamily="18" charset="0"/>
              </a:rPr>
              <a:t>Intestines , colon, rectum, blood vessels, posterior urethra</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Mortality 17-22%</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Extraperitoneal</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Intraperitoneal</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Combined</a:t>
            </a:r>
            <a:endParaRPr lang="sr-Latn-CS" dirty="0">
              <a:latin typeface="Cambria" pitchFamily="18" charset="0"/>
            </a:endParaRPr>
          </a:p>
        </p:txBody>
      </p:sp>
      <p:pic>
        <p:nvPicPr>
          <p:cNvPr id="93189" name="Picture 8">
            <a:extLst>
              <a:ext uri="{FF2B5EF4-FFF2-40B4-BE49-F238E27FC236}">
                <a16:creationId xmlns:a16="http://schemas.microsoft.com/office/drawing/2014/main" id="{3072B354-E4C3-3E80-A5D4-1749F355D5D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51613" y="2438401"/>
            <a:ext cx="1692275" cy="205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90" name="Picture 13" descr="straddle-fracture">
            <a:extLst>
              <a:ext uri="{FF2B5EF4-FFF2-40B4-BE49-F238E27FC236}">
                <a16:creationId xmlns:a16="http://schemas.microsoft.com/office/drawing/2014/main" id="{970037B7-AA5F-CE3B-3CB3-BE396D184B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58200" y="1981201"/>
            <a:ext cx="1979612" cy="182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91" name="Picture 7">
            <a:extLst>
              <a:ext uri="{FF2B5EF4-FFF2-40B4-BE49-F238E27FC236}">
                <a16:creationId xmlns:a16="http://schemas.microsoft.com/office/drawing/2014/main" id="{23C61A56-3516-7A34-6B1C-EC4DD8365F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93126" y="3962401"/>
            <a:ext cx="1944687"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a:extLst>
              <a:ext uri="{FF2B5EF4-FFF2-40B4-BE49-F238E27FC236}">
                <a16:creationId xmlns:a16="http://schemas.microsoft.com/office/drawing/2014/main" id="{A571F9BF-BD2F-82D0-1731-2473DF5E84D9}"/>
              </a:ext>
            </a:extLst>
          </p:cNvPr>
          <p:cNvSpPr>
            <a:spLocks noGrp="1"/>
          </p:cNvSpPr>
          <p:nvPr>
            <p:ph type="title"/>
          </p:nvPr>
        </p:nvSpPr>
        <p:spPr>
          <a:xfrm>
            <a:off x="1293813" y="381000"/>
            <a:ext cx="9601200" cy="638176"/>
          </a:xfrm>
        </p:spPr>
        <p:txBody>
          <a:bodyPr/>
          <a:lstStyle/>
          <a:p>
            <a:pPr eaLnBrk="1" hangingPunct="1"/>
            <a:r>
              <a:rPr lang="en-GB" altLang="en-US">
                <a:solidFill>
                  <a:srgbClr val="164C6C"/>
                </a:solidFill>
              </a:rPr>
              <a:t>Iatrogenic injuries</a:t>
            </a:r>
            <a:endParaRPr lang="sr-Latn-CS" altLang="en-US" dirty="0">
              <a:solidFill>
                <a:srgbClr val="164C6C"/>
              </a:solidFill>
            </a:endParaRPr>
          </a:p>
        </p:txBody>
      </p:sp>
      <p:sp>
        <p:nvSpPr>
          <p:cNvPr id="95235" name="Slide Number Placeholder 3">
            <a:extLst>
              <a:ext uri="{FF2B5EF4-FFF2-40B4-BE49-F238E27FC236}">
                <a16:creationId xmlns:a16="http://schemas.microsoft.com/office/drawing/2014/main" id="{76AE90A8-0245-50AC-1199-C7CFE1EBC8E3}"/>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27F259A-5EC6-44A3-8679-62F6439F8B0B}" type="slidenum">
              <a:rPr lang="en-US" altLang="en-US">
                <a:solidFill>
                  <a:schemeClr val="tx2"/>
                </a:solidFill>
                <a:latin typeface="Gill Sans MT" panose="020B0502020104020203" pitchFamily="34" charset="0"/>
              </a:rPr>
              <a:pPr eaLnBrk="1" hangingPunct="1"/>
              <a:t>83</a:t>
            </a:fld>
            <a:endParaRPr lang="en-US" altLang="en-US">
              <a:solidFill>
                <a:schemeClr val="tx2"/>
              </a:solidFill>
              <a:latin typeface="Gill Sans MT" panose="020B0502020104020203" pitchFamily="34" charset="0"/>
            </a:endParaRPr>
          </a:p>
        </p:txBody>
      </p:sp>
      <p:sp>
        <p:nvSpPr>
          <p:cNvPr id="94212" name="Content Placeholder 2">
            <a:extLst>
              <a:ext uri="{FF2B5EF4-FFF2-40B4-BE49-F238E27FC236}">
                <a16:creationId xmlns:a16="http://schemas.microsoft.com/office/drawing/2014/main" id="{02FBE200-42EC-1FD4-458F-10019FCA9D5A}"/>
              </a:ext>
            </a:extLst>
          </p:cNvPr>
          <p:cNvSpPr>
            <a:spLocks noGrp="1"/>
          </p:cNvSpPr>
          <p:nvPr>
            <p:ph sz="quarter" idx="1"/>
          </p:nvPr>
        </p:nvSpPr>
        <p:spPr>
          <a:xfrm>
            <a:off x="1979612" y="1219201"/>
            <a:ext cx="8229600" cy="4937125"/>
          </a:xfrm>
        </p:spPr>
        <p:txBody>
          <a:bodyPr>
            <a:noAutofit/>
          </a:bodyPr>
          <a:lstStyle/>
          <a:p>
            <a:pPr eaLnBrk="1" hangingPunct="1"/>
            <a:r>
              <a:rPr lang="en-GB" altLang="en-US" sz="1400" b="1">
                <a:latin typeface="Cambria" panose="02040503050406030204" pitchFamily="18" charset="0"/>
              </a:rPr>
              <a:t> Gynecological</a:t>
            </a:r>
          </a:p>
          <a:p>
            <a:pPr eaLnBrk="1" hangingPunct="1"/>
            <a:r>
              <a:rPr lang="en-GB" altLang="en-US" sz="1400" b="1">
                <a:latin typeface="Cambria" panose="02040503050406030204" pitchFamily="18" charset="0"/>
              </a:rPr>
              <a:t>  Vaginal or abdominal hysterectomy</a:t>
            </a:r>
          </a:p>
          <a:p>
            <a:pPr eaLnBrk="1" hangingPunct="1"/>
            <a:endParaRPr lang="en-GB" altLang="en-US" sz="1400" b="1">
              <a:latin typeface="Cambria" panose="02040503050406030204" pitchFamily="18" charset="0"/>
            </a:endParaRPr>
          </a:p>
          <a:p>
            <a:pPr eaLnBrk="1" hangingPunct="1"/>
            <a:r>
              <a:rPr lang="en-GB" altLang="en-US" sz="1400" b="1">
                <a:latin typeface="Cambria" panose="02040503050406030204" pitchFamily="18" charset="0"/>
              </a:rPr>
              <a:t>  Obstetrics </a:t>
            </a:r>
          </a:p>
          <a:p>
            <a:pPr eaLnBrk="1" hangingPunct="1"/>
            <a:r>
              <a:rPr lang="en-GB" altLang="en-US" sz="1400" b="1">
                <a:latin typeface="Cambria" panose="02040503050406030204" pitchFamily="18" charset="0"/>
              </a:rPr>
              <a:t>  Difficult childbirth</a:t>
            </a:r>
          </a:p>
          <a:p>
            <a:pPr eaLnBrk="1" hangingPunct="1"/>
            <a:r>
              <a:rPr lang="en-GB" altLang="en-US" sz="1400" b="1">
                <a:latin typeface="Cambria" panose="02040503050406030204" pitchFamily="18" charset="0"/>
              </a:rPr>
              <a:t>  Forceps</a:t>
            </a:r>
          </a:p>
          <a:p>
            <a:pPr eaLnBrk="1" hangingPunct="1"/>
            <a:r>
              <a:rPr lang="en-GB" altLang="en-US" sz="1400" b="1">
                <a:latin typeface="Cambria" panose="02040503050406030204" pitchFamily="18" charset="0"/>
              </a:rPr>
              <a:t>  Cesarean section</a:t>
            </a:r>
          </a:p>
          <a:p>
            <a:pPr eaLnBrk="1" hangingPunct="1"/>
            <a:endParaRPr lang="en-GB" altLang="en-US" sz="1400" b="1">
              <a:latin typeface="Cambria" panose="02040503050406030204" pitchFamily="18" charset="0"/>
            </a:endParaRPr>
          </a:p>
          <a:p>
            <a:pPr eaLnBrk="1" hangingPunct="1"/>
            <a:r>
              <a:rPr lang="en-GB" altLang="en-US" sz="1400" b="1">
                <a:latin typeface="Cambria" panose="02040503050406030204" pitchFamily="18" charset="0"/>
              </a:rPr>
              <a:t>  Urological </a:t>
            </a:r>
          </a:p>
          <a:p>
            <a:pPr eaLnBrk="1" hangingPunct="1"/>
            <a:r>
              <a:rPr lang="en-GB" altLang="en-US" sz="1400" b="1">
                <a:latin typeface="Cambria" panose="02040503050406030204" pitchFamily="18" charset="0"/>
              </a:rPr>
              <a:t>  Cystolithotripsy</a:t>
            </a:r>
          </a:p>
          <a:p>
            <a:pPr eaLnBrk="1" hangingPunct="1"/>
            <a:r>
              <a:rPr lang="en-GB" altLang="en-US" sz="1400" b="1">
                <a:latin typeface="Cambria" panose="02040503050406030204" pitchFamily="18" charset="0"/>
              </a:rPr>
              <a:t>  TUR of prostate, bladder tumor</a:t>
            </a:r>
          </a:p>
          <a:p>
            <a:pPr eaLnBrk="1" hangingPunct="1"/>
            <a:endParaRPr lang="en-GB" altLang="en-US" sz="1400" b="1">
              <a:latin typeface="Cambria" panose="02040503050406030204" pitchFamily="18" charset="0"/>
            </a:endParaRPr>
          </a:p>
          <a:p>
            <a:pPr eaLnBrk="1" hangingPunct="1"/>
            <a:r>
              <a:rPr lang="en-GB" altLang="en-US" sz="1400" b="1">
                <a:latin typeface="Cambria" panose="02040503050406030204" pitchFamily="18" charset="0"/>
              </a:rPr>
              <a:t>  Surgical </a:t>
            </a:r>
          </a:p>
          <a:p>
            <a:pPr eaLnBrk="1" hangingPunct="1"/>
            <a:r>
              <a:rPr lang="en-GB" altLang="en-US" sz="1400" b="1">
                <a:latin typeface="Cambria" panose="02040503050406030204" pitchFamily="18" charset="0"/>
              </a:rPr>
              <a:t>  Orthopedic</a:t>
            </a:r>
            <a:endParaRPr lang="sr-Latn-CS" altLang="en-US" sz="1400" b="1" dirty="0">
              <a:latin typeface="Cambria" panose="020405030504060302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a:extLst>
              <a:ext uri="{FF2B5EF4-FFF2-40B4-BE49-F238E27FC236}">
                <a16:creationId xmlns:a16="http://schemas.microsoft.com/office/drawing/2014/main" id="{6DA53437-BF89-B9C6-513D-1918F3443F36}"/>
              </a:ext>
            </a:extLst>
          </p:cNvPr>
          <p:cNvSpPr>
            <a:spLocks noGrp="1"/>
          </p:cNvSpPr>
          <p:nvPr>
            <p:ph type="title"/>
          </p:nvPr>
        </p:nvSpPr>
        <p:spPr>
          <a:xfrm>
            <a:off x="1293813" y="381000"/>
            <a:ext cx="9601200" cy="638176"/>
          </a:xfrm>
        </p:spPr>
        <p:txBody>
          <a:bodyPr/>
          <a:lstStyle/>
          <a:p>
            <a:pPr eaLnBrk="1" hangingPunct="1"/>
            <a:r>
              <a:rPr lang="en-GB" altLang="en-US">
                <a:solidFill>
                  <a:srgbClr val="164C6C"/>
                </a:solidFill>
              </a:rPr>
              <a:t>Symptoms and signs</a:t>
            </a:r>
            <a:endParaRPr lang="sr-Latn-CS" altLang="en-US" dirty="0">
              <a:solidFill>
                <a:srgbClr val="164C6C"/>
              </a:solidFill>
            </a:endParaRPr>
          </a:p>
        </p:txBody>
      </p:sp>
      <p:sp>
        <p:nvSpPr>
          <p:cNvPr id="96259" name="Slide Number Placeholder 3">
            <a:extLst>
              <a:ext uri="{FF2B5EF4-FFF2-40B4-BE49-F238E27FC236}">
                <a16:creationId xmlns:a16="http://schemas.microsoft.com/office/drawing/2014/main" id="{D6366CE3-D38F-3667-8502-56BDD312193F}"/>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A0A917D-04AE-45F1-A806-958524BED875}" type="slidenum">
              <a:rPr lang="en-US" altLang="en-US">
                <a:solidFill>
                  <a:schemeClr val="tx2"/>
                </a:solidFill>
                <a:latin typeface="Gill Sans MT" panose="020B0502020104020203" pitchFamily="34" charset="0"/>
              </a:rPr>
              <a:pPr eaLnBrk="1" hangingPunct="1"/>
              <a:t>84</a:t>
            </a:fld>
            <a:endParaRPr lang="en-US" altLang="en-US">
              <a:solidFill>
                <a:schemeClr val="tx2"/>
              </a:solidFill>
              <a:latin typeface="Gill Sans MT" panose="020B0502020104020203" pitchFamily="34" charset="0"/>
            </a:endParaRPr>
          </a:p>
        </p:txBody>
      </p:sp>
      <p:sp>
        <p:nvSpPr>
          <p:cNvPr id="95236" name="Content Placeholder 2">
            <a:extLst>
              <a:ext uri="{FF2B5EF4-FFF2-40B4-BE49-F238E27FC236}">
                <a16:creationId xmlns:a16="http://schemas.microsoft.com/office/drawing/2014/main" id="{E1E29A2A-9ACD-D07D-068D-B97CF8EAA98D}"/>
              </a:ext>
            </a:extLst>
          </p:cNvPr>
          <p:cNvSpPr>
            <a:spLocks noGrp="1"/>
          </p:cNvSpPr>
          <p:nvPr>
            <p:ph sz="quarter" idx="1"/>
          </p:nvPr>
        </p:nvSpPr>
        <p:spPr>
          <a:xfrm>
            <a:off x="1979612" y="1219201"/>
            <a:ext cx="8229600" cy="4937125"/>
          </a:xfrm>
        </p:spPr>
        <p:txBody>
          <a:bodyPr>
            <a:normAutofit lnSpcReduction="10000"/>
          </a:bodyPr>
          <a:lstStyle/>
          <a:p>
            <a:pPr eaLnBrk="1" hangingPunct="1"/>
            <a:r>
              <a:rPr lang="en-GB" altLang="en-US" dirty="0" err="1">
                <a:latin typeface="Cambria" panose="02040503050406030204" pitchFamily="18" charset="0"/>
              </a:rPr>
              <a:t>Hemorrhagic</a:t>
            </a:r>
            <a:r>
              <a:rPr lang="en-GB" altLang="en-US" dirty="0">
                <a:latin typeface="Cambria" panose="02040503050406030204" pitchFamily="18" charset="0"/>
              </a:rPr>
              <a:t> shock</a:t>
            </a:r>
          </a:p>
          <a:p>
            <a:pPr eaLnBrk="1" hangingPunct="1"/>
            <a:r>
              <a:rPr lang="en-GB" altLang="en-US" dirty="0">
                <a:latin typeface="Cambria" panose="02040503050406030204" pitchFamily="18" charset="0"/>
              </a:rPr>
              <a:t>  Suprapubic pain</a:t>
            </a:r>
          </a:p>
          <a:p>
            <a:pPr eaLnBrk="1" hangingPunct="1"/>
            <a:r>
              <a:rPr lang="en-GB" altLang="en-US" dirty="0">
                <a:latin typeface="Cambria" panose="02040503050406030204" pitchFamily="18" charset="0"/>
              </a:rPr>
              <a:t>  Impossibility or difficulty urinating</a:t>
            </a:r>
          </a:p>
          <a:p>
            <a:pPr eaLnBrk="1" hangingPunct="1"/>
            <a:r>
              <a:rPr lang="en-GB" altLang="en-US" dirty="0">
                <a:latin typeface="Cambria" panose="02040503050406030204" pitchFamily="18" charset="0"/>
              </a:rPr>
              <a:t>  </a:t>
            </a:r>
            <a:r>
              <a:rPr lang="en-GB" altLang="en-US" dirty="0" err="1">
                <a:latin typeface="Cambria" panose="02040503050406030204" pitchFamily="18" charset="0"/>
              </a:rPr>
              <a:t>Hematuria</a:t>
            </a:r>
            <a:r>
              <a:rPr lang="en-GB" altLang="en-US" dirty="0">
                <a:latin typeface="Cambria" panose="02040503050406030204" pitchFamily="18" charset="0"/>
              </a:rPr>
              <a:t> </a:t>
            </a:r>
          </a:p>
          <a:p>
            <a:pPr eaLnBrk="1" hangingPunct="1"/>
            <a:endParaRPr lang="en-GB" altLang="en-US" dirty="0">
              <a:latin typeface="Cambria" panose="02040503050406030204" pitchFamily="18" charset="0"/>
            </a:endParaRPr>
          </a:p>
          <a:p>
            <a:pPr marL="0" indent="0" eaLnBrk="1" hangingPunct="1">
              <a:buNone/>
            </a:pPr>
            <a:r>
              <a:rPr lang="en-GB" altLang="en-US" dirty="0">
                <a:latin typeface="Cambria" panose="02040503050406030204" pitchFamily="18" charset="0"/>
              </a:rPr>
              <a:t>Intra-abdominal injuries:</a:t>
            </a:r>
          </a:p>
          <a:p>
            <a:pPr eaLnBrk="1" hangingPunct="1"/>
            <a:r>
              <a:rPr lang="en-GB" altLang="en-US" dirty="0">
                <a:latin typeface="Cambria" panose="02040503050406030204" pitchFamily="18" charset="0"/>
              </a:rPr>
              <a:t>  Urinary peritonitis</a:t>
            </a:r>
          </a:p>
          <a:p>
            <a:pPr eaLnBrk="1" hangingPunct="1"/>
            <a:r>
              <a:rPr lang="en-GB" altLang="en-US" dirty="0">
                <a:latin typeface="Cambria" panose="02040503050406030204" pitchFamily="18" charset="0"/>
              </a:rPr>
              <a:t>  Peritoneal irritation</a:t>
            </a:r>
          </a:p>
          <a:p>
            <a:pPr eaLnBrk="1" hangingPunct="1"/>
            <a:r>
              <a:rPr lang="en-GB" altLang="en-US" dirty="0">
                <a:latin typeface="Cambria" panose="02040503050406030204" pitchFamily="18" charset="0"/>
              </a:rPr>
              <a:t>  Distension</a:t>
            </a:r>
          </a:p>
          <a:p>
            <a:pPr eaLnBrk="1" hangingPunct="1"/>
            <a:r>
              <a:rPr lang="en-GB" altLang="en-US" dirty="0">
                <a:latin typeface="Cambria" panose="02040503050406030204" pitchFamily="18" charset="0"/>
              </a:rPr>
              <a:t>  Nausea, vomiting, constipation and flatulence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a:extLst>
              <a:ext uri="{FF2B5EF4-FFF2-40B4-BE49-F238E27FC236}">
                <a16:creationId xmlns:a16="http://schemas.microsoft.com/office/drawing/2014/main" id="{A4CC7D34-5FD1-022E-D54A-C75A989FA0E0}"/>
              </a:ext>
            </a:extLst>
          </p:cNvPr>
          <p:cNvSpPr>
            <a:spLocks noGrp="1" noChangeArrowheads="1"/>
          </p:cNvSpPr>
          <p:nvPr>
            <p:ph type="title"/>
          </p:nvPr>
        </p:nvSpPr>
        <p:spPr>
          <a:xfrm>
            <a:off x="1293813" y="381000"/>
            <a:ext cx="9601200" cy="673101"/>
          </a:xfrm>
        </p:spPr>
        <p:txBody>
          <a:bodyPr anchor="t"/>
          <a:lstStyle/>
          <a:p>
            <a:pPr eaLnBrk="1" hangingPunct="1"/>
            <a:r>
              <a:rPr lang="en-GB" altLang="en-US">
                <a:solidFill>
                  <a:srgbClr val="164C6C"/>
                </a:solidFill>
              </a:rPr>
              <a:t>Diagnosis</a:t>
            </a:r>
            <a:endParaRPr lang="en-US" altLang="en-US" b="1" dirty="0">
              <a:solidFill>
                <a:srgbClr val="000099"/>
              </a:solidFill>
            </a:endParaRPr>
          </a:p>
        </p:txBody>
      </p:sp>
      <p:sp>
        <p:nvSpPr>
          <p:cNvPr id="96259" name="Rectangle 3">
            <a:extLst>
              <a:ext uri="{FF2B5EF4-FFF2-40B4-BE49-F238E27FC236}">
                <a16:creationId xmlns:a16="http://schemas.microsoft.com/office/drawing/2014/main" id="{7CCA82B9-2340-7E95-116A-0E12BA343164}"/>
              </a:ext>
            </a:extLst>
          </p:cNvPr>
          <p:cNvSpPr>
            <a:spLocks noGrp="1" noChangeArrowheads="1"/>
          </p:cNvSpPr>
          <p:nvPr>
            <p:ph sz="quarter" idx="1"/>
          </p:nvPr>
        </p:nvSpPr>
        <p:spPr>
          <a:xfrm>
            <a:off x="1979612" y="1219201"/>
            <a:ext cx="8229600" cy="4937125"/>
          </a:xfrm>
        </p:spPr>
        <p:txBody>
          <a:bodyPr/>
          <a:lstStyle/>
          <a:p>
            <a:pPr marL="0" indent="0" algn="r" eaLnBrk="1" hangingPunct="1">
              <a:buNone/>
            </a:pPr>
            <a:r>
              <a:rPr lang="en-GB" altLang="en-US" sz="2800" dirty="0">
                <a:latin typeface="Cambria" panose="02040503050406030204" pitchFamily="18" charset="0"/>
              </a:rPr>
              <a:t>Radiography of the pelvis</a:t>
            </a:r>
          </a:p>
          <a:p>
            <a:pPr marL="0" indent="0" algn="r" eaLnBrk="1" hangingPunct="1">
              <a:buNone/>
            </a:pPr>
            <a:endParaRPr lang="en-GB" altLang="en-US" sz="2800" dirty="0">
              <a:latin typeface="Cambria" panose="02040503050406030204" pitchFamily="18" charset="0"/>
            </a:endParaRPr>
          </a:p>
          <a:p>
            <a:pPr marL="0" indent="0" algn="just" eaLnBrk="1" hangingPunct="1">
              <a:buNone/>
            </a:pPr>
            <a:r>
              <a:rPr lang="en-GB" altLang="en-US" sz="2800" dirty="0">
                <a:latin typeface="Cambria" panose="02040503050406030204" pitchFamily="18" charset="0"/>
              </a:rPr>
              <a:t>Retrograde cystography</a:t>
            </a:r>
          </a:p>
          <a:p>
            <a:pPr algn="r" eaLnBrk="1" hangingPunct="1"/>
            <a:endParaRPr lang="en-GB" altLang="en-US" sz="2800" dirty="0">
              <a:latin typeface="Cambria" panose="02040503050406030204" pitchFamily="18" charset="0"/>
            </a:endParaRPr>
          </a:p>
          <a:p>
            <a:pPr algn="r" eaLnBrk="1" hangingPunct="1"/>
            <a:endParaRPr lang="en-GB" altLang="en-US" sz="2800" dirty="0">
              <a:latin typeface="Cambria" panose="02040503050406030204" pitchFamily="18" charset="0"/>
            </a:endParaRPr>
          </a:p>
          <a:p>
            <a:pPr algn="r" eaLnBrk="1" hangingPunct="1"/>
            <a:r>
              <a:rPr lang="en-GB" altLang="en-US" sz="2800" dirty="0">
                <a:latin typeface="Cambria" panose="02040503050406030204" pitchFamily="18" charset="0"/>
              </a:rPr>
              <a:t>                                           CT cystography</a:t>
            </a:r>
          </a:p>
        </p:txBody>
      </p:sp>
      <p:sp>
        <p:nvSpPr>
          <p:cNvPr id="97283" name="Slide Number Placeholder 6">
            <a:extLst>
              <a:ext uri="{FF2B5EF4-FFF2-40B4-BE49-F238E27FC236}">
                <a16:creationId xmlns:a16="http://schemas.microsoft.com/office/drawing/2014/main" id="{AE2CFFD2-5699-6594-9F8B-79D7B4A0A3D5}"/>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7FB8481-59ED-44F5-BFE8-F454BC1529AF}" type="slidenum">
              <a:rPr lang="en-US" altLang="en-US">
                <a:solidFill>
                  <a:schemeClr val="tx2"/>
                </a:solidFill>
                <a:latin typeface="Gill Sans MT" panose="020B0502020104020203" pitchFamily="34" charset="0"/>
              </a:rPr>
              <a:pPr eaLnBrk="1" hangingPunct="1"/>
              <a:t>85</a:t>
            </a:fld>
            <a:endParaRPr lang="en-US" altLang="en-US">
              <a:solidFill>
                <a:schemeClr val="tx2"/>
              </a:solidFill>
              <a:latin typeface="Gill Sans MT" panose="020B0502020104020203" pitchFamily="34" charset="0"/>
            </a:endParaRPr>
          </a:p>
        </p:txBody>
      </p:sp>
      <p:pic>
        <p:nvPicPr>
          <p:cNvPr id="96261" name="Picture 5" descr="image001">
            <a:extLst>
              <a:ext uri="{FF2B5EF4-FFF2-40B4-BE49-F238E27FC236}">
                <a16:creationId xmlns:a16="http://schemas.microsoft.com/office/drawing/2014/main" id="{30758602-DA37-521F-E07A-FE0EAE7C27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08813" y="1752601"/>
            <a:ext cx="2735263" cy="196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2" name="Picture 5" descr="cow187arr">
            <a:hlinkClick r:id="rId3"/>
            <a:extLst>
              <a:ext uri="{FF2B5EF4-FFF2-40B4-BE49-F238E27FC236}">
                <a16:creationId xmlns:a16="http://schemas.microsoft.com/office/drawing/2014/main" id="{90ECF262-A62B-E67F-8352-384C9A9B6D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89412" y="2895601"/>
            <a:ext cx="2376488" cy="225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3" name="Picture 6" descr="f105014">
            <a:extLst>
              <a:ext uri="{FF2B5EF4-FFF2-40B4-BE49-F238E27FC236}">
                <a16:creationId xmlns:a16="http://schemas.microsoft.com/office/drawing/2014/main" id="{D79F2942-9BBF-590F-6F68-4645A8E0A90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3413" y="2819401"/>
            <a:ext cx="2232025" cy="231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4" name="Picture 5" descr="thmb_466319d97f1e3Afbeelding-6">
            <a:extLst>
              <a:ext uri="{FF2B5EF4-FFF2-40B4-BE49-F238E27FC236}">
                <a16:creationId xmlns:a16="http://schemas.microsoft.com/office/drawing/2014/main" id="{8E82D6A7-17E4-B7D3-EC37-885F90B60F7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4012" y="4698761"/>
            <a:ext cx="3851275"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69145758-294F-1448-B8A3-A361F6092410}"/>
              </a:ext>
            </a:extLst>
          </p:cNvPr>
          <p:cNvSpPr>
            <a:spLocks noGrp="1" noChangeArrowheads="1"/>
          </p:cNvSpPr>
          <p:nvPr>
            <p:ph type="title"/>
          </p:nvPr>
        </p:nvSpPr>
        <p:spPr>
          <a:xfrm>
            <a:off x="1979612" y="457200"/>
            <a:ext cx="8229600" cy="914400"/>
          </a:xfrm>
        </p:spPr>
        <p:txBody>
          <a:bodyPr anchor="t"/>
          <a:lstStyle/>
          <a:p>
            <a:pPr eaLnBrk="1" hangingPunct="1"/>
            <a:r>
              <a:rPr lang="en-GB" altLang="en-US">
                <a:solidFill>
                  <a:srgbClr val="164C6C"/>
                </a:solidFill>
              </a:rPr>
              <a:t>Treatment</a:t>
            </a:r>
            <a:endParaRPr lang="en-US" altLang="en-US" b="1" dirty="0">
              <a:solidFill>
                <a:srgbClr val="000099"/>
              </a:solidFill>
            </a:endParaRPr>
          </a:p>
        </p:txBody>
      </p:sp>
      <p:sp>
        <p:nvSpPr>
          <p:cNvPr id="98307" name="Slide Number Placeholder 3">
            <a:extLst>
              <a:ext uri="{FF2B5EF4-FFF2-40B4-BE49-F238E27FC236}">
                <a16:creationId xmlns:a16="http://schemas.microsoft.com/office/drawing/2014/main" id="{A1337534-3F2C-D63B-D8B5-33AE376A5AAA}"/>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4B7FE21-AEA6-4A1D-8CE1-59C75F508FCD}" type="slidenum">
              <a:rPr lang="en-US" altLang="en-US">
                <a:solidFill>
                  <a:schemeClr val="tx2"/>
                </a:solidFill>
                <a:latin typeface="Gill Sans MT" panose="020B0502020104020203" pitchFamily="34" charset="0"/>
              </a:rPr>
              <a:pPr eaLnBrk="1" hangingPunct="1"/>
              <a:t>86</a:t>
            </a:fld>
            <a:endParaRPr lang="en-US" altLang="en-US">
              <a:solidFill>
                <a:schemeClr val="tx2"/>
              </a:solidFill>
              <a:latin typeface="Gill Sans MT" panose="020B0502020104020203" pitchFamily="34" charset="0"/>
            </a:endParaRPr>
          </a:p>
        </p:txBody>
      </p:sp>
      <p:sp>
        <p:nvSpPr>
          <p:cNvPr id="97284" name="Rectangle 3">
            <a:extLst>
              <a:ext uri="{FF2B5EF4-FFF2-40B4-BE49-F238E27FC236}">
                <a16:creationId xmlns:a16="http://schemas.microsoft.com/office/drawing/2014/main" id="{1F5AD7E8-BA4F-5687-C85C-965BA10C5761}"/>
              </a:ext>
            </a:extLst>
          </p:cNvPr>
          <p:cNvSpPr>
            <a:spLocks noGrp="1" noChangeArrowheads="1"/>
          </p:cNvSpPr>
          <p:nvPr>
            <p:ph sz="quarter" idx="1"/>
          </p:nvPr>
        </p:nvSpPr>
        <p:spPr>
          <a:xfrm>
            <a:off x="1979612" y="1600200"/>
            <a:ext cx="8388350" cy="4419600"/>
          </a:xfrm>
        </p:spPr>
        <p:txBody>
          <a:bodyPr/>
          <a:lstStyle/>
          <a:p>
            <a:pPr eaLnBrk="1" hangingPunct="1">
              <a:lnSpc>
                <a:spcPct val="90000"/>
              </a:lnSpc>
            </a:pPr>
            <a:r>
              <a:rPr lang="en-GB" altLang="en-US" sz="2800">
                <a:latin typeface="Cambria" panose="02040503050406030204" pitchFamily="18" charset="0"/>
              </a:rPr>
              <a:t>Penetrant - Surgical exploration</a:t>
            </a:r>
          </a:p>
          <a:p>
            <a:pPr eaLnBrk="1" hangingPunct="1">
              <a:lnSpc>
                <a:spcPct val="90000"/>
              </a:lnSpc>
            </a:pPr>
            <a:endParaRPr lang="en-GB" altLang="en-US" sz="2800">
              <a:latin typeface="Cambria" panose="02040503050406030204" pitchFamily="18" charset="0"/>
            </a:endParaRPr>
          </a:p>
          <a:p>
            <a:pPr eaLnBrk="1" hangingPunct="1">
              <a:lnSpc>
                <a:spcPct val="90000"/>
              </a:lnSpc>
            </a:pPr>
            <a:r>
              <a:rPr lang="en-GB" altLang="en-US" sz="2800">
                <a:latin typeface="Cambria" panose="02040503050406030204" pitchFamily="18" charset="0"/>
              </a:rPr>
              <a:t>  Intraperitoneal - operative</a:t>
            </a:r>
          </a:p>
          <a:p>
            <a:pPr eaLnBrk="1" hangingPunct="1">
              <a:lnSpc>
                <a:spcPct val="90000"/>
              </a:lnSpc>
            </a:pPr>
            <a:endParaRPr lang="en-GB" altLang="en-US" sz="2800">
              <a:latin typeface="Cambria" panose="02040503050406030204" pitchFamily="18" charset="0"/>
            </a:endParaRPr>
          </a:p>
          <a:p>
            <a:pPr eaLnBrk="1" hangingPunct="1">
              <a:lnSpc>
                <a:spcPct val="90000"/>
              </a:lnSpc>
            </a:pPr>
            <a:r>
              <a:rPr lang="en-GB" altLang="en-US" sz="2800">
                <a:latin typeface="Cambria" panose="02040503050406030204" pitchFamily="18" charset="0"/>
              </a:rPr>
              <a:t>  Extraperitoneal - most by catheterization</a:t>
            </a:r>
          </a:p>
          <a:p>
            <a:pPr eaLnBrk="1" hangingPunct="1">
              <a:lnSpc>
                <a:spcPct val="90000"/>
              </a:lnSpc>
            </a:pPr>
            <a:r>
              <a:rPr lang="en-GB" altLang="en-US" sz="2800">
                <a:latin typeface="Cambria" panose="02040503050406030204" pitchFamily="18" charset="0"/>
              </a:rPr>
              <a:t>  Operational</a:t>
            </a:r>
            <a:endParaRPr lang="en-GB" altLang="en-US" sz="2800" dirty="0" err="1">
              <a:latin typeface="Cambria" panose="020405030504060302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a:extLst>
              <a:ext uri="{FF2B5EF4-FFF2-40B4-BE49-F238E27FC236}">
                <a16:creationId xmlns:a16="http://schemas.microsoft.com/office/drawing/2014/main" id="{BF51BCB0-90EA-573D-4F6A-AA266C8E5F10}"/>
              </a:ext>
            </a:extLst>
          </p:cNvPr>
          <p:cNvSpPr>
            <a:spLocks noGrp="1"/>
          </p:cNvSpPr>
          <p:nvPr>
            <p:ph type="title"/>
          </p:nvPr>
        </p:nvSpPr>
        <p:spPr>
          <a:xfrm>
            <a:off x="1293813" y="381000"/>
            <a:ext cx="9601200" cy="456586"/>
          </a:xfrm>
        </p:spPr>
        <p:txBody>
          <a:bodyPr>
            <a:normAutofit fontScale="90000"/>
          </a:bodyPr>
          <a:lstStyle/>
          <a:p>
            <a:pPr eaLnBrk="1" hangingPunct="1"/>
            <a:r>
              <a:rPr lang="en-GB" sz="2800">
                <a:effectLst/>
                <a:latin typeface="Calibri" panose="020F0502020204030204" pitchFamily="34" charset="0"/>
                <a:ea typeface="Calibri" panose="020F0502020204030204" pitchFamily="34" charset="0"/>
                <a:cs typeface="Times New Roman" panose="02020603050405020304" pitchFamily="18" charset="0"/>
              </a:rPr>
              <a:t>Injuries of the urethra</a:t>
            </a:r>
            <a:endParaRPr lang="sr-Latn-CS" altLang="en-US" sz="4400" dirty="0">
              <a:solidFill>
                <a:srgbClr val="164C6C"/>
              </a:solidFill>
            </a:endParaRPr>
          </a:p>
        </p:txBody>
      </p:sp>
      <p:sp>
        <p:nvSpPr>
          <p:cNvPr id="98307" name="Content Placeholder 2">
            <a:extLst>
              <a:ext uri="{FF2B5EF4-FFF2-40B4-BE49-F238E27FC236}">
                <a16:creationId xmlns:a16="http://schemas.microsoft.com/office/drawing/2014/main" id="{631EFBA7-BF5B-D17C-3987-79D4192711D3}"/>
              </a:ext>
            </a:extLst>
          </p:cNvPr>
          <p:cNvSpPr>
            <a:spLocks noGrp="1"/>
          </p:cNvSpPr>
          <p:nvPr>
            <p:ph sz="quarter" idx="1"/>
          </p:nvPr>
        </p:nvSpPr>
        <p:spPr>
          <a:xfrm>
            <a:off x="1979612" y="1219201"/>
            <a:ext cx="8229600" cy="4937125"/>
          </a:xfrm>
        </p:spPr>
        <p:txBody>
          <a:bodyPr>
            <a:normAutofit/>
          </a:bodyPr>
          <a:lstStyle/>
          <a:p>
            <a:pPr eaLnBrk="1" hangingPunct="1"/>
            <a:r>
              <a:rPr lang="en-GB" sz="1800" dirty="0">
                <a:effectLst/>
                <a:latin typeface="Calibri" panose="020F0502020204030204" pitchFamily="34" charset="0"/>
                <a:ea typeface="Calibri" panose="020F0502020204030204" pitchFamily="34" charset="0"/>
                <a:cs typeface="Times New Roman" panose="02020603050405020304" pitchFamily="18" charset="0"/>
              </a:rPr>
              <a:t> ~10% of urogenital injuries</a:t>
            </a:r>
            <a:endParaRPr lang="sr-Cyrl-CS" altLang="en-US" dirty="0">
              <a:latin typeface="Cambria" panose="02040503050406030204" pitchFamily="18" charset="0"/>
            </a:endParaRP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Front</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last</a:t>
            </a:r>
          </a:p>
          <a:p>
            <a:pPr eaLnBrk="1" hangingPunct="1"/>
            <a:endParaRPr lang="sr-Cyrl-CS" altLang="en-US" dirty="0">
              <a:latin typeface="Cambria" panose="02040503050406030204" pitchFamily="18" charset="0"/>
            </a:endParaRPr>
          </a:p>
          <a:p>
            <a:pPr>
              <a:lnSpc>
                <a:spcPct val="80000"/>
              </a:lnSpc>
              <a:buFont typeface="Wingdings 3" panose="05040102010807070707" pitchFamily="18" charset="2"/>
              <a:buChar char="}"/>
            </a:pPr>
            <a:endParaRPr lang="sr-Cyrl-CS" altLang="en-US" dirty="0">
              <a:latin typeface="Cambria" panose="02040503050406030204" pitchFamily="18" charset="0"/>
            </a:endParaRPr>
          </a:p>
          <a:p>
            <a:pPr marL="0" marR="0" algn="just">
              <a:lnSpc>
                <a:spcPct val="107000"/>
              </a:lnSpc>
              <a:spcBef>
                <a:spcPts val="0"/>
              </a:spcBef>
              <a:spcAft>
                <a:spcPts val="800"/>
              </a:spcAft>
            </a:pPr>
            <a:r>
              <a:rPr lang="en-GB" sz="1800" dirty="0" err="1">
                <a:effectLst/>
                <a:latin typeface="Calibri" panose="020F0502020204030204" pitchFamily="34" charset="0"/>
                <a:ea typeface="Calibri" panose="020F0502020204030204" pitchFamily="34" charset="0"/>
                <a:cs typeface="Times New Roman" panose="02020603050405020304" pitchFamily="18" charset="0"/>
              </a:rPr>
              <a:t>Pathoanatomy</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Stretching</a:t>
            </a:r>
          </a:p>
          <a:p>
            <a:pPr marL="0" marR="0" algn="just">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Rupture</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Partial</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Complete</a:t>
            </a:r>
          </a:p>
          <a:p>
            <a:pPr eaLnBrk="1" hangingPunct="1"/>
            <a:endParaRPr lang="sr-Latn-CS" altLang="en-US" dirty="0">
              <a:latin typeface="Cambria" panose="02040503050406030204" pitchFamily="18" charset="0"/>
            </a:endParaRPr>
          </a:p>
        </p:txBody>
      </p:sp>
      <p:sp>
        <p:nvSpPr>
          <p:cNvPr id="99331" name="Slide Number Placeholder 11">
            <a:extLst>
              <a:ext uri="{FF2B5EF4-FFF2-40B4-BE49-F238E27FC236}">
                <a16:creationId xmlns:a16="http://schemas.microsoft.com/office/drawing/2014/main" id="{6F01B98D-5207-5F9F-CB50-8D0618130838}"/>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854E83E-AADA-4886-9A31-9165BE8BA2DF}" type="slidenum">
              <a:rPr lang="en-US" altLang="en-US">
                <a:solidFill>
                  <a:schemeClr val="tx2"/>
                </a:solidFill>
                <a:latin typeface="Gill Sans MT" panose="020B0502020104020203" pitchFamily="34" charset="0"/>
              </a:rPr>
              <a:pPr eaLnBrk="1" hangingPunct="1"/>
              <a:t>87</a:t>
            </a:fld>
            <a:endParaRPr lang="en-US" altLang="en-US">
              <a:solidFill>
                <a:schemeClr val="tx2"/>
              </a:solidFill>
              <a:latin typeface="Gill Sans MT" panose="020B0502020104020203" pitchFamily="34" charset="0"/>
            </a:endParaRPr>
          </a:p>
        </p:txBody>
      </p:sp>
      <p:pic>
        <p:nvPicPr>
          <p:cNvPr id="98309" name="Picture 4" descr="Unlabeled image">
            <a:extLst>
              <a:ext uri="{FF2B5EF4-FFF2-40B4-BE49-F238E27FC236}">
                <a16:creationId xmlns:a16="http://schemas.microsoft.com/office/drawing/2014/main" id="{A61E3EC6-497D-5532-41FD-ED32B63F60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6949"/>
          <a:stretch>
            <a:fillRect/>
          </a:stretch>
        </p:blipFill>
        <p:spPr bwMode="auto">
          <a:xfrm>
            <a:off x="8093076" y="5105400"/>
            <a:ext cx="2268537" cy="143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10" name="Picture 6">
            <a:extLst>
              <a:ext uri="{FF2B5EF4-FFF2-40B4-BE49-F238E27FC236}">
                <a16:creationId xmlns:a16="http://schemas.microsoft.com/office/drawing/2014/main" id="{F5B18B48-CC03-BB43-7F91-F028EDB0FF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9013" y="1668464"/>
            <a:ext cx="2303463" cy="282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1" name="Rectangle 7">
            <a:extLst>
              <a:ext uri="{FF2B5EF4-FFF2-40B4-BE49-F238E27FC236}">
                <a16:creationId xmlns:a16="http://schemas.microsoft.com/office/drawing/2014/main" id="{90C35D15-4AD6-7B53-1A07-EE1C6A14FB7D}"/>
              </a:ext>
            </a:extLst>
          </p:cNvPr>
          <p:cNvSpPr>
            <a:spLocks noChangeArrowheads="1"/>
          </p:cNvSpPr>
          <p:nvPr/>
        </p:nvSpPr>
        <p:spPr bwMode="auto">
          <a:xfrm>
            <a:off x="6691427" y="2139623"/>
            <a:ext cx="1442984"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dirty="0"/>
              <a:t> Last</a:t>
            </a:r>
          </a:p>
          <a:p>
            <a:endParaRPr lang="en-GB" dirty="0"/>
          </a:p>
          <a:p>
            <a:r>
              <a:rPr lang="en-GB" dirty="0"/>
              <a:t>diaphragm</a:t>
            </a:r>
          </a:p>
          <a:p>
            <a:r>
              <a:rPr lang="en-GB" dirty="0"/>
              <a:t> </a:t>
            </a:r>
          </a:p>
          <a:p>
            <a:r>
              <a:rPr lang="en-GB" dirty="0"/>
              <a:t>front</a:t>
            </a:r>
          </a:p>
        </p:txBody>
      </p:sp>
      <p:pic>
        <p:nvPicPr>
          <p:cNvPr id="98314" name="Picture 10">
            <a:extLst>
              <a:ext uri="{FF2B5EF4-FFF2-40B4-BE49-F238E27FC236}">
                <a16:creationId xmlns:a16="http://schemas.microsoft.com/office/drawing/2014/main" id="{F66F7B96-E848-9E04-3285-F6CCE974CF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75612" y="3124201"/>
            <a:ext cx="2209800" cy="190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15" name="Picture 12">
            <a:extLst>
              <a:ext uri="{FF2B5EF4-FFF2-40B4-BE49-F238E27FC236}">
                <a16:creationId xmlns:a16="http://schemas.microsoft.com/office/drawing/2014/main" id="{47259683-6F0F-3ED2-58E5-85B77D0914E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0013" y="4481514"/>
            <a:ext cx="1979613" cy="176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6" name="Rectangle 12">
            <a:extLst>
              <a:ext uri="{FF2B5EF4-FFF2-40B4-BE49-F238E27FC236}">
                <a16:creationId xmlns:a16="http://schemas.microsoft.com/office/drawing/2014/main" id="{DA5EADE4-E136-2458-F39B-37AAFFB7A9E2}"/>
              </a:ext>
            </a:extLst>
          </p:cNvPr>
          <p:cNvSpPr>
            <a:spLocks noChangeArrowheads="1"/>
          </p:cNvSpPr>
          <p:nvPr/>
        </p:nvSpPr>
        <p:spPr bwMode="auto">
          <a:xfrm>
            <a:off x="4799013" y="6335714"/>
            <a:ext cx="28094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t>Wrong way - fausse route</a:t>
            </a:r>
            <a:endParaRPr lang="sr-Latn-CS" altLang="en-US" dirty="0">
              <a:latin typeface="Cambria" panose="02040503050406030204" pitchFamily="18" charset="0"/>
            </a:endParaRPr>
          </a:p>
        </p:txBody>
      </p:sp>
      <p:pic>
        <p:nvPicPr>
          <p:cNvPr id="98317" name="Picture 13">
            <a:extLst>
              <a:ext uri="{FF2B5EF4-FFF2-40B4-BE49-F238E27FC236}">
                <a16:creationId xmlns:a16="http://schemas.microsoft.com/office/drawing/2014/main" id="{F5A060F5-57C5-35CB-123B-239875701BF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81938" y="1222376"/>
            <a:ext cx="2555875"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Rectangle 4">
            <a:extLst>
              <a:ext uri="{FF2B5EF4-FFF2-40B4-BE49-F238E27FC236}">
                <a16:creationId xmlns:a16="http://schemas.microsoft.com/office/drawing/2014/main" id="{0D196277-6ECB-AEE0-C507-9E2AED915B21}"/>
              </a:ext>
            </a:extLst>
          </p:cNvPr>
          <p:cNvSpPr>
            <a:spLocks noGrp="1" noChangeArrowheads="1"/>
          </p:cNvSpPr>
          <p:nvPr>
            <p:ph type="title"/>
          </p:nvPr>
        </p:nvSpPr>
        <p:spPr>
          <a:xfrm>
            <a:off x="1293813" y="381000"/>
            <a:ext cx="9601200" cy="533400"/>
          </a:xfrm>
        </p:spPr>
        <p:txBody>
          <a:bodyPr>
            <a:normAutofit fontScale="90000"/>
          </a:bodyPr>
          <a:lstStyle/>
          <a:p>
            <a:pPr>
              <a:defRPr/>
            </a:pPr>
            <a:r>
              <a:rPr lang="en-GB">
                <a:solidFill>
                  <a:srgbClr val="164C6C"/>
                </a:solidFill>
              </a:rPr>
              <a:t>Symptoms</a:t>
            </a:r>
            <a:endParaRPr lang="en-US" dirty="0">
              <a:solidFill>
                <a:srgbClr val="164C6C"/>
              </a:solidFill>
              <a:effectLst>
                <a:outerShdw blurRad="38100" dist="38100" dir="2700000" algn="tl">
                  <a:srgbClr val="000000"/>
                </a:outerShdw>
              </a:effectLst>
            </a:endParaRPr>
          </a:p>
        </p:txBody>
      </p:sp>
      <p:sp>
        <p:nvSpPr>
          <p:cNvPr id="99331" name="Content Placeholder 6">
            <a:extLst>
              <a:ext uri="{FF2B5EF4-FFF2-40B4-BE49-F238E27FC236}">
                <a16:creationId xmlns:a16="http://schemas.microsoft.com/office/drawing/2014/main" id="{005E339E-6150-FDE3-DDF3-BBA042BE8D07}"/>
              </a:ext>
            </a:extLst>
          </p:cNvPr>
          <p:cNvSpPr>
            <a:spLocks noGrp="1"/>
          </p:cNvSpPr>
          <p:nvPr>
            <p:ph sz="quarter" idx="1"/>
          </p:nvPr>
        </p:nvSpPr>
        <p:spPr>
          <a:xfrm>
            <a:off x="1110456" y="1798637"/>
            <a:ext cx="4176713" cy="4937125"/>
          </a:xfrm>
        </p:spPr>
        <p:txBody>
          <a:bodyPr>
            <a:normAutofit fontScale="92500"/>
          </a:bodyPr>
          <a:lstStyle/>
          <a:p>
            <a:pPr eaLnBrk="1" hangingPunct="1"/>
            <a:r>
              <a:rPr lang="en-GB" altLang="en-US" dirty="0">
                <a:latin typeface="Cambria" panose="02040503050406030204" pitchFamily="18" charset="0"/>
              </a:rPr>
              <a:t> Rear                            </a:t>
            </a:r>
          </a:p>
          <a:p>
            <a:pPr eaLnBrk="1" hangingPunct="1"/>
            <a:r>
              <a:rPr lang="en-GB" altLang="en-US" dirty="0">
                <a:latin typeface="Cambria" panose="02040503050406030204" pitchFamily="18" charset="0"/>
              </a:rPr>
              <a:t>Pelvic fractures 4 -14%  (pubic bone) </a:t>
            </a:r>
          </a:p>
          <a:p>
            <a:pPr eaLnBrk="1" hangingPunct="1"/>
            <a:r>
              <a:rPr lang="en-GB" altLang="en-US" dirty="0">
                <a:latin typeface="Cambria" panose="02040503050406030204" pitchFamily="18" charset="0"/>
              </a:rPr>
              <a:t>Pelvic, perineal </a:t>
            </a:r>
            <a:endParaRPr lang="sr-Latn-CS" altLang="en-US" dirty="0">
              <a:latin typeface="Cambria" panose="02040503050406030204" pitchFamily="18" charset="0"/>
            </a:endParaRPr>
          </a:p>
        </p:txBody>
      </p:sp>
      <p:sp>
        <p:nvSpPr>
          <p:cNvPr id="99332" name="Content Placeholder 7">
            <a:extLst>
              <a:ext uri="{FF2B5EF4-FFF2-40B4-BE49-F238E27FC236}">
                <a16:creationId xmlns:a16="http://schemas.microsoft.com/office/drawing/2014/main" id="{13C0D4E7-4E20-0D2C-6FD7-0282D84BDBA5}"/>
              </a:ext>
            </a:extLst>
          </p:cNvPr>
          <p:cNvSpPr>
            <a:spLocks noGrp="1"/>
          </p:cNvSpPr>
          <p:nvPr>
            <p:ph sz="quarter" idx="2"/>
          </p:nvPr>
        </p:nvSpPr>
        <p:spPr>
          <a:xfrm>
            <a:off x="6475412" y="1585491"/>
            <a:ext cx="4211638" cy="2286000"/>
          </a:xfrm>
        </p:spPr>
        <p:txBody>
          <a:bodyPr>
            <a:normAutofit fontScale="92500"/>
          </a:bodyPr>
          <a:lstStyle/>
          <a:p>
            <a:pPr eaLnBrk="1" hangingPunct="1"/>
            <a:r>
              <a:rPr lang="en-GB" altLang="en-US" dirty="0">
                <a:latin typeface="Cambria" panose="02040503050406030204" pitchFamily="18" charset="0"/>
              </a:rPr>
              <a:t>Front </a:t>
            </a:r>
          </a:p>
          <a:p>
            <a:pPr eaLnBrk="1" hangingPunct="1"/>
            <a:r>
              <a:rPr lang="en-GB" altLang="en-US" dirty="0">
                <a:latin typeface="Cambria" panose="02040503050406030204" pitchFamily="18" charset="0"/>
              </a:rPr>
              <a:t>Isolated, straddle – injuries of the stepping type  /</a:t>
            </a:r>
          </a:p>
          <a:p>
            <a:pPr marL="0" indent="0" eaLnBrk="1" hangingPunct="1">
              <a:buNone/>
            </a:pPr>
            <a:r>
              <a:rPr lang="en-GB" altLang="en-US" dirty="0">
                <a:latin typeface="Cambria" panose="02040503050406030204" pitchFamily="18" charset="0"/>
              </a:rPr>
              <a:t>     Bulbar urethra </a:t>
            </a:r>
          </a:p>
          <a:p>
            <a:pPr eaLnBrk="1" hangingPunct="1"/>
            <a:r>
              <a:rPr lang="en-GB" altLang="en-US" dirty="0">
                <a:latin typeface="Cambria" panose="02040503050406030204" pitchFamily="18" charset="0"/>
              </a:rPr>
              <a:t>Scrotum, perineum, </a:t>
            </a:r>
            <a:r>
              <a:rPr lang="en-GB" altLang="en-US" dirty="0" err="1">
                <a:latin typeface="Cambria" panose="02040503050406030204" pitchFamily="18" charset="0"/>
              </a:rPr>
              <a:t>perigenital</a:t>
            </a:r>
            <a:endParaRPr lang="en-GB" altLang="en-US" dirty="0">
              <a:latin typeface="Cambria" panose="02040503050406030204" pitchFamily="18" charset="0"/>
            </a:endParaRPr>
          </a:p>
        </p:txBody>
      </p:sp>
      <p:sp>
        <p:nvSpPr>
          <p:cNvPr id="100355" name="Slide Number Placeholder 5">
            <a:extLst>
              <a:ext uri="{FF2B5EF4-FFF2-40B4-BE49-F238E27FC236}">
                <a16:creationId xmlns:a16="http://schemas.microsoft.com/office/drawing/2014/main" id="{C734FFA5-4423-3935-867B-3DC71DCA81FD}"/>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CBD370D-2765-4077-9AA8-1CF05D986C49}" type="slidenum">
              <a:rPr lang="en-US" altLang="en-US">
                <a:solidFill>
                  <a:schemeClr val="tx2"/>
                </a:solidFill>
                <a:latin typeface="Gill Sans MT" panose="020B0502020104020203" pitchFamily="34" charset="0"/>
              </a:rPr>
              <a:pPr eaLnBrk="1" hangingPunct="1"/>
              <a:t>88</a:t>
            </a:fld>
            <a:endParaRPr lang="en-US" altLang="en-US">
              <a:solidFill>
                <a:schemeClr val="tx2"/>
              </a:solidFill>
              <a:latin typeface="Gill Sans MT" panose="020B0502020104020203" pitchFamily="34" charset="0"/>
            </a:endParaRPr>
          </a:p>
        </p:txBody>
      </p:sp>
      <p:sp>
        <p:nvSpPr>
          <p:cNvPr id="39939" name="Rectangle 5">
            <a:extLst>
              <a:ext uri="{FF2B5EF4-FFF2-40B4-BE49-F238E27FC236}">
                <a16:creationId xmlns:a16="http://schemas.microsoft.com/office/drawing/2014/main" id="{AE02AF30-14AE-8AF8-9FFC-66674F61A325}"/>
              </a:ext>
            </a:extLst>
          </p:cNvPr>
          <p:cNvSpPr>
            <a:spLocks noGrp="1" noChangeArrowheads="1"/>
          </p:cNvSpPr>
          <p:nvPr>
            <p:ph type="body" idx="4294967295"/>
          </p:nvPr>
        </p:nvSpPr>
        <p:spPr>
          <a:xfrm>
            <a:off x="3704828" y="3810000"/>
            <a:ext cx="3164682" cy="2286000"/>
          </a:xfrm>
        </p:spPr>
        <p:txBody>
          <a:bodyPr>
            <a:normAutofit fontScale="85000" lnSpcReduction="10000"/>
          </a:bodyPr>
          <a:lstStyle/>
          <a:p>
            <a:pPr marL="274320" indent="-274320">
              <a:buFont typeface="Wingdings 3"/>
              <a:buChar char=""/>
              <a:defRPr/>
            </a:pPr>
            <a:r>
              <a:rPr lang="en-GB">
                <a:latin typeface="Cambria" pitchFamily="18" charset="0"/>
              </a:rPr>
              <a:t>Impossibility or difficulty urinating</a:t>
            </a:r>
          </a:p>
          <a:p>
            <a:pPr marL="274320" indent="-274320">
              <a:buFont typeface="Wingdings 3"/>
              <a:buChar char=""/>
              <a:defRPr/>
            </a:pPr>
            <a:r>
              <a:rPr lang="en-GB">
                <a:latin typeface="Cambria" pitchFamily="18" charset="0"/>
              </a:rPr>
              <a:t>  Urethrorrhagia</a:t>
            </a:r>
          </a:p>
          <a:p>
            <a:pPr marL="274320" indent="-274320">
              <a:buFont typeface="Wingdings 3"/>
              <a:buChar char=""/>
              <a:defRPr/>
            </a:pPr>
            <a:r>
              <a:rPr lang="en-GB">
                <a:latin typeface="Cambria" pitchFamily="18" charset="0"/>
              </a:rPr>
              <a:t>  Impossibility of catheter placement</a:t>
            </a:r>
          </a:p>
          <a:p>
            <a:pPr marL="274320" indent="-274320">
              <a:buFont typeface="Wingdings 3"/>
              <a:buChar char=""/>
              <a:defRPr/>
            </a:pPr>
            <a:r>
              <a:rPr lang="en-GB">
                <a:latin typeface="Cambria" pitchFamily="18" charset="0"/>
              </a:rPr>
              <a:t>  Periurethral hematoma</a:t>
            </a:r>
            <a:endParaRPr lang="en-GB" dirty="0">
              <a:latin typeface="Cambria" pitchFamily="18" charset="0"/>
            </a:endParaRPr>
          </a:p>
        </p:txBody>
      </p:sp>
      <p:pic>
        <p:nvPicPr>
          <p:cNvPr id="99335" name="Picture 3">
            <a:extLst>
              <a:ext uri="{FF2B5EF4-FFF2-40B4-BE49-F238E27FC236}">
                <a16:creationId xmlns:a16="http://schemas.microsoft.com/office/drawing/2014/main" id="{7E45C6F3-DC03-DA21-1AE8-354D6B2A67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09541" y="4027428"/>
            <a:ext cx="1763713" cy="252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a:extLst>
              <a:ext uri="{FF2B5EF4-FFF2-40B4-BE49-F238E27FC236}">
                <a16:creationId xmlns:a16="http://schemas.microsoft.com/office/drawing/2014/main" id="{E5447966-9272-0EA3-CD1D-4E8FFB1230CF}"/>
              </a:ext>
            </a:extLst>
          </p:cNvPr>
          <p:cNvSpPr>
            <a:spLocks noGrp="1" noChangeArrowheads="1"/>
          </p:cNvSpPr>
          <p:nvPr>
            <p:ph type="title"/>
          </p:nvPr>
        </p:nvSpPr>
        <p:spPr>
          <a:xfrm>
            <a:off x="1293813" y="381000"/>
            <a:ext cx="9601200" cy="603251"/>
          </a:xfrm>
        </p:spPr>
        <p:txBody>
          <a:bodyPr anchor="t"/>
          <a:lstStyle/>
          <a:p>
            <a:pPr eaLnBrk="1" hangingPunct="1"/>
            <a:r>
              <a:rPr lang="en-GB" altLang="en-US">
                <a:solidFill>
                  <a:srgbClr val="164C6C"/>
                </a:solidFill>
              </a:rPr>
              <a:t>Diagnosis</a:t>
            </a:r>
            <a:endParaRPr lang="en-US" altLang="en-US" dirty="0">
              <a:solidFill>
                <a:srgbClr val="164C6C"/>
              </a:solidFill>
            </a:endParaRPr>
          </a:p>
        </p:txBody>
      </p:sp>
      <p:sp>
        <p:nvSpPr>
          <p:cNvPr id="100355" name="Rectangle 3">
            <a:extLst>
              <a:ext uri="{FF2B5EF4-FFF2-40B4-BE49-F238E27FC236}">
                <a16:creationId xmlns:a16="http://schemas.microsoft.com/office/drawing/2014/main" id="{50250C46-7B95-9F78-E411-B4519111D051}"/>
              </a:ext>
            </a:extLst>
          </p:cNvPr>
          <p:cNvSpPr>
            <a:spLocks noGrp="1" noChangeArrowheads="1"/>
          </p:cNvSpPr>
          <p:nvPr>
            <p:ph sz="quarter" idx="1"/>
          </p:nvPr>
        </p:nvSpPr>
        <p:spPr>
          <a:xfrm>
            <a:off x="1979613" y="1219201"/>
            <a:ext cx="5148263" cy="4937125"/>
          </a:xfrm>
        </p:spPr>
        <p:txBody>
          <a:bodyPr/>
          <a:lstStyle/>
          <a:p>
            <a:pPr eaLnBrk="1" hangingPunct="1"/>
            <a:r>
              <a:rPr lang="en-GB" altLang="en-US" sz="2800" dirty="0">
                <a:latin typeface="Cambria" panose="02040503050406030204" pitchFamily="18" charset="0"/>
              </a:rPr>
              <a:t> Radiography of the pelvis</a:t>
            </a:r>
          </a:p>
          <a:p>
            <a:pPr eaLnBrk="1" hangingPunct="1"/>
            <a:r>
              <a:rPr lang="en-GB" altLang="en-US" sz="2800" dirty="0">
                <a:latin typeface="Cambria" panose="02040503050406030204" pitchFamily="18" charset="0"/>
              </a:rPr>
              <a:t>  Posterior urethra RT</a:t>
            </a:r>
          </a:p>
          <a:p>
            <a:pPr eaLnBrk="1" hangingPunct="1"/>
            <a:r>
              <a:rPr lang="en-GB" altLang="en-US" sz="2800" dirty="0">
                <a:latin typeface="Cambria" panose="02040503050406030204" pitchFamily="18" charset="0"/>
              </a:rPr>
              <a:t>    Raised high prostate</a:t>
            </a:r>
            <a:endParaRPr lang="en-US" altLang="en-US" sz="3600" dirty="0">
              <a:latin typeface="Cambria" panose="02040503050406030204" pitchFamily="18" charset="0"/>
            </a:endParaRPr>
          </a:p>
        </p:txBody>
      </p:sp>
      <p:sp>
        <p:nvSpPr>
          <p:cNvPr id="100356" name="Content Placeholder 12">
            <a:extLst>
              <a:ext uri="{FF2B5EF4-FFF2-40B4-BE49-F238E27FC236}">
                <a16:creationId xmlns:a16="http://schemas.microsoft.com/office/drawing/2014/main" id="{ACBA97B4-5993-576D-F241-9F788CFDB488}"/>
              </a:ext>
            </a:extLst>
          </p:cNvPr>
          <p:cNvSpPr>
            <a:spLocks noGrp="1"/>
          </p:cNvSpPr>
          <p:nvPr>
            <p:ph sz="quarter" idx="2"/>
          </p:nvPr>
        </p:nvSpPr>
        <p:spPr>
          <a:xfrm>
            <a:off x="6428410" y="3368676"/>
            <a:ext cx="4643438" cy="3022600"/>
          </a:xfrm>
        </p:spPr>
        <p:txBody>
          <a:bodyPr/>
          <a:lstStyle/>
          <a:p>
            <a:r>
              <a:rPr lang="en-GB" altLang="en-US">
                <a:latin typeface="Cambria" panose="02040503050406030204" pitchFamily="18" charset="0"/>
              </a:rPr>
              <a:t>Retrograde urethrography</a:t>
            </a:r>
            <a:endParaRPr lang="sr-Latn-CS" altLang="en-US" dirty="0">
              <a:latin typeface="Cambria" panose="02040503050406030204" pitchFamily="18" charset="0"/>
            </a:endParaRPr>
          </a:p>
        </p:txBody>
      </p:sp>
      <p:sp>
        <p:nvSpPr>
          <p:cNvPr id="101379" name="Slide Number Placeholder 7">
            <a:extLst>
              <a:ext uri="{FF2B5EF4-FFF2-40B4-BE49-F238E27FC236}">
                <a16:creationId xmlns:a16="http://schemas.microsoft.com/office/drawing/2014/main" id="{7B9BE7A4-8591-4539-7E8D-ADA54DD444E4}"/>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90538FB-0B39-455F-8366-FF518643F22A}" type="slidenum">
              <a:rPr lang="en-US" altLang="en-US">
                <a:solidFill>
                  <a:schemeClr val="tx2"/>
                </a:solidFill>
                <a:latin typeface="Gill Sans MT" panose="020B0502020104020203" pitchFamily="34" charset="0"/>
              </a:rPr>
              <a:pPr eaLnBrk="1" hangingPunct="1"/>
              <a:t>89</a:t>
            </a:fld>
            <a:endParaRPr lang="en-US" altLang="en-US">
              <a:solidFill>
                <a:schemeClr val="tx2"/>
              </a:solidFill>
              <a:latin typeface="Gill Sans MT" panose="020B0502020104020203" pitchFamily="34" charset="0"/>
            </a:endParaRPr>
          </a:p>
        </p:txBody>
      </p:sp>
      <p:pic>
        <p:nvPicPr>
          <p:cNvPr id="100358" name="Picture 4">
            <a:extLst>
              <a:ext uri="{FF2B5EF4-FFF2-40B4-BE49-F238E27FC236}">
                <a16:creationId xmlns:a16="http://schemas.microsoft.com/office/drawing/2014/main" id="{8C51C9E9-07B8-3817-E2CA-3A84C5C6270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13212" y="4724400"/>
            <a:ext cx="1944688"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59" name="Picture 5">
            <a:extLst>
              <a:ext uri="{FF2B5EF4-FFF2-40B4-BE49-F238E27FC236}">
                <a16:creationId xmlns:a16="http://schemas.microsoft.com/office/drawing/2014/main" id="{01E4B85A-81B6-5DBD-FC05-D79C94F86FF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3213" y="3200401"/>
            <a:ext cx="1908175" cy="161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60" name="Picture 6" descr="urethral_injury">
            <a:extLst>
              <a:ext uri="{FF2B5EF4-FFF2-40B4-BE49-F238E27FC236}">
                <a16:creationId xmlns:a16="http://schemas.microsoft.com/office/drawing/2014/main" id="{F918BD30-1B5F-EBF4-59F9-727E71BB33C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3013" y="3876676"/>
            <a:ext cx="1908175"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61" name="Picture 7" descr="15">
            <a:extLst>
              <a:ext uri="{FF2B5EF4-FFF2-40B4-BE49-F238E27FC236}">
                <a16:creationId xmlns:a16="http://schemas.microsoft.com/office/drawing/2014/main" id="{9041637C-3930-4E09-A7C1-5A11FC5F504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85163" y="3886200"/>
            <a:ext cx="2232025" cy="240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62" name="Picture 4">
            <a:extLst>
              <a:ext uri="{FF2B5EF4-FFF2-40B4-BE49-F238E27FC236}">
                <a16:creationId xmlns:a16="http://schemas.microsoft.com/office/drawing/2014/main" id="{0837B320-768A-9D6F-8807-9F9479BF0106}"/>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23013" y="1219201"/>
            <a:ext cx="1979613" cy="173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63" name="Picture 6">
            <a:extLst>
              <a:ext uri="{FF2B5EF4-FFF2-40B4-BE49-F238E27FC236}">
                <a16:creationId xmlns:a16="http://schemas.microsoft.com/office/drawing/2014/main" id="{ABDE439D-711F-CFC4-FDB9-DDC13A60F7C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308975" y="1219200"/>
            <a:ext cx="1979612" cy="174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64" name="Picture 4">
            <a:extLst>
              <a:ext uri="{FF2B5EF4-FFF2-40B4-BE49-F238E27FC236}">
                <a16:creationId xmlns:a16="http://schemas.microsoft.com/office/drawing/2014/main" id="{CA609A95-D330-3A4F-6288-CB269E28CD8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12938" y="3019426"/>
            <a:ext cx="2124075"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65" name="Rectangle 11">
            <a:extLst>
              <a:ext uri="{FF2B5EF4-FFF2-40B4-BE49-F238E27FC236}">
                <a16:creationId xmlns:a16="http://schemas.microsoft.com/office/drawing/2014/main" id="{D2DEB719-7441-DD70-E34B-7CEB4CA7D6E4}"/>
              </a:ext>
            </a:extLst>
          </p:cNvPr>
          <p:cNvSpPr>
            <a:spLocks noChangeArrowheads="1"/>
          </p:cNvSpPr>
          <p:nvPr/>
        </p:nvSpPr>
        <p:spPr bwMode="auto">
          <a:xfrm>
            <a:off x="6475412" y="3017839"/>
            <a:ext cx="39116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a:latin typeface="Cambria" panose="02040503050406030204" pitchFamily="18" charset="0"/>
              </a:rPr>
              <a:t>Unstable fracture Diastasis symphysis</a:t>
            </a:r>
            <a:endParaRPr lang="sr-Latn-CS" altLang="en-US" dirty="0">
              <a:latin typeface="Cambria" panose="020405030504060302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AD8C69E-BE40-AFA6-B3D4-B13909225D51}"/>
              </a:ext>
            </a:extLst>
          </p:cNvPr>
          <p:cNvSpPr>
            <a:spLocks noGrp="1"/>
          </p:cNvSpPr>
          <p:nvPr>
            <p:ph type="title"/>
          </p:nvPr>
        </p:nvSpPr>
        <p:spPr>
          <a:xfrm>
            <a:off x="903288" y="492306"/>
            <a:ext cx="11048999" cy="702275"/>
          </a:xfrm>
        </p:spPr>
        <p:txBody>
          <a:bodyPr>
            <a:normAutofit fontScale="90000"/>
          </a:bodyPr>
          <a:lstStyle/>
          <a:p>
            <a:pPr algn="ctr">
              <a:defRPr/>
            </a:pPr>
            <a:r>
              <a:rPr lang="en-GB" b="1" spc="600">
                <a:effectLst>
                  <a:outerShdw blurRad="38100" dist="38100" dir="2700000" algn="tl">
                    <a:srgbClr val="000000">
                      <a:alpha val="43137"/>
                    </a:srgbClr>
                  </a:outerShdw>
                </a:effectLst>
              </a:rPr>
              <a:t>Hematuria - appearance of erythrocytes (&gt;5) in the urine</a:t>
            </a:r>
            <a:endParaRPr lang="sr-Latn-CS" b="1" spc="600" dirty="0">
              <a:effectLst>
                <a:outerShdw blurRad="38100" dist="38100" dir="2700000" algn="tl">
                  <a:srgbClr val="000000">
                    <a:alpha val="43137"/>
                  </a:srgbClr>
                </a:outerShdw>
              </a:effectLst>
            </a:endParaRPr>
          </a:p>
        </p:txBody>
      </p:sp>
      <p:sp>
        <p:nvSpPr>
          <p:cNvPr id="18435" name="Slide Number Placeholder 8">
            <a:extLst>
              <a:ext uri="{FF2B5EF4-FFF2-40B4-BE49-F238E27FC236}">
                <a16:creationId xmlns:a16="http://schemas.microsoft.com/office/drawing/2014/main" id="{A2204846-0DB5-6E93-FE6D-8C4E76A9BF13}"/>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ED1660F-546B-47A3-ADF7-E241809E6C5E}" type="slidenum">
              <a:rPr lang="en-US" altLang="en-US">
                <a:solidFill>
                  <a:schemeClr val="tx2"/>
                </a:solidFill>
                <a:latin typeface="Gill Sans MT" panose="020B0502020104020203" pitchFamily="34" charset="0"/>
              </a:rPr>
              <a:pPr eaLnBrk="1" hangingPunct="1"/>
              <a:t>9</a:t>
            </a:fld>
            <a:endParaRPr lang="en-US" altLang="en-US">
              <a:solidFill>
                <a:schemeClr val="tx2"/>
              </a:solidFill>
              <a:latin typeface="Gill Sans MT" panose="020B0502020104020203" pitchFamily="34" charset="0"/>
            </a:endParaRPr>
          </a:p>
        </p:txBody>
      </p:sp>
      <p:sp>
        <p:nvSpPr>
          <p:cNvPr id="18436" name="Content Placeholder 5">
            <a:extLst>
              <a:ext uri="{FF2B5EF4-FFF2-40B4-BE49-F238E27FC236}">
                <a16:creationId xmlns:a16="http://schemas.microsoft.com/office/drawing/2014/main" id="{2071464A-D756-67AC-E659-226812672589}"/>
              </a:ext>
            </a:extLst>
          </p:cNvPr>
          <p:cNvSpPr>
            <a:spLocks noGrp="1"/>
          </p:cNvSpPr>
          <p:nvPr>
            <p:ph sz="quarter" idx="1"/>
          </p:nvPr>
        </p:nvSpPr>
        <p:spPr>
          <a:xfrm>
            <a:off x="1979612" y="1417430"/>
            <a:ext cx="8229600" cy="4937125"/>
          </a:xfrm>
        </p:spPr>
        <p:txBody>
          <a:bodyPr/>
          <a:lstStyle/>
          <a:p>
            <a:pPr marL="0" marR="0" indent="0" algn="just">
              <a:lnSpc>
                <a:spcPct val="107000"/>
              </a:lnSpc>
              <a:spcBef>
                <a:spcPts val="0"/>
              </a:spcBef>
              <a:spcAft>
                <a:spcPts val="800"/>
              </a:spcAft>
              <a:buNone/>
            </a:pPr>
            <a:r>
              <a:rPr lang="en-GB" sz="1800" b="1" dirty="0">
                <a:effectLst/>
                <a:latin typeface="Calibri" panose="020F0502020204030204" pitchFamily="34" charset="0"/>
                <a:ea typeface="Calibri" panose="020F0502020204030204" pitchFamily="34" charset="0"/>
                <a:cs typeface="Times New Roman" panose="02020603050405020304" pitchFamily="18" charset="0"/>
              </a:rPr>
              <a:t>Microscopic</a:t>
            </a:r>
          </a:p>
          <a:p>
            <a:pPr marL="0" marR="0" indent="0" algn="just">
              <a:lnSpc>
                <a:spcPct val="107000"/>
              </a:lnSpc>
              <a:spcBef>
                <a:spcPts val="0"/>
              </a:spcBef>
              <a:spcAft>
                <a:spcPts val="800"/>
              </a:spcAft>
              <a:buNone/>
            </a:pPr>
            <a:r>
              <a:rPr lang="en-GB" sz="1800" b="1" dirty="0">
                <a:effectLst/>
                <a:latin typeface="Calibri" panose="020F0502020204030204" pitchFamily="34" charset="0"/>
                <a:ea typeface="Calibri" panose="020F0502020204030204" pitchFamily="34" charset="0"/>
                <a:cs typeface="Times New Roman" panose="02020603050405020304" pitchFamily="18" charset="0"/>
              </a:rPr>
              <a:t>Macroscopic</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In relation to the act of urination</a:t>
            </a:r>
          </a:p>
          <a:p>
            <a:pPr marL="28575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Initial </a:t>
            </a:r>
          </a:p>
          <a:p>
            <a:pPr marL="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Urethra </a:t>
            </a:r>
          </a:p>
          <a:p>
            <a:pPr marL="28575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Total</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Bladder, ureter, kidney </a:t>
            </a:r>
          </a:p>
          <a:p>
            <a:pPr marL="285750" indent="-285750" algn="just">
              <a:lnSpc>
                <a:spcPct val="107000"/>
              </a:lnSpc>
              <a:spcBef>
                <a:spcPts val="0"/>
              </a:spcBef>
              <a:spcAft>
                <a:spcPts val="800"/>
              </a:spcAft>
              <a:buFont typeface="Wingdings" panose="05000000000000000000" pitchFamily="2" charset="2"/>
              <a:buChar char="ü"/>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Terminal </a:t>
            </a:r>
          </a:p>
          <a:p>
            <a:pPr marL="0" indent="0" algn="just">
              <a:lnSpc>
                <a:spcPct val="107000"/>
              </a:lnSpc>
              <a:spcBef>
                <a:spcPts val="0"/>
              </a:spcBef>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          Bladder neck, trigone, prostate</a:t>
            </a:r>
          </a:p>
        </p:txBody>
      </p:sp>
      <p:pic>
        <p:nvPicPr>
          <p:cNvPr id="18437" name="Picture 5" descr="Redcells">
            <a:extLst>
              <a:ext uri="{FF2B5EF4-FFF2-40B4-BE49-F238E27FC236}">
                <a16:creationId xmlns:a16="http://schemas.microsoft.com/office/drawing/2014/main" id="{27A97373-5620-36AD-5A45-C0F8F2718B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7788" y="1447801"/>
            <a:ext cx="1800225" cy="244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9" descr="266695694_d25651fb37">
            <a:extLst>
              <a:ext uri="{FF2B5EF4-FFF2-40B4-BE49-F238E27FC236}">
                <a16:creationId xmlns:a16="http://schemas.microsoft.com/office/drawing/2014/main" id="{95B91472-CDA4-FE51-DEB3-41BC3E8FB7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9130"/>
          <a:stretch>
            <a:fillRect/>
          </a:stretch>
        </p:blipFill>
        <p:spPr bwMode="auto">
          <a:xfrm>
            <a:off x="8304213" y="1447800"/>
            <a:ext cx="1979613" cy="243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4">
            <a:extLst>
              <a:ext uri="{FF2B5EF4-FFF2-40B4-BE49-F238E27FC236}">
                <a16:creationId xmlns:a16="http://schemas.microsoft.com/office/drawing/2014/main" id="{3D9CC2AD-2E3B-3834-7B84-FFD4A3CDB985}"/>
              </a:ext>
            </a:extLst>
          </p:cNvPr>
          <p:cNvSpPr>
            <a:spLocks noGrp="1" noChangeArrowheads="1"/>
          </p:cNvSpPr>
          <p:nvPr>
            <p:ph type="title"/>
          </p:nvPr>
        </p:nvSpPr>
        <p:spPr>
          <a:xfrm>
            <a:off x="1293813" y="381000"/>
            <a:ext cx="9601200" cy="506414"/>
          </a:xfrm>
        </p:spPr>
        <p:txBody>
          <a:bodyPr>
            <a:normAutofit fontScale="90000"/>
          </a:bodyPr>
          <a:lstStyle/>
          <a:p>
            <a:pPr eaLnBrk="1" hangingPunct="1"/>
            <a:r>
              <a:rPr lang="en-GB" altLang="en-US">
                <a:solidFill>
                  <a:srgbClr val="164C6C"/>
                </a:solidFill>
              </a:rPr>
              <a:t>Treatment</a:t>
            </a:r>
            <a:endParaRPr lang="en-US" altLang="en-US" dirty="0">
              <a:solidFill>
                <a:srgbClr val="164C6C"/>
              </a:solidFill>
            </a:endParaRPr>
          </a:p>
        </p:txBody>
      </p:sp>
      <p:sp>
        <p:nvSpPr>
          <p:cNvPr id="102403" name="Slide Number Placeholder 8">
            <a:extLst>
              <a:ext uri="{FF2B5EF4-FFF2-40B4-BE49-F238E27FC236}">
                <a16:creationId xmlns:a16="http://schemas.microsoft.com/office/drawing/2014/main" id="{068F9220-F962-B908-CFD4-7ABCDD9B4F33}"/>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93E0D45-1806-4331-9F67-1430073EB3FB}" type="slidenum">
              <a:rPr lang="en-US" altLang="en-US">
                <a:solidFill>
                  <a:schemeClr val="tx2"/>
                </a:solidFill>
                <a:latin typeface="Gill Sans MT" panose="020B0502020104020203" pitchFamily="34" charset="0"/>
              </a:rPr>
              <a:pPr eaLnBrk="1" hangingPunct="1"/>
              <a:t>90</a:t>
            </a:fld>
            <a:endParaRPr lang="en-US" altLang="en-US">
              <a:solidFill>
                <a:schemeClr val="tx2"/>
              </a:solidFill>
              <a:latin typeface="Gill Sans MT" panose="020B0502020104020203" pitchFamily="34" charset="0"/>
            </a:endParaRPr>
          </a:p>
        </p:txBody>
      </p:sp>
      <p:sp>
        <p:nvSpPr>
          <p:cNvPr id="101380" name="Rectangle 5">
            <a:extLst>
              <a:ext uri="{FF2B5EF4-FFF2-40B4-BE49-F238E27FC236}">
                <a16:creationId xmlns:a16="http://schemas.microsoft.com/office/drawing/2014/main" id="{2BC7CFCF-BBFD-D666-E25F-364C5EDFA285}"/>
              </a:ext>
            </a:extLst>
          </p:cNvPr>
          <p:cNvSpPr>
            <a:spLocks noGrp="1" noChangeArrowheads="1"/>
          </p:cNvSpPr>
          <p:nvPr>
            <p:ph sz="quarter" idx="1"/>
          </p:nvPr>
        </p:nvSpPr>
        <p:spPr>
          <a:xfrm>
            <a:off x="1979613" y="1219201"/>
            <a:ext cx="4041775" cy="4392613"/>
          </a:xfrm>
          <a:solidFill>
            <a:srgbClr val="DDD0C1"/>
          </a:solidFill>
        </p:spPr>
        <p:txBody>
          <a:bodyPr/>
          <a:lstStyle/>
          <a:p>
            <a:pPr eaLnBrk="1" hangingPunct="1"/>
            <a:r>
              <a:rPr lang="en-GB" altLang="en-US" sz="2800" dirty="0">
                <a:latin typeface="Cambria" panose="02040503050406030204" pitchFamily="18" charset="0"/>
              </a:rPr>
              <a:t>Rear  </a:t>
            </a:r>
          </a:p>
          <a:p>
            <a:pPr eaLnBrk="1" hangingPunct="1"/>
            <a:endParaRPr lang="en-GB" altLang="en-US" sz="2800" dirty="0">
              <a:latin typeface="Cambria" panose="02040503050406030204" pitchFamily="18" charset="0"/>
            </a:endParaRPr>
          </a:p>
          <a:p>
            <a:pPr eaLnBrk="1" hangingPunct="1"/>
            <a:endParaRPr lang="en-GB" altLang="en-US" sz="2800" dirty="0">
              <a:latin typeface="Cambria" panose="02040503050406030204" pitchFamily="18" charset="0"/>
            </a:endParaRPr>
          </a:p>
          <a:p>
            <a:pPr eaLnBrk="1" hangingPunct="1"/>
            <a:endParaRPr lang="en-GB" altLang="en-US" sz="2800" dirty="0">
              <a:latin typeface="Cambria" panose="02040503050406030204" pitchFamily="18" charset="0"/>
            </a:endParaRPr>
          </a:p>
          <a:p>
            <a:pPr eaLnBrk="1" hangingPunct="1"/>
            <a:endParaRPr lang="en-GB" altLang="en-US" sz="2800" dirty="0">
              <a:latin typeface="Cambria" panose="02040503050406030204" pitchFamily="18" charset="0"/>
            </a:endParaRPr>
          </a:p>
          <a:p>
            <a:pPr marL="0" indent="0" eaLnBrk="1" hangingPunct="1">
              <a:buNone/>
            </a:pPr>
            <a:r>
              <a:rPr lang="en-GB" altLang="en-US" sz="2800" dirty="0">
                <a:latin typeface="Cambria" panose="02040503050406030204" pitchFamily="18" charset="0"/>
              </a:rPr>
              <a:t> </a:t>
            </a:r>
          </a:p>
          <a:p>
            <a:pPr eaLnBrk="1" hangingPunct="1"/>
            <a:r>
              <a:rPr lang="en-GB" altLang="en-US" sz="2800" dirty="0">
                <a:latin typeface="Cambria" panose="02040503050406030204" pitchFamily="18" charset="0"/>
              </a:rPr>
              <a:t>  Operational</a:t>
            </a:r>
          </a:p>
        </p:txBody>
      </p:sp>
      <p:sp>
        <p:nvSpPr>
          <p:cNvPr id="101381" name="Rectangle 6">
            <a:extLst>
              <a:ext uri="{FF2B5EF4-FFF2-40B4-BE49-F238E27FC236}">
                <a16:creationId xmlns:a16="http://schemas.microsoft.com/office/drawing/2014/main" id="{E66251C3-7BF5-2635-D91D-D8BE1F97B30E}"/>
              </a:ext>
            </a:extLst>
          </p:cNvPr>
          <p:cNvSpPr>
            <a:spLocks noGrp="1" noChangeArrowheads="1"/>
          </p:cNvSpPr>
          <p:nvPr>
            <p:ph sz="quarter" idx="2"/>
          </p:nvPr>
        </p:nvSpPr>
        <p:spPr>
          <a:xfrm>
            <a:off x="6154738" y="1216026"/>
            <a:ext cx="4041775" cy="4392613"/>
          </a:xfrm>
          <a:solidFill>
            <a:srgbClr val="DCFCA2"/>
          </a:solidFill>
        </p:spPr>
        <p:txBody>
          <a:bodyPr/>
          <a:lstStyle/>
          <a:p>
            <a:pPr algn="ctr" eaLnBrk="1" hangingPunct="1"/>
            <a:r>
              <a:rPr lang="en-GB" altLang="en-US" sz="2800">
                <a:latin typeface="Cambria" panose="02040503050406030204" pitchFamily="18" charset="0"/>
              </a:rPr>
              <a:t>Front</a:t>
            </a:r>
            <a:endParaRPr lang="en-US" altLang="en-US" sz="2800" dirty="0">
              <a:latin typeface="Cambria" panose="02040503050406030204" pitchFamily="18" charset="0"/>
            </a:endParaRPr>
          </a:p>
        </p:txBody>
      </p:sp>
      <p:sp>
        <p:nvSpPr>
          <p:cNvPr id="101382" name="Rectangle 8">
            <a:extLst>
              <a:ext uri="{FF2B5EF4-FFF2-40B4-BE49-F238E27FC236}">
                <a16:creationId xmlns:a16="http://schemas.microsoft.com/office/drawing/2014/main" id="{32EDFFDF-93A4-D879-96C5-F6A5C9DCCEE0}"/>
              </a:ext>
            </a:extLst>
          </p:cNvPr>
          <p:cNvSpPr>
            <a:spLocks noChangeArrowheads="1"/>
          </p:cNvSpPr>
          <p:nvPr/>
        </p:nvSpPr>
        <p:spPr bwMode="auto">
          <a:xfrm>
            <a:off x="2132013" y="5562601"/>
            <a:ext cx="728122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2400">
                <a:latin typeface="Cambria" panose="02040503050406030204" pitchFamily="18" charset="0"/>
              </a:rPr>
              <a:t>Penetrating injuries - Surgical exploration</a:t>
            </a:r>
          </a:p>
          <a:p>
            <a:pPr eaLnBrk="1" hangingPunct="1"/>
            <a:r>
              <a:rPr lang="en-GB" altLang="en-US" sz="2400">
                <a:latin typeface="Cambria" panose="02040503050406030204" pitchFamily="18" charset="0"/>
              </a:rPr>
              <a:t>Extensive extravasation of urine – Drainage, Antibiotic</a:t>
            </a:r>
            <a:endParaRPr lang="en-GB" altLang="en-US" sz="2400" dirty="0" err="1">
              <a:latin typeface="Cambria" panose="02040503050406030204" pitchFamily="18" charset="0"/>
            </a:endParaRPr>
          </a:p>
        </p:txBody>
      </p:sp>
      <p:pic>
        <p:nvPicPr>
          <p:cNvPr id="101383" name="Picture 11" descr="1471-2490-4-16-1">
            <a:extLst>
              <a:ext uri="{FF2B5EF4-FFF2-40B4-BE49-F238E27FC236}">
                <a16:creationId xmlns:a16="http://schemas.microsoft.com/office/drawing/2014/main" id="{5F477A44-EFE4-5324-A321-C73BEF97D6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5212" y="3733800"/>
            <a:ext cx="2592388"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4" name="Rectangle 12">
            <a:extLst>
              <a:ext uri="{FF2B5EF4-FFF2-40B4-BE49-F238E27FC236}">
                <a16:creationId xmlns:a16="http://schemas.microsoft.com/office/drawing/2014/main" id="{3A860B7D-5783-3684-FED3-492BD43449F0}"/>
              </a:ext>
            </a:extLst>
          </p:cNvPr>
          <p:cNvSpPr>
            <a:spLocks noChangeArrowheads="1"/>
          </p:cNvSpPr>
          <p:nvPr/>
        </p:nvSpPr>
        <p:spPr bwMode="auto">
          <a:xfrm>
            <a:off x="3909348" y="1905001"/>
            <a:ext cx="4398705" cy="1865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lnSpc>
                <a:spcPct val="80000"/>
              </a:lnSpc>
              <a:spcBef>
                <a:spcPct val="20000"/>
              </a:spcBef>
            </a:pPr>
            <a:r>
              <a:rPr lang="en-GB" altLang="en-US" sz="2400" dirty="0">
                <a:latin typeface="Cambria" panose="02040503050406030204" pitchFamily="18" charset="0"/>
              </a:rPr>
              <a:t>Attempt to place a catheter</a:t>
            </a:r>
          </a:p>
          <a:p>
            <a:pPr algn="ctr" eaLnBrk="1" hangingPunct="1">
              <a:lnSpc>
                <a:spcPct val="80000"/>
              </a:lnSpc>
              <a:spcBef>
                <a:spcPct val="20000"/>
              </a:spcBef>
            </a:pPr>
            <a:r>
              <a:rPr lang="en-GB" altLang="en-US" sz="2400" dirty="0">
                <a:latin typeface="Cambria" panose="02040503050406030204" pitchFamily="18" charset="0"/>
              </a:rPr>
              <a:t>UROLOGIST</a:t>
            </a:r>
          </a:p>
          <a:p>
            <a:pPr algn="ctr" eaLnBrk="1" hangingPunct="1">
              <a:lnSpc>
                <a:spcPct val="80000"/>
              </a:lnSpc>
              <a:spcBef>
                <a:spcPct val="20000"/>
              </a:spcBef>
            </a:pPr>
            <a:endParaRPr lang="en-GB" altLang="en-US" sz="2400" dirty="0">
              <a:latin typeface="Cambria" panose="02040503050406030204" pitchFamily="18" charset="0"/>
            </a:endParaRPr>
          </a:p>
          <a:p>
            <a:pPr algn="ctr" eaLnBrk="1" hangingPunct="1">
              <a:lnSpc>
                <a:spcPct val="80000"/>
              </a:lnSpc>
              <a:spcBef>
                <a:spcPct val="20000"/>
              </a:spcBef>
            </a:pPr>
            <a:r>
              <a:rPr lang="en-GB" altLang="en-US" sz="2400" dirty="0">
                <a:latin typeface="Cambria" panose="02040503050406030204" pitchFamily="18" charset="0"/>
              </a:rPr>
              <a:t>Suprapubic cystostomy</a:t>
            </a:r>
          </a:p>
          <a:p>
            <a:pPr algn="ctr" eaLnBrk="1" hangingPunct="1">
              <a:lnSpc>
                <a:spcPct val="80000"/>
              </a:lnSpc>
              <a:spcBef>
                <a:spcPct val="20000"/>
              </a:spcBef>
            </a:pPr>
            <a:r>
              <a:rPr lang="en-GB" altLang="en-US" sz="2400" dirty="0">
                <a:latin typeface="Cambria" panose="02040503050406030204" pitchFamily="18" charset="0"/>
              </a:rPr>
              <a:t>Percutaneous or Open approach</a:t>
            </a:r>
          </a:p>
        </p:txBody>
      </p:sp>
      <p:pic>
        <p:nvPicPr>
          <p:cNvPr id="101385" name="Picture 10">
            <a:extLst>
              <a:ext uri="{FF2B5EF4-FFF2-40B4-BE49-F238E27FC236}">
                <a16:creationId xmlns:a16="http://schemas.microsoft.com/office/drawing/2014/main" id="{0D6819D9-3178-E371-EB55-1B9CA7CB126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90013" y="4038600"/>
            <a:ext cx="1368425" cy="188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5">
            <a:extLst>
              <a:ext uri="{FF2B5EF4-FFF2-40B4-BE49-F238E27FC236}">
                <a16:creationId xmlns:a16="http://schemas.microsoft.com/office/drawing/2014/main" id="{BFAAA608-8E1B-2A9A-4B9D-BD2C0BB2CAEE}"/>
              </a:ext>
            </a:extLst>
          </p:cNvPr>
          <p:cNvSpPr>
            <a:spLocks noGrp="1"/>
          </p:cNvSpPr>
          <p:nvPr>
            <p:ph type="title"/>
          </p:nvPr>
        </p:nvSpPr>
        <p:spPr>
          <a:xfrm>
            <a:off x="1293813" y="381000"/>
            <a:ext cx="9601200" cy="638176"/>
          </a:xfrm>
        </p:spPr>
        <p:txBody>
          <a:bodyPr/>
          <a:lstStyle/>
          <a:p>
            <a:pPr eaLnBrk="1" hangingPunct="1"/>
            <a:r>
              <a:rPr lang="en-GB" altLang="en-US">
                <a:solidFill>
                  <a:srgbClr val="164C6C"/>
                </a:solidFill>
              </a:rPr>
              <a:t>Posterior urethra - Operative treatment</a:t>
            </a:r>
            <a:endParaRPr lang="sr-Latn-CS" altLang="en-US" dirty="0">
              <a:solidFill>
                <a:srgbClr val="164C6C"/>
              </a:solidFill>
            </a:endParaRPr>
          </a:p>
        </p:txBody>
      </p:sp>
      <p:sp>
        <p:nvSpPr>
          <p:cNvPr id="103427" name="Slide Number Placeholder 2">
            <a:extLst>
              <a:ext uri="{FF2B5EF4-FFF2-40B4-BE49-F238E27FC236}">
                <a16:creationId xmlns:a16="http://schemas.microsoft.com/office/drawing/2014/main" id="{99347781-49ED-5AA7-AF59-8F0EA4AAC06A}"/>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76146C3-F4F6-4E82-AA8D-78B1CD5A6A78}" type="slidenum">
              <a:rPr lang="en-US" altLang="en-US">
                <a:solidFill>
                  <a:schemeClr val="tx2"/>
                </a:solidFill>
                <a:latin typeface="Gill Sans MT" panose="020B0502020104020203" pitchFamily="34" charset="0"/>
              </a:rPr>
              <a:pPr eaLnBrk="1" hangingPunct="1"/>
              <a:t>91</a:t>
            </a:fld>
            <a:endParaRPr lang="en-US" altLang="en-US">
              <a:solidFill>
                <a:schemeClr val="tx2"/>
              </a:solidFill>
              <a:latin typeface="Gill Sans MT" panose="020B0502020104020203" pitchFamily="34" charset="0"/>
            </a:endParaRPr>
          </a:p>
        </p:txBody>
      </p:sp>
      <p:sp>
        <p:nvSpPr>
          <p:cNvPr id="102404" name="Content Placeholder 6">
            <a:extLst>
              <a:ext uri="{FF2B5EF4-FFF2-40B4-BE49-F238E27FC236}">
                <a16:creationId xmlns:a16="http://schemas.microsoft.com/office/drawing/2014/main" id="{303A88E1-5BA5-E577-76BE-038E449422D8}"/>
              </a:ext>
            </a:extLst>
          </p:cNvPr>
          <p:cNvSpPr>
            <a:spLocks noGrp="1"/>
          </p:cNvSpPr>
          <p:nvPr>
            <p:ph sz="quarter" idx="1"/>
          </p:nvPr>
        </p:nvSpPr>
        <p:spPr>
          <a:xfrm>
            <a:off x="1979612" y="1219201"/>
            <a:ext cx="8229600" cy="4937125"/>
          </a:xfrm>
        </p:spPr>
        <p:txBody>
          <a:bodyPr/>
          <a:lstStyle/>
          <a:p>
            <a:pPr eaLnBrk="1" hangingPunct="1"/>
            <a:r>
              <a:rPr lang="en-GB" altLang="en-US">
                <a:latin typeface="Cambria" panose="02040503050406030204" pitchFamily="18" charset="0"/>
              </a:rPr>
              <a:t>Early urethral stenting with cystostomy</a:t>
            </a:r>
            <a:endParaRPr lang="sr-Latn-CS" altLang="en-US" dirty="0">
              <a:latin typeface="Cambria" panose="02040503050406030204" pitchFamily="18" charset="0"/>
            </a:endParaRPr>
          </a:p>
        </p:txBody>
      </p:sp>
      <p:pic>
        <p:nvPicPr>
          <p:cNvPr id="102405" name="Picture 5">
            <a:extLst>
              <a:ext uri="{FF2B5EF4-FFF2-40B4-BE49-F238E27FC236}">
                <a16:creationId xmlns:a16="http://schemas.microsoft.com/office/drawing/2014/main" id="{C7129042-679F-7579-6749-C55533BEC52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13326" y="1752600"/>
            <a:ext cx="3671887" cy="456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06" name="Picture 2">
            <a:extLst>
              <a:ext uri="{FF2B5EF4-FFF2-40B4-BE49-F238E27FC236}">
                <a16:creationId xmlns:a16="http://schemas.microsoft.com/office/drawing/2014/main" id="{6374E179-F05F-D8B1-D0F1-7363BD15F6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7213" y="3124200"/>
            <a:ext cx="2987675" cy="139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a:extLst>
              <a:ext uri="{FF2B5EF4-FFF2-40B4-BE49-F238E27FC236}">
                <a16:creationId xmlns:a16="http://schemas.microsoft.com/office/drawing/2014/main" id="{E394BC41-FF9B-8078-F358-948DF47255F5}"/>
              </a:ext>
            </a:extLst>
          </p:cNvPr>
          <p:cNvSpPr>
            <a:spLocks noGrp="1" noChangeArrowheads="1"/>
          </p:cNvSpPr>
          <p:nvPr>
            <p:ph type="title"/>
          </p:nvPr>
        </p:nvSpPr>
        <p:spPr>
          <a:xfrm>
            <a:off x="1293813" y="381000"/>
            <a:ext cx="9601200" cy="457200"/>
          </a:xfrm>
        </p:spPr>
        <p:txBody>
          <a:bodyPr>
            <a:normAutofit fontScale="90000"/>
          </a:bodyPr>
          <a:lstStyle/>
          <a:p>
            <a:pPr eaLnBrk="1" hangingPunct="1"/>
            <a:r>
              <a:rPr lang="en-GB" altLang="en-US">
                <a:solidFill>
                  <a:srgbClr val="164C6C"/>
                </a:solidFill>
              </a:rPr>
              <a:t>Postponed reconstruction</a:t>
            </a:r>
            <a:endParaRPr lang="en-US" altLang="en-US" dirty="0">
              <a:solidFill>
                <a:srgbClr val="164C6C"/>
              </a:solidFill>
            </a:endParaRPr>
          </a:p>
        </p:txBody>
      </p:sp>
      <p:sp>
        <p:nvSpPr>
          <p:cNvPr id="104451" name="Slide Number Placeholder 6">
            <a:extLst>
              <a:ext uri="{FF2B5EF4-FFF2-40B4-BE49-F238E27FC236}">
                <a16:creationId xmlns:a16="http://schemas.microsoft.com/office/drawing/2014/main" id="{45031120-B820-F37E-174D-4A150D1FBB79}"/>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427C1F0-995B-4682-96FD-A800FFAD3EA3}" type="slidenum">
              <a:rPr lang="en-US" altLang="en-US">
                <a:solidFill>
                  <a:schemeClr val="tx2"/>
                </a:solidFill>
                <a:latin typeface="Gill Sans MT" panose="020B0502020104020203" pitchFamily="34" charset="0"/>
              </a:rPr>
              <a:pPr eaLnBrk="1" hangingPunct="1"/>
              <a:t>92</a:t>
            </a:fld>
            <a:endParaRPr lang="en-US" altLang="en-US">
              <a:solidFill>
                <a:schemeClr val="tx2"/>
              </a:solidFill>
              <a:latin typeface="Gill Sans MT" panose="020B0502020104020203" pitchFamily="34" charset="0"/>
            </a:endParaRPr>
          </a:p>
        </p:txBody>
      </p:sp>
      <p:sp>
        <p:nvSpPr>
          <p:cNvPr id="103428" name="Content Placeholder 7">
            <a:extLst>
              <a:ext uri="{FF2B5EF4-FFF2-40B4-BE49-F238E27FC236}">
                <a16:creationId xmlns:a16="http://schemas.microsoft.com/office/drawing/2014/main" id="{737A3C85-F5EF-F4A8-515E-2542C5D83FAE}"/>
              </a:ext>
            </a:extLst>
          </p:cNvPr>
          <p:cNvSpPr>
            <a:spLocks noGrp="1"/>
          </p:cNvSpPr>
          <p:nvPr>
            <p:ph sz="quarter" idx="1"/>
          </p:nvPr>
        </p:nvSpPr>
        <p:spPr>
          <a:xfrm>
            <a:off x="1979612" y="1281113"/>
            <a:ext cx="8229600" cy="4937125"/>
          </a:xfrm>
        </p:spPr>
        <p:txBody>
          <a:bodyPr>
            <a:normAutofit/>
          </a:bodyPr>
          <a:lstStyle/>
          <a:p>
            <a:pPr eaLnBrk="1" hangingPunct="1"/>
            <a:r>
              <a:rPr lang="en-GB" altLang="en-US" sz="1800">
                <a:latin typeface="Cambria" panose="02040503050406030204" pitchFamily="18" charset="0"/>
              </a:rPr>
              <a:t>3 weeks to 3 months</a:t>
            </a:r>
          </a:p>
          <a:p>
            <a:pPr eaLnBrk="1" hangingPunct="1"/>
            <a:r>
              <a:rPr lang="en-GB" altLang="en-US" sz="1800">
                <a:latin typeface="Cambria" panose="02040503050406030204" pitchFamily="18" charset="0"/>
              </a:rPr>
              <a:t>  Preoperative evaluation</a:t>
            </a:r>
          </a:p>
          <a:p>
            <a:pPr eaLnBrk="1" hangingPunct="1"/>
            <a:r>
              <a:rPr lang="en-GB" altLang="en-US" sz="1800">
                <a:latin typeface="Cambria" panose="02040503050406030204" pitchFamily="18" charset="0"/>
              </a:rPr>
              <a:t>    Retrograde urethrography</a:t>
            </a:r>
          </a:p>
          <a:p>
            <a:pPr eaLnBrk="1" hangingPunct="1"/>
            <a:endParaRPr lang="en-GB" altLang="en-US" sz="1800">
              <a:latin typeface="Cambria" panose="02040503050406030204" pitchFamily="18" charset="0"/>
            </a:endParaRPr>
          </a:p>
          <a:p>
            <a:pPr eaLnBrk="1" hangingPunct="1"/>
            <a:r>
              <a:rPr lang="en-GB" altLang="en-US" sz="1800">
                <a:latin typeface="Cambria" panose="02040503050406030204" pitchFamily="18" charset="0"/>
              </a:rPr>
              <a:t>  Urethral stricture</a:t>
            </a:r>
          </a:p>
          <a:p>
            <a:pPr eaLnBrk="1" hangingPunct="1"/>
            <a:r>
              <a:rPr lang="en-GB" altLang="en-US" sz="1800">
                <a:latin typeface="Cambria" panose="02040503050406030204" pitchFamily="18" charset="0"/>
              </a:rPr>
              <a:t>  Internal urethrotomy &lt; 1 cm</a:t>
            </a:r>
          </a:p>
          <a:p>
            <a:pPr eaLnBrk="1" hangingPunct="1"/>
            <a:r>
              <a:rPr lang="en-GB" altLang="en-US" sz="1800">
                <a:latin typeface="Cambria" panose="02040503050406030204" pitchFamily="18" charset="0"/>
              </a:rPr>
              <a:t>  Posterior or Anterior urethroplasty &gt; 1 cm</a:t>
            </a:r>
            <a:endParaRPr lang="en-GB" altLang="en-US" sz="1800" dirty="0">
              <a:latin typeface="Cambria" panose="02040503050406030204" pitchFamily="18" charset="0"/>
            </a:endParaRPr>
          </a:p>
        </p:txBody>
      </p:sp>
      <p:pic>
        <p:nvPicPr>
          <p:cNvPr id="103429" name="Picture 5" descr="f105021">
            <a:extLst>
              <a:ext uri="{FF2B5EF4-FFF2-40B4-BE49-F238E27FC236}">
                <a16:creationId xmlns:a16="http://schemas.microsoft.com/office/drawing/2014/main" id="{98E62B00-5B38-C288-5571-62EA5B86878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45288" y="4191000"/>
            <a:ext cx="3275013" cy="202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30" name="Picture 5">
            <a:extLst>
              <a:ext uri="{FF2B5EF4-FFF2-40B4-BE49-F238E27FC236}">
                <a16:creationId xmlns:a16="http://schemas.microsoft.com/office/drawing/2014/main" id="{47A47E3B-4BA7-5000-C1A2-5C4BA9DB77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7126" y="4495800"/>
            <a:ext cx="324008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31" name="Picture 8">
            <a:extLst>
              <a:ext uri="{FF2B5EF4-FFF2-40B4-BE49-F238E27FC236}">
                <a16:creationId xmlns:a16="http://schemas.microsoft.com/office/drawing/2014/main" id="{DDC2829C-9E0C-B3D9-398F-07F1F5DDC1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7012" y="1219200"/>
            <a:ext cx="1836738" cy="246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a:extLst>
              <a:ext uri="{FF2B5EF4-FFF2-40B4-BE49-F238E27FC236}">
                <a16:creationId xmlns:a16="http://schemas.microsoft.com/office/drawing/2014/main" id="{0AD05865-38F2-88EB-5D09-8748E058FA32}"/>
              </a:ext>
            </a:extLst>
          </p:cNvPr>
          <p:cNvSpPr>
            <a:spLocks noGrp="1" noChangeArrowheads="1"/>
          </p:cNvSpPr>
          <p:nvPr>
            <p:ph type="title"/>
          </p:nvPr>
        </p:nvSpPr>
        <p:spPr>
          <a:xfrm>
            <a:off x="1293813" y="381000"/>
            <a:ext cx="9601200" cy="533400"/>
          </a:xfrm>
        </p:spPr>
        <p:txBody>
          <a:bodyPr>
            <a:normAutofit fontScale="90000"/>
          </a:bodyPr>
          <a:lstStyle/>
          <a:p>
            <a:pPr eaLnBrk="1" hangingPunct="1"/>
            <a:r>
              <a:rPr lang="en-GB" altLang="en-US">
                <a:solidFill>
                  <a:srgbClr val="164C6C"/>
                </a:solidFill>
              </a:rPr>
              <a:t>Genital injuries</a:t>
            </a:r>
            <a:endParaRPr lang="en-US" altLang="en-US" dirty="0">
              <a:solidFill>
                <a:srgbClr val="164C6C"/>
              </a:solidFill>
            </a:endParaRPr>
          </a:p>
        </p:txBody>
      </p:sp>
      <p:sp>
        <p:nvSpPr>
          <p:cNvPr id="104451" name="Rectangle 4">
            <a:extLst>
              <a:ext uri="{FF2B5EF4-FFF2-40B4-BE49-F238E27FC236}">
                <a16:creationId xmlns:a16="http://schemas.microsoft.com/office/drawing/2014/main" id="{856652AB-0B0B-D8E1-DC24-1D71723D233E}"/>
              </a:ext>
            </a:extLst>
          </p:cNvPr>
          <p:cNvSpPr>
            <a:spLocks noGrp="1" noChangeArrowheads="1"/>
          </p:cNvSpPr>
          <p:nvPr>
            <p:ph sz="quarter" idx="1"/>
          </p:nvPr>
        </p:nvSpPr>
        <p:spPr>
          <a:xfrm>
            <a:off x="1979613" y="1219201"/>
            <a:ext cx="4041775" cy="4937125"/>
          </a:xfrm>
        </p:spPr>
        <p:txBody>
          <a:bodyPr>
            <a:normAutofit fontScale="85000" lnSpcReduction="20000"/>
          </a:bodyPr>
          <a:lstStyle/>
          <a:p>
            <a:pPr eaLnBrk="1" hangingPunct="1">
              <a:lnSpc>
                <a:spcPct val="90000"/>
              </a:lnSpc>
            </a:pPr>
            <a:r>
              <a:rPr lang="sr-Latn-CS" altLang="en-US">
                <a:latin typeface="Cambria" panose="02040503050406030204" pitchFamily="18" charset="0"/>
              </a:rPr>
              <a:t>Accidentally  </a:t>
            </a:r>
          </a:p>
          <a:p>
            <a:pPr eaLnBrk="1" hangingPunct="1">
              <a:lnSpc>
                <a:spcPct val="90000"/>
              </a:lnSpc>
            </a:pPr>
            <a:r>
              <a:rPr lang="sr-Latn-CS" altLang="en-US">
                <a:latin typeface="Cambria" panose="02040503050406030204" pitchFamily="18" charset="0"/>
              </a:rPr>
              <a:t>  Self-mutilation     </a:t>
            </a:r>
          </a:p>
          <a:p>
            <a:pPr eaLnBrk="1" hangingPunct="1">
              <a:lnSpc>
                <a:spcPct val="90000"/>
              </a:lnSpc>
            </a:pPr>
            <a:r>
              <a:rPr lang="sr-Latn-CS" altLang="en-US">
                <a:latin typeface="Cambria" panose="02040503050406030204" pitchFamily="18" charset="0"/>
              </a:rPr>
              <a:t>  Sexual   </a:t>
            </a:r>
          </a:p>
          <a:p>
            <a:pPr eaLnBrk="1" hangingPunct="1">
              <a:lnSpc>
                <a:spcPct val="90000"/>
              </a:lnSpc>
            </a:pPr>
            <a:r>
              <a:rPr lang="sr-Latn-CS" altLang="en-US">
                <a:latin typeface="Cambria" panose="02040503050406030204" pitchFamily="18" charset="0"/>
              </a:rPr>
              <a:t>  Dislocation</a:t>
            </a:r>
          </a:p>
          <a:p>
            <a:pPr eaLnBrk="1" hangingPunct="1">
              <a:lnSpc>
                <a:spcPct val="90000"/>
              </a:lnSpc>
            </a:pPr>
            <a:r>
              <a:rPr lang="sr-Latn-CS" altLang="en-US">
                <a:latin typeface="Cambria" panose="02040503050406030204" pitchFamily="18" charset="0"/>
              </a:rPr>
              <a:t>  Closed-obtuse   </a:t>
            </a:r>
          </a:p>
          <a:p>
            <a:pPr eaLnBrk="1" hangingPunct="1">
              <a:lnSpc>
                <a:spcPct val="90000"/>
              </a:lnSpc>
            </a:pPr>
            <a:r>
              <a:rPr lang="sr-Latn-CS" altLang="en-US">
                <a:latin typeface="Cambria" panose="02040503050406030204" pitchFamily="18" charset="0"/>
              </a:rPr>
              <a:t>  Penetrant     </a:t>
            </a:r>
          </a:p>
          <a:p>
            <a:pPr eaLnBrk="1" hangingPunct="1">
              <a:lnSpc>
                <a:spcPct val="90000"/>
              </a:lnSpc>
            </a:pPr>
            <a:r>
              <a:rPr lang="sr-Latn-CS" altLang="en-US">
                <a:latin typeface="Cambria" panose="02040503050406030204" pitchFamily="18" charset="0"/>
              </a:rPr>
              <a:t>  Isolated   </a:t>
            </a:r>
          </a:p>
          <a:p>
            <a:pPr eaLnBrk="1" hangingPunct="1">
              <a:lnSpc>
                <a:spcPct val="90000"/>
              </a:lnSpc>
            </a:pPr>
            <a:r>
              <a:rPr lang="sr-Latn-CS" altLang="en-US">
                <a:latin typeface="Cambria" panose="02040503050406030204" pitchFamily="18" charset="0"/>
              </a:rPr>
              <a:t>  Combined                                       </a:t>
            </a:r>
          </a:p>
          <a:p>
            <a:pPr eaLnBrk="1" hangingPunct="1">
              <a:lnSpc>
                <a:spcPct val="90000"/>
              </a:lnSpc>
            </a:pPr>
            <a:r>
              <a:rPr lang="sr-Latn-CS" altLang="en-US">
                <a:latin typeface="Cambria" panose="02040503050406030204" pitchFamily="18" charset="0"/>
              </a:rPr>
              <a:t>    Urethra , pelvis, buttocks, thigh, intra-abdominal organs, rectum, femoral blood vessels</a:t>
            </a:r>
            <a:endParaRPr lang="sr-Latn-CS" altLang="en-US" dirty="0">
              <a:latin typeface="Cambria" panose="02040503050406030204" pitchFamily="18" charset="0"/>
            </a:endParaRPr>
          </a:p>
        </p:txBody>
      </p:sp>
      <p:sp>
        <p:nvSpPr>
          <p:cNvPr id="45060" name="Content Placeholder 3">
            <a:extLst>
              <a:ext uri="{FF2B5EF4-FFF2-40B4-BE49-F238E27FC236}">
                <a16:creationId xmlns:a16="http://schemas.microsoft.com/office/drawing/2014/main" id="{5D9B749F-0794-EC26-C90B-13F6ACBF9FA0}"/>
              </a:ext>
            </a:extLst>
          </p:cNvPr>
          <p:cNvSpPr>
            <a:spLocks noGrp="1"/>
          </p:cNvSpPr>
          <p:nvPr>
            <p:ph sz="quarter" idx="2"/>
          </p:nvPr>
        </p:nvSpPr>
        <p:spPr>
          <a:xfrm>
            <a:off x="6154738" y="1216026"/>
            <a:ext cx="4041775" cy="4937125"/>
          </a:xfrm>
        </p:spPr>
        <p:txBody>
          <a:bodyPr>
            <a:normAutofit fontScale="85000" lnSpcReduction="20000"/>
          </a:bodyPr>
          <a:lstStyle/>
          <a:p>
            <a:pPr marL="274320" indent="-274320">
              <a:buFont typeface="Wingdings 3"/>
              <a:buChar char=""/>
              <a:defRPr/>
            </a:pPr>
            <a:r>
              <a:rPr lang="en-GB" dirty="0">
                <a:latin typeface="Cambria" pitchFamily="18" charset="0"/>
              </a:rPr>
              <a:t>Penis, Testis </a:t>
            </a:r>
          </a:p>
          <a:p>
            <a:pPr marL="0" indent="0">
              <a:buNone/>
              <a:defRPr/>
            </a:pPr>
            <a:r>
              <a:rPr lang="en-GB" dirty="0">
                <a:latin typeface="Cambria" pitchFamily="18" charset="0"/>
              </a:rPr>
              <a:t>Closed </a:t>
            </a:r>
          </a:p>
          <a:p>
            <a:pPr marL="274320" indent="-274320">
              <a:buFont typeface="Wingdings 3"/>
              <a:buChar char=""/>
              <a:defRPr/>
            </a:pPr>
            <a:r>
              <a:rPr lang="en-GB" dirty="0">
                <a:latin typeface="Cambria" pitchFamily="18" charset="0"/>
              </a:rPr>
              <a:t>Contusions </a:t>
            </a:r>
          </a:p>
          <a:p>
            <a:pPr marL="274320" indent="-274320">
              <a:buFont typeface="Wingdings 3"/>
              <a:buChar char=""/>
              <a:defRPr/>
            </a:pPr>
            <a:r>
              <a:rPr lang="en-GB" dirty="0">
                <a:latin typeface="Cambria" pitchFamily="18" charset="0"/>
              </a:rPr>
              <a:t>Rupture – Fracture </a:t>
            </a:r>
          </a:p>
          <a:p>
            <a:pPr marL="0" indent="0">
              <a:buNone/>
              <a:defRPr/>
            </a:pPr>
            <a:r>
              <a:rPr lang="en-GB" dirty="0">
                <a:latin typeface="Cambria" pitchFamily="18" charset="0"/>
              </a:rPr>
              <a:t>Open </a:t>
            </a:r>
          </a:p>
          <a:p>
            <a:pPr marL="274320" indent="-274320">
              <a:buFont typeface="Wingdings 3"/>
              <a:buChar char=""/>
              <a:defRPr/>
            </a:pPr>
            <a:r>
              <a:rPr lang="en-GB" dirty="0">
                <a:latin typeface="Cambria" pitchFamily="18" charset="0"/>
              </a:rPr>
              <a:t>Amputation</a:t>
            </a:r>
          </a:p>
          <a:p>
            <a:pPr marL="274320" indent="-274320">
              <a:buFont typeface="Wingdings 3"/>
              <a:buChar char=""/>
              <a:defRPr/>
            </a:pPr>
            <a:r>
              <a:rPr lang="en-GB" dirty="0">
                <a:latin typeface="Cambria" pitchFamily="18" charset="0"/>
              </a:rPr>
              <a:t> Semicastration </a:t>
            </a:r>
          </a:p>
          <a:p>
            <a:pPr marL="274320" indent="-274320">
              <a:buFont typeface="Wingdings 3"/>
              <a:buChar char=""/>
              <a:defRPr/>
            </a:pPr>
            <a:r>
              <a:rPr lang="en-GB" dirty="0">
                <a:latin typeface="Cambria" pitchFamily="18" charset="0"/>
              </a:rPr>
              <a:t>Shooting </a:t>
            </a:r>
          </a:p>
          <a:p>
            <a:pPr marL="274320" indent="-274320">
              <a:buFont typeface="Wingdings 3"/>
              <a:buChar char=""/>
              <a:defRPr/>
            </a:pPr>
            <a:r>
              <a:rPr lang="en-GB" dirty="0">
                <a:latin typeface="Cambria" pitchFamily="18" charset="0"/>
              </a:rPr>
              <a:t>Bites </a:t>
            </a:r>
          </a:p>
          <a:p>
            <a:pPr marL="0" indent="0">
              <a:buNone/>
              <a:defRPr/>
            </a:pPr>
            <a:r>
              <a:rPr lang="en-GB" dirty="0">
                <a:latin typeface="Cambria" pitchFamily="18" charset="0"/>
              </a:rPr>
              <a:t>Skin of the scrotum, penis </a:t>
            </a:r>
          </a:p>
          <a:p>
            <a:pPr marL="274320" indent="-274320">
              <a:buFont typeface="Wingdings 3"/>
              <a:buChar char=""/>
              <a:defRPr/>
            </a:pPr>
            <a:r>
              <a:rPr lang="en-GB" dirty="0">
                <a:latin typeface="Cambria" pitchFamily="18" charset="0"/>
              </a:rPr>
              <a:t>Burns </a:t>
            </a:r>
          </a:p>
          <a:p>
            <a:pPr marL="274320" indent="-274320">
              <a:buFont typeface="Wingdings 3"/>
              <a:buChar char=""/>
              <a:defRPr/>
            </a:pPr>
            <a:r>
              <a:rPr lang="en-GB" dirty="0">
                <a:latin typeface="Cambria" pitchFamily="18" charset="0"/>
              </a:rPr>
              <a:t>Avulsion</a:t>
            </a:r>
          </a:p>
        </p:txBody>
      </p:sp>
      <p:sp>
        <p:nvSpPr>
          <p:cNvPr id="105475" name="Slide Number Placeholder 4">
            <a:extLst>
              <a:ext uri="{FF2B5EF4-FFF2-40B4-BE49-F238E27FC236}">
                <a16:creationId xmlns:a16="http://schemas.microsoft.com/office/drawing/2014/main" id="{802FF24E-B752-1B44-181B-0D8C9BA60A8B}"/>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CEA8824-D15E-4270-B81C-6B2D956FA4D0}" type="slidenum">
              <a:rPr lang="en-US" altLang="en-US">
                <a:solidFill>
                  <a:schemeClr val="tx2"/>
                </a:solidFill>
                <a:latin typeface="Gill Sans MT" panose="020B0502020104020203" pitchFamily="34" charset="0"/>
              </a:rPr>
              <a:pPr eaLnBrk="1" hangingPunct="1"/>
              <a:t>93</a:t>
            </a:fld>
            <a:endParaRPr lang="en-US" altLang="en-US">
              <a:solidFill>
                <a:schemeClr val="tx2"/>
              </a:solidFill>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a:extLst>
              <a:ext uri="{FF2B5EF4-FFF2-40B4-BE49-F238E27FC236}">
                <a16:creationId xmlns:a16="http://schemas.microsoft.com/office/drawing/2014/main" id="{77A0C7BD-B9E5-F30A-2AAD-80842FFCC80C}"/>
              </a:ext>
            </a:extLst>
          </p:cNvPr>
          <p:cNvSpPr>
            <a:spLocks noGrp="1" noChangeArrowheads="1"/>
          </p:cNvSpPr>
          <p:nvPr>
            <p:ph type="title"/>
          </p:nvPr>
        </p:nvSpPr>
        <p:spPr>
          <a:xfrm>
            <a:off x="1293813" y="381000"/>
            <a:ext cx="9601200" cy="533400"/>
          </a:xfrm>
        </p:spPr>
        <p:txBody>
          <a:bodyPr>
            <a:normAutofit fontScale="90000"/>
          </a:bodyPr>
          <a:lstStyle/>
          <a:p>
            <a:pPr eaLnBrk="1" hangingPunct="1"/>
            <a:r>
              <a:rPr lang="en-GB" altLang="en-US">
                <a:solidFill>
                  <a:srgbClr val="164C6C"/>
                </a:solidFill>
              </a:rPr>
              <a:t>Penile fracture</a:t>
            </a:r>
            <a:endParaRPr lang="en-US" altLang="en-US" dirty="0">
              <a:solidFill>
                <a:srgbClr val="164C6C"/>
              </a:solidFill>
            </a:endParaRPr>
          </a:p>
        </p:txBody>
      </p:sp>
      <p:sp>
        <p:nvSpPr>
          <p:cNvPr id="105475" name="Rectangle 3">
            <a:extLst>
              <a:ext uri="{FF2B5EF4-FFF2-40B4-BE49-F238E27FC236}">
                <a16:creationId xmlns:a16="http://schemas.microsoft.com/office/drawing/2014/main" id="{C4A7D7AA-3016-BB1C-03C6-799462C300EF}"/>
              </a:ext>
            </a:extLst>
          </p:cNvPr>
          <p:cNvSpPr>
            <a:spLocks noGrp="1" noChangeArrowheads="1"/>
          </p:cNvSpPr>
          <p:nvPr>
            <p:ph sz="quarter" idx="1"/>
          </p:nvPr>
        </p:nvSpPr>
        <p:spPr>
          <a:xfrm>
            <a:off x="1293813" y="1048829"/>
            <a:ext cx="8229600" cy="4937125"/>
          </a:xfrm>
        </p:spPr>
        <p:txBody>
          <a:bodyPr/>
          <a:lstStyle/>
          <a:p>
            <a:pPr eaLnBrk="1" hangingPunct="1">
              <a:lnSpc>
                <a:spcPct val="80000"/>
              </a:lnSpc>
              <a:buFont typeface="Wingdings" panose="05000000000000000000" pitchFamily="2" charset="2"/>
              <a:buNone/>
            </a:pPr>
            <a:r>
              <a:rPr lang="en-GB" altLang="en-US" sz="2000">
                <a:latin typeface="Cambria" panose="02040503050406030204" pitchFamily="18" charset="0"/>
                <a:cs typeface="Times New Roman" panose="02020603050405020304" pitchFamily="18" charset="0"/>
              </a:rPr>
              <a:t>rupture of the tunica albuginea and corp. cavernous., 5 times thinner in erection,</a:t>
            </a:r>
          </a:p>
          <a:p>
            <a:pPr eaLnBrk="1" hangingPunct="1">
              <a:lnSpc>
                <a:spcPct val="80000"/>
              </a:lnSpc>
              <a:buFont typeface="Wingdings" panose="05000000000000000000" pitchFamily="2" charset="2"/>
              <a:buNone/>
            </a:pPr>
            <a:r>
              <a:rPr lang="en-GB" altLang="en-US" sz="2000">
                <a:latin typeface="Cambria" panose="02040503050406030204" pitchFamily="18" charset="0"/>
                <a:cs typeface="Times New Roman" panose="02020603050405020304" pitchFamily="18" charset="0"/>
              </a:rPr>
              <a:t>- woman in top position, masturbation, takaandan</a:t>
            </a:r>
          </a:p>
          <a:p>
            <a:pPr eaLnBrk="1" hangingPunct="1">
              <a:lnSpc>
                <a:spcPct val="80000"/>
              </a:lnSpc>
              <a:buFont typeface="Wingdings" panose="05000000000000000000" pitchFamily="2" charset="2"/>
              <a:buNone/>
            </a:pPr>
            <a:r>
              <a:rPr lang="en-GB" altLang="en-US" sz="2000">
                <a:latin typeface="Cambria" panose="02040503050406030204" pitchFamily="18" charset="0"/>
                <a:cs typeface="Times New Roman" panose="02020603050405020304" pitchFamily="18" charset="0"/>
              </a:rPr>
              <a:t>  Anamnesis "bang"</a:t>
            </a:r>
          </a:p>
          <a:p>
            <a:pPr eaLnBrk="1" hangingPunct="1">
              <a:lnSpc>
                <a:spcPct val="80000"/>
              </a:lnSpc>
              <a:buFont typeface="Wingdings" panose="05000000000000000000" pitchFamily="2" charset="2"/>
              <a:buNone/>
            </a:pPr>
            <a:r>
              <a:rPr lang="en-GB" altLang="en-US" sz="2000">
                <a:latin typeface="Cambria" panose="02040503050406030204" pitchFamily="18" charset="0"/>
                <a:cs typeface="Times New Roman" panose="02020603050405020304" pitchFamily="18" charset="0"/>
              </a:rPr>
              <a:t>  Pain</a:t>
            </a:r>
          </a:p>
          <a:p>
            <a:pPr eaLnBrk="1" hangingPunct="1">
              <a:lnSpc>
                <a:spcPct val="80000"/>
              </a:lnSpc>
              <a:buFont typeface="Wingdings" panose="05000000000000000000" pitchFamily="2" charset="2"/>
              <a:buNone/>
            </a:pPr>
            <a:r>
              <a:rPr lang="en-GB" altLang="en-US" sz="2000">
                <a:latin typeface="Cambria" panose="02040503050406030204" pitchFamily="18" charset="0"/>
                <a:cs typeface="Times New Roman" panose="02020603050405020304" pitchFamily="18" charset="0"/>
              </a:rPr>
              <a:t>  Immediate Detumescence</a:t>
            </a:r>
          </a:p>
          <a:p>
            <a:pPr eaLnBrk="1" hangingPunct="1">
              <a:lnSpc>
                <a:spcPct val="80000"/>
              </a:lnSpc>
              <a:buFont typeface="Wingdings" panose="05000000000000000000" pitchFamily="2" charset="2"/>
              <a:buNone/>
            </a:pPr>
            <a:r>
              <a:rPr lang="en-GB" altLang="en-US" sz="2000">
                <a:latin typeface="Cambria" panose="02040503050406030204" pitchFamily="18" charset="0"/>
                <a:cs typeface="Times New Roman" panose="02020603050405020304" pitchFamily="18" charset="0"/>
              </a:rPr>
              <a:t>  Swelling and ecchymoses</a:t>
            </a:r>
          </a:p>
          <a:p>
            <a:pPr eaLnBrk="1" hangingPunct="1">
              <a:lnSpc>
                <a:spcPct val="80000"/>
              </a:lnSpc>
              <a:buFont typeface="Wingdings" panose="05000000000000000000" pitchFamily="2" charset="2"/>
              <a:buNone/>
            </a:pPr>
            <a:r>
              <a:rPr lang="en-GB" altLang="en-US" sz="2000">
                <a:latin typeface="Cambria" panose="02040503050406030204" pitchFamily="18" charset="0"/>
                <a:cs typeface="Times New Roman" panose="02020603050405020304" pitchFamily="18" charset="0"/>
              </a:rPr>
              <a:t>  Urethral injuries in up to 38%</a:t>
            </a:r>
            <a:endParaRPr lang="en-GB" altLang="en-US" sz="2000" dirty="0">
              <a:latin typeface="Cambria" panose="02040503050406030204" pitchFamily="18" charset="0"/>
              <a:cs typeface="Times New Roman" panose="02020603050405020304" pitchFamily="18" charset="0"/>
            </a:endParaRPr>
          </a:p>
        </p:txBody>
      </p:sp>
      <p:sp>
        <p:nvSpPr>
          <p:cNvPr id="106499" name="Slide Number Placeholder 8">
            <a:extLst>
              <a:ext uri="{FF2B5EF4-FFF2-40B4-BE49-F238E27FC236}">
                <a16:creationId xmlns:a16="http://schemas.microsoft.com/office/drawing/2014/main" id="{EAD1D597-5E9D-1F7D-0F9D-538AB4EA4529}"/>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3B145E3-0C1A-49A7-8F0E-67C4C5B5A874}" type="slidenum">
              <a:rPr lang="en-US" altLang="en-US">
                <a:solidFill>
                  <a:schemeClr val="tx2"/>
                </a:solidFill>
                <a:latin typeface="Gill Sans MT" panose="020B0502020104020203" pitchFamily="34" charset="0"/>
              </a:rPr>
              <a:pPr eaLnBrk="1" hangingPunct="1"/>
              <a:t>94</a:t>
            </a:fld>
            <a:endParaRPr lang="en-US" altLang="en-US">
              <a:solidFill>
                <a:schemeClr val="tx2"/>
              </a:solidFill>
              <a:latin typeface="Gill Sans MT" panose="020B0502020104020203" pitchFamily="34" charset="0"/>
            </a:endParaRPr>
          </a:p>
        </p:txBody>
      </p:sp>
      <p:pic>
        <p:nvPicPr>
          <p:cNvPr id="105477" name="Picture 4" descr="LCHoGWlLXL">
            <a:extLst>
              <a:ext uri="{FF2B5EF4-FFF2-40B4-BE49-F238E27FC236}">
                <a16:creationId xmlns:a16="http://schemas.microsoft.com/office/drawing/2014/main" id="{D9F7CC9D-D6E5-5E16-C278-C6B5F177AE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1600" y="1905001"/>
            <a:ext cx="2411412" cy="197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78" name="Picture 5">
            <a:extLst>
              <a:ext uri="{FF2B5EF4-FFF2-40B4-BE49-F238E27FC236}">
                <a16:creationId xmlns:a16="http://schemas.microsoft.com/office/drawing/2014/main" id="{5FFFD329-12CE-A879-24C3-18257E2B84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2850" y="4402886"/>
            <a:ext cx="3168650"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79" name="Picture 6" descr="anterior urethra rupture through buck's">
            <a:extLst>
              <a:ext uri="{FF2B5EF4-FFF2-40B4-BE49-F238E27FC236}">
                <a16:creationId xmlns:a16="http://schemas.microsoft.com/office/drawing/2014/main" id="{DB5BD9EF-0ABE-5A08-08CF-E576E0BC81F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61288" y="3956050"/>
            <a:ext cx="2447925" cy="236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80" name="Rectangle 7">
            <a:extLst>
              <a:ext uri="{FF2B5EF4-FFF2-40B4-BE49-F238E27FC236}">
                <a16:creationId xmlns:a16="http://schemas.microsoft.com/office/drawing/2014/main" id="{69DFAE6A-40F4-C002-2848-66442CB3E214}"/>
              </a:ext>
            </a:extLst>
          </p:cNvPr>
          <p:cNvSpPr>
            <a:spLocks noChangeArrowheads="1"/>
          </p:cNvSpPr>
          <p:nvPr/>
        </p:nvSpPr>
        <p:spPr bwMode="auto">
          <a:xfrm>
            <a:off x="2157415" y="6292334"/>
            <a:ext cx="37080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dirty="0"/>
              <a:t>"eggplant"-blue eggplant deformity</a:t>
            </a:r>
            <a:endParaRPr lang="sr-Latn-CS" altLang="en-US" dirty="0">
              <a:solidFill>
                <a:schemeClr val="bg1"/>
              </a:solidFill>
              <a:latin typeface="Gill Sans MT" panose="020B0502020104020203" pitchFamily="34" charset="0"/>
            </a:endParaRPr>
          </a:p>
        </p:txBody>
      </p:sp>
      <p:sp>
        <p:nvSpPr>
          <p:cNvPr id="105482" name="Rectangle 9">
            <a:extLst>
              <a:ext uri="{FF2B5EF4-FFF2-40B4-BE49-F238E27FC236}">
                <a16:creationId xmlns:a16="http://schemas.microsoft.com/office/drawing/2014/main" id="{9E05AD1C-39C4-BDA6-C391-C004FE53A871}"/>
              </a:ext>
            </a:extLst>
          </p:cNvPr>
          <p:cNvSpPr>
            <a:spLocks noChangeArrowheads="1"/>
          </p:cNvSpPr>
          <p:nvPr/>
        </p:nvSpPr>
        <p:spPr bwMode="auto">
          <a:xfrm>
            <a:off x="7201513" y="6232604"/>
            <a:ext cx="345158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dirty="0"/>
              <a:t>" butterfly" sign on the perineum</a:t>
            </a:r>
          </a:p>
          <a:p>
            <a:pPr algn="ctr" eaLnBrk="1" hangingPunct="1"/>
            <a:r>
              <a:rPr lang="en-GB" dirty="0"/>
              <a:t>Butterfly sign</a:t>
            </a:r>
            <a:endParaRPr lang="en-US" alt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a:extLst>
              <a:ext uri="{FF2B5EF4-FFF2-40B4-BE49-F238E27FC236}">
                <a16:creationId xmlns:a16="http://schemas.microsoft.com/office/drawing/2014/main" id="{B405CDAB-357C-A13D-EBF3-4A96E42C65B9}"/>
              </a:ext>
            </a:extLst>
          </p:cNvPr>
          <p:cNvSpPr>
            <a:spLocks noGrp="1" noChangeArrowheads="1"/>
          </p:cNvSpPr>
          <p:nvPr>
            <p:ph type="title"/>
          </p:nvPr>
        </p:nvSpPr>
        <p:spPr>
          <a:xfrm>
            <a:off x="1979612" y="457200"/>
            <a:ext cx="8229600" cy="762000"/>
          </a:xfrm>
        </p:spPr>
        <p:txBody>
          <a:bodyPr anchor="t"/>
          <a:lstStyle/>
          <a:p>
            <a:pPr eaLnBrk="1" hangingPunct="1"/>
            <a:r>
              <a:rPr lang="en-GB" altLang="en-US">
                <a:solidFill>
                  <a:srgbClr val="164C6C"/>
                </a:solidFill>
              </a:rPr>
              <a:t>Treatment</a:t>
            </a:r>
            <a:endParaRPr lang="en-US" altLang="en-US" dirty="0">
              <a:solidFill>
                <a:srgbClr val="164C6C"/>
              </a:solidFill>
            </a:endParaRPr>
          </a:p>
        </p:txBody>
      </p:sp>
      <p:sp>
        <p:nvSpPr>
          <p:cNvPr id="107523" name="Slide Number Placeholder 6">
            <a:extLst>
              <a:ext uri="{FF2B5EF4-FFF2-40B4-BE49-F238E27FC236}">
                <a16:creationId xmlns:a16="http://schemas.microsoft.com/office/drawing/2014/main" id="{28F5A9D8-12EA-299C-0C39-5DA04D5EFE42}"/>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61D2061-514C-4442-8E18-9317876FF001}" type="slidenum">
              <a:rPr lang="en-US" altLang="en-US">
                <a:solidFill>
                  <a:schemeClr val="tx2"/>
                </a:solidFill>
                <a:latin typeface="Gill Sans MT" panose="020B0502020104020203" pitchFamily="34" charset="0"/>
              </a:rPr>
              <a:pPr eaLnBrk="1" hangingPunct="1"/>
              <a:t>95</a:t>
            </a:fld>
            <a:endParaRPr lang="en-US" altLang="en-US">
              <a:solidFill>
                <a:schemeClr val="tx2"/>
              </a:solidFill>
              <a:latin typeface="Gill Sans MT" panose="020B0502020104020203" pitchFamily="34" charset="0"/>
            </a:endParaRPr>
          </a:p>
        </p:txBody>
      </p:sp>
      <p:sp>
        <p:nvSpPr>
          <p:cNvPr id="106500" name="Rectangle 3">
            <a:extLst>
              <a:ext uri="{FF2B5EF4-FFF2-40B4-BE49-F238E27FC236}">
                <a16:creationId xmlns:a16="http://schemas.microsoft.com/office/drawing/2014/main" id="{CACB6725-DF35-8DF5-F5D5-118158092AB4}"/>
              </a:ext>
            </a:extLst>
          </p:cNvPr>
          <p:cNvSpPr>
            <a:spLocks noGrp="1" noChangeArrowheads="1"/>
          </p:cNvSpPr>
          <p:nvPr>
            <p:ph sz="quarter" idx="1"/>
          </p:nvPr>
        </p:nvSpPr>
        <p:spPr>
          <a:xfrm>
            <a:off x="1903412" y="1295401"/>
            <a:ext cx="4953000" cy="4830763"/>
          </a:xfrm>
        </p:spPr>
        <p:txBody>
          <a:bodyPr>
            <a:normAutofit fontScale="92500" lnSpcReduction="20000"/>
          </a:bodyPr>
          <a:lstStyle/>
          <a:p>
            <a:pPr eaLnBrk="1" hangingPunct="1"/>
            <a:r>
              <a:rPr lang="en-GB" altLang="en-US" dirty="0">
                <a:latin typeface="Cambria" panose="02040503050406030204" pitchFamily="18" charset="0"/>
              </a:rPr>
              <a:t>Conservative</a:t>
            </a:r>
          </a:p>
          <a:p>
            <a:pPr eaLnBrk="1" hangingPunct="1"/>
            <a:endParaRPr lang="en-GB" altLang="en-US" dirty="0">
              <a:latin typeface="Cambria" panose="02040503050406030204" pitchFamily="18" charset="0"/>
            </a:endParaRPr>
          </a:p>
          <a:p>
            <a:pPr eaLnBrk="1" hangingPunct="1"/>
            <a:endParaRPr lang="en-GB" altLang="en-US" dirty="0">
              <a:latin typeface="Cambria" panose="02040503050406030204" pitchFamily="18" charset="0"/>
            </a:endParaRPr>
          </a:p>
          <a:p>
            <a:pPr eaLnBrk="1" hangingPunct="1"/>
            <a:endParaRPr lang="en-GB" altLang="en-US" dirty="0">
              <a:latin typeface="Cambria" panose="02040503050406030204" pitchFamily="18" charset="0"/>
            </a:endParaRPr>
          </a:p>
          <a:p>
            <a:pPr eaLnBrk="1" hangingPunct="1"/>
            <a:endParaRPr lang="en-GB" altLang="en-US" dirty="0">
              <a:latin typeface="Cambria" panose="02040503050406030204" pitchFamily="18" charset="0"/>
            </a:endParaRPr>
          </a:p>
          <a:p>
            <a:pPr eaLnBrk="1" hangingPunct="1"/>
            <a:r>
              <a:rPr lang="en-GB" altLang="en-US" dirty="0">
                <a:latin typeface="Cambria" panose="02040503050406030204" pitchFamily="18" charset="0"/>
              </a:rPr>
              <a:t>Surgical repair </a:t>
            </a:r>
            <a:endParaRPr lang="en-US" altLang="en-US" dirty="0">
              <a:latin typeface="Cambria" panose="02040503050406030204" pitchFamily="18" charset="0"/>
            </a:endParaRPr>
          </a:p>
        </p:txBody>
      </p:sp>
      <p:sp>
        <p:nvSpPr>
          <p:cNvPr id="106501" name="Rectangle 8">
            <a:extLst>
              <a:ext uri="{FF2B5EF4-FFF2-40B4-BE49-F238E27FC236}">
                <a16:creationId xmlns:a16="http://schemas.microsoft.com/office/drawing/2014/main" id="{E701F377-E38C-C873-ED18-E1D357DBF596}"/>
              </a:ext>
            </a:extLst>
          </p:cNvPr>
          <p:cNvSpPr>
            <a:spLocks noGrp="1" noChangeArrowheads="1"/>
          </p:cNvSpPr>
          <p:nvPr>
            <p:ph sz="quarter" idx="2"/>
          </p:nvPr>
        </p:nvSpPr>
        <p:spPr>
          <a:xfrm>
            <a:off x="6886576" y="1216324"/>
            <a:ext cx="4176713" cy="2593675"/>
          </a:xfrm>
        </p:spPr>
        <p:txBody>
          <a:bodyPr>
            <a:normAutofit fontScale="92500" lnSpcReduction="20000"/>
          </a:bodyPr>
          <a:lstStyle/>
          <a:p>
            <a:pPr eaLnBrk="1" hangingPunct="1"/>
            <a:r>
              <a:rPr lang="en-GB" altLang="en-US" dirty="0">
                <a:latin typeface="Cambria" panose="02040503050406030204" pitchFamily="18" charset="0"/>
              </a:rPr>
              <a:t>Cold compresses </a:t>
            </a:r>
          </a:p>
          <a:p>
            <a:pPr eaLnBrk="1" hangingPunct="1"/>
            <a:r>
              <a:rPr lang="en-GB" altLang="en-US" dirty="0">
                <a:latin typeface="Cambria" panose="02040503050406030204" pitchFamily="18" charset="0"/>
              </a:rPr>
              <a:t>  Bandage</a:t>
            </a:r>
          </a:p>
          <a:p>
            <a:pPr eaLnBrk="1" hangingPunct="1"/>
            <a:r>
              <a:rPr lang="en-GB" altLang="en-US" dirty="0">
                <a:latin typeface="Cambria" panose="02040503050406030204" pitchFamily="18" charset="0"/>
              </a:rPr>
              <a:t>  Antibiotics</a:t>
            </a:r>
          </a:p>
          <a:p>
            <a:pPr eaLnBrk="1" hangingPunct="1"/>
            <a:r>
              <a:rPr lang="en-GB" altLang="en-US" dirty="0">
                <a:latin typeface="Cambria" panose="02040503050406030204" pitchFamily="18" charset="0"/>
              </a:rPr>
              <a:t>  Fibrinolytics</a:t>
            </a:r>
          </a:p>
          <a:p>
            <a:pPr marL="0" indent="0" eaLnBrk="1" hangingPunct="1">
              <a:buNone/>
            </a:pPr>
            <a:endParaRPr lang="en-GB" altLang="en-US" dirty="0">
              <a:latin typeface="Cambria" panose="02040503050406030204" pitchFamily="18" charset="0"/>
            </a:endParaRPr>
          </a:p>
          <a:p>
            <a:pPr eaLnBrk="1" hangingPunct="1"/>
            <a:r>
              <a:rPr lang="en-GB" altLang="en-US" dirty="0">
                <a:latin typeface="Cambria" panose="02040503050406030204" pitchFamily="18" charset="0"/>
              </a:rPr>
              <a:t>  Minimal cystostomy</a:t>
            </a:r>
          </a:p>
        </p:txBody>
      </p:sp>
      <p:pic>
        <p:nvPicPr>
          <p:cNvPr id="106502" name="Picture 5" descr="Small penile fracture involving the right corpus ...">
            <a:extLst>
              <a:ext uri="{FF2B5EF4-FFF2-40B4-BE49-F238E27FC236}">
                <a16:creationId xmlns:a16="http://schemas.microsoft.com/office/drawing/2014/main" id="{A04EF0CC-589F-A5A9-E739-8C35FAD8C8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612" y="4267200"/>
            <a:ext cx="2592388" cy="194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3" name="Picture 6" descr="fracture-fig4">
            <a:extLst>
              <a:ext uri="{FF2B5EF4-FFF2-40B4-BE49-F238E27FC236}">
                <a16:creationId xmlns:a16="http://schemas.microsoft.com/office/drawing/2014/main" id="{A4B9383A-8020-41E7-66E3-2ED85E97005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99013" y="4267200"/>
            <a:ext cx="2087563" cy="192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a:extLst>
              <a:ext uri="{FF2B5EF4-FFF2-40B4-BE49-F238E27FC236}">
                <a16:creationId xmlns:a16="http://schemas.microsoft.com/office/drawing/2014/main" id="{A98D5C3E-72FF-B540-9D43-6BB1798A988C}"/>
              </a:ext>
            </a:extLst>
          </p:cNvPr>
          <p:cNvSpPr>
            <a:spLocks noGrp="1" noChangeArrowheads="1"/>
          </p:cNvSpPr>
          <p:nvPr>
            <p:ph type="title"/>
          </p:nvPr>
        </p:nvSpPr>
        <p:spPr>
          <a:xfrm>
            <a:off x="1293813" y="381000"/>
            <a:ext cx="9601200" cy="609600"/>
          </a:xfrm>
        </p:spPr>
        <p:txBody>
          <a:bodyPr/>
          <a:lstStyle/>
          <a:p>
            <a:pPr eaLnBrk="1" hangingPunct="1"/>
            <a:r>
              <a:rPr lang="en-GB" altLang="en-US">
                <a:solidFill>
                  <a:srgbClr val="164C6C"/>
                </a:solidFill>
              </a:rPr>
              <a:t>Closed testicular injuries ~85%</a:t>
            </a:r>
            <a:endParaRPr lang="en-US" altLang="en-US" dirty="0">
              <a:solidFill>
                <a:srgbClr val="164C6C"/>
              </a:solidFill>
            </a:endParaRPr>
          </a:p>
        </p:txBody>
      </p:sp>
      <p:sp>
        <p:nvSpPr>
          <p:cNvPr id="108547" name="Slide Number Placeholder 7">
            <a:extLst>
              <a:ext uri="{FF2B5EF4-FFF2-40B4-BE49-F238E27FC236}">
                <a16:creationId xmlns:a16="http://schemas.microsoft.com/office/drawing/2014/main" id="{A33B6C74-5168-9AFD-900A-CED62DABE0F0}"/>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A201E2F-224E-43BB-85CF-EBAA8083A95D}" type="slidenum">
              <a:rPr lang="en-US" altLang="en-US">
                <a:solidFill>
                  <a:schemeClr val="tx2"/>
                </a:solidFill>
                <a:latin typeface="Gill Sans MT" panose="020B0502020104020203" pitchFamily="34" charset="0"/>
              </a:rPr>
              <a:pPr eaLnBrk="1" hangingPunct="1"/>
              <a:t>96</a:t>
            </a:fld>
            <a:endParaRPr lang="en-US" altLang="en-US">
              <a:solidFill>
                <a:schemeClr val="tx2"/>
              </a:solidFill>
              <a:latin typeface="Gill Sans MT" panose="020B0502020104020203" pitchFamily="34" charset="0"/>
            </a:endParaRPr>
          </a:p>
        </p:txBody>
      </p:sp>
      <p:sp>
        <p:nvSpPr>
          <p:cNvPr id="107524" name="Rectangle 3">
            <a:extLst>
              <a:ext uri="{FF2B5EF4-FFF2-40B4-BE49-F238E27FC236}">
                <a16:creationId xmlns:a16="http://schemas.microsoft.com/office/drawing/2014/main" id="{F8A3015F-000D-73FF-66FB-013C18EC8642}"/>
              </a:ext>
            </a:extLst>
          </p:cNvPr>
          <p:cNvSpPr>
            <a:spLocks noGrp="1" noChangeArrowheads="1"/>
          </p:cNvSpPr>
          <p:nvPr>
            <p:ph sz="quarter" idx="1"/>
          </p:nvPr>
        </p:nvSpPr>
        <p:spPr>
          <a:xfrm>
            <a:off x="1824037" y="1527175"/>
            <a:ext cx="8504238" cy="4572000"/>
          </a:xfrm>
        </p:spPr>
        <p:txBody>
          <a:bodyPr/>
          <a:lstStyle/>
          <a:p>
            <a:pPr marL="319088" indent="-319088"/>
            <a:r>
              <a:rPr lang="en-GB" altLang="en-US">
                <a:latin typeface="Cambria" panose="02040503050406030204" pitchFamily="18" charset="0"/>
              </a:rPr>
              <a:t>Contusion   </a:t>
            </a:r>
          </a:p>
          <a:p>
            <a:pPr marL="319088" indent="-319088"/>
            <a:r>
              <a:rPr lang="en-GB" altLang="en-US">
                <a:latin typeface="Cambria" panose="02040503050406030204" pitchFamily="18" charset="0"/>
              </a:rPr>
              <a:t>  Rupture   </a:t>
            </a:r>
          </a:p>
          <a:p>
            <a:pPr marL="319088" indent="-319088"/>
            <a:r>
              <a:rPr lang="en-GB" altLang="en-US">
                <a:latin typeface="Cambria" panose="02040503050406030204" pitchFamily="18" charset="0"/>
              </a:rPr>
              <a:t>  Dislocation   </a:t>
            </a:r>
          </a:p>
          <a:p>
            <a:pPr marL="319088" indent="-319088"/>
            <a:r>
              <a:rPr lang="en-GB" altLang="en-US">
                <a:latin typeface="Cambria" panose="02040503050406030204" pitchFamily="18" charset="0"/>
              </a:rPr>
              <a:t>  Unilateral   </a:t>
            </a:r>
          </a:p>
          <a:p>
            <a:pPr marL="319088" indent="-319088"/>
            <a:r>
              <a:rPr lang="en-GB" altLang="en-US">
                <a:latin typeface="Cambria" panose="02040503050406030204" pitchFamily="18" charset="0"/>
              </a:rPr>
              <a:t>  Bilateral 1.5%</a:t>
            </a:r>
            <a:endParaRPr lang="en-GB" altLang="en-US" dirty="0">
              <a:latin typeface="Cambria" panose="02040503050406030204" pitchFamily="18" charset="0"/>
            </a:endParaRPr>
          </a:p>
        </p:txBody>
      </p:sp>
      <p:sp>
        <p:nvSpPr>
          <p:cNvPr id="57348" name="Rectangle 4">
            <a:extLst>
              <a:ext uri="{FF2B5EF4-FFF2-40B4-BE49-F238E27FC236}">
                <a16:creationId xmlns:a16="http://schemas.microsoft.com/office/drawing/2014/main" id="{46FFAA66-6828-FC11-E5EC-4D0DECA12B4A}"/>
              </a:ext>
            </a:extLst>
          </p:cNvPr>
          <p:cNvSpPr>
            <a:spLocks noGrp="1" noChangeArrowheads="1"/>
          </p:cNvSpPr>
          <p:nvPr>
            <p:ph sz="quarter" idx="4294967295"/>
          </p:nvPr>
        </p:nvSpPr>
        <p:spPr>
          <a:xfrm>
            <a:off x="5699125" y="1447801"/>
            <a:ext cx="4608512" cy="2339975"/>
          </a:xfrm>
        </p:spPr>
        <p:txBody>
          <a:bodyPr>
            <a:normAutofit fontScale="92500" lnSpcReduction="10000"/>
          </a:bodyPr>
          <a:lstStyle/>
          <a:p>
            <a:pPr marL="319088" indent="-319088">
              <a:buFont typeface="Wingdings 3"/>
              <a:buChar char=""/>
              <a:defRPr/>
            </a:pPr>
            <a:r>
              <a:rPr lang="en-GB" sz="2800">
                <a:latin typeface="Cambria" pitchFamily="18" charset="0"/>
                <a:cs typeface="Times New Roman" pitchFamily="18" charset="0"/>
              </a:rPr>
              <a:t>Severe pain (obstructs examination) </a:t>
            </a:r>
          </a:p>
          <a:p>
            <a:pPr marL="319088" indent="-319088">
              <a:buFont typeface="Wingdings 3"/>
              <a:buChar char=""/>
              <a:defRPr/>
            </a:pPr>
            <a:r>
              <a:rPr lang="en-GB" sz="2800">
                <a:latin typeface="Cambria" pitchFamily="18" charset="0"/>
                <a:cs typeface="Times New Roman" pitchFamily="18" charset="0"/>
              </a:rPr>
              <a:t>Hematocele </a:t>
            </a:r>
          </a:p>
          <a:p>
            <a:pPr marL="319088" indent="-319088">
              <a:buFont typeface="Wingdings 3"/>
              <a:buChar char=""/>
              <a:defRPr/>
            </a:pPr>
            <a:r>
              <a:rPr lang="en-GB" sz="2800">
                <a:latin typeface="Cambria" pitchFamily="18" charset="0"/>
                <a:cs typeface="Times New Roman" pitchFamily="18" charset="0"/>
              </a:rPr>
              <a:t>Scrotal ecchymoses </a:t>
            </a:r>
          </a:p>
          <a:p>
            <a:pPr marL="319088" indent="-319088">
              <a:buFont typeface="Wingdings 3"/>
              <a:buChar char=""/>
              <a:defRPr/>
            </a:pPr>
            <a:r>
              <a:rPr lang="en-GB" sz="2800">
                <a:latin typeface="Cambria" pitchFamily="18" charset="0"/>
                <a:cs typeface="Times New Roman" pitchFamily="18" charset="0"/>
              </a:rPr>
              <a:t>Nausea, vomiting</a:t>
            </a:r>
            <a:endParaRPr lang="en-GB" sz="2800" dirty="0">
              <a:latin typeface="Cambria" pitchFamily="18" charset="0"/>
              <a:cs typeface="Times New Roman" pitchFamily="18" charset="0"/>
            </a:endParaRPr>
          </a:p>
        </p:txBody>
      </p:sp>
      <p:pic>
        <p:nvPicPr>
          <p:cNvPr id="107526" name="Picture 5">
            <a:extLst>
              <a:ext uri="{FF2B5EF4-FFF2-40B4-BE49-F238E27FC236}">
                <a16:creationId xmlns:a16="http://schemas.microsoft.com/office/drawing/2014/main" id="{88F28F51-BAE8-4AD6-8FA7-C8A24CC9C2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3813" y="4114800"/>
            <a:ext cx="2087563" cy="208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27" name="Picture 4" descr="kicknut">
            <a:extLst>
              <a:ext uri="{FF2B5EF4-FFF2-40B4-BE49-F238E27FC236}">
                <a16:creationId xmlns:a16="http://schemas.microsoft.com/office/drawing/2014/main" id="{AF788A8E-4F4D-85EE-B874-AA4819C7B8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2012" y="4368800"/>
            <a:ext cx="2484438"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28" name="Picture 6">
            <a:extLst>
              <a:ext uri="{FF2B5EF4-FFF2-40B4-BE49-F238E27FC236}">
                <a16:creationId xmlns:a16="http://schemas.microsoft.com/office/drawing/2014/main" id="{E2C52B15-7538-047E-7E61-6F07CDFC340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94612" y="4038601"/>
            <a:ext cx="2420938"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a:extLst>
              <a:ext uri="{FF2B5EF4-FFF2-40B4-BE49-F238E27FC236}">
                <a16:creationId xmlns:a16="http://schemas.microsoft.com/office/drawing/2014/main" id="{3F1D8BDE-75E3-F611-880C-11BB487D5FAD}"/>
              </a:ext>
            </a:extLst>
          </p:cNvPr>
          <p:cNvSpPr>
            <a:spLocks noGrp="1" noChangeArrowheads="1"/>
          </p:cNvSpPr>
          <p:nvPr>
            <p:ph type="title"/>
          </p:nvPr>
        </p:nvSpPr>
        <p:spPr>
          <a:xfrm>
            <a:off x="1293813" y="381000"/>
            <a:ext cx="9601200" cy="476250"/>
          </a:xfrm>
        </p:spPr>
        <p:txBody>
          <a:bodyPr>
            <a:normAutofit fontScale="90000"/>
          </a:bodyPr>
          <a:lstStyle/>
          <a:p>
            <a:pPr eaLnBrk="1" hangingPunct="1"/>
            <a:r>
              <a:rPr lang="en-GB" altLang="en-US">
                <a:solidFill>
                  <a:srgbClr val="164C6C"/>
                </a:solidFill>
              </a:rPr>
              <a:t> Diagnosis</a:t>
            </a:r>
            <a:endParaRPr lang="en-US" altLang="en-US" dirty="0">
              <a:solidFill>
                <a:srgbClr val="164C6C"/>
              </a:solidFill>
            </a:endParaRPr>
          </a:p>
        </p:txBody>
      </p:sp>
      <p:sp>
        <p:nvSpPr>
          <p:cNvPr id="109571" name="Slide Number Placeholder 11">
            <a:extLst>
              <a:ext uri="{FF2B5EF4-FFF2-40B4-BE49-F238E27FC236}">
                <a16:creationId xmlns:a16="http://schemas.microsoft.com/office/drawing/2014/main" id="{F72AD9E2-640F-26F7-2E44-210BB1359C83}"/>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D9F635B-4F48-4788-8C5F-22273E853755}" type="slidenum">
              <a:rPr lang="en-US" altLang="en-US">
                <a:solidFill>
                  <a:schemeClr val="tx2"/>
                </a:solidFill>
                <a:latin typeface="Gill Sans MT" panose="020B0502020104020203" pitchFamily="34" charset="0"/>
              </a:rPr>
              <a:pPr eaLnBrk="1" hangingPunct="1"/>
              <a:t>97</a:t>
            </a:fld>
            <a:endParaRPr lang="en-US" altLang="en-US">
              <a:solidFill>
                <a:schemeClr val="tx2"/>
              </a:solidFill>
              <a:latin typeface="Gill Sans MT" panose="020B0502020104020203" pitchFamily="34" charset="0"/>
            </a:endParaRPr>
          </a:p>
        </p:txBody>
      </p:sp>
      <p:sp>
        <p:nvSpPr>
          <p:cNvPr id="108548" name="Content Placeholder 12">
            <a:extLst>
              <a:ext uri="{FF2B5EF4-FFF2-40B4-BE49-F238E27FC236}">
                <a16:creationId xmlns:a16="http://schemas.microsoft.com/office/drawing/2014/main" id="{194F26B7-DA37-0318-8EA1-2F0E590D7FE6}"/>
              </a:ext>
            </a:extLst>
          </p:cNvPr>
          <p:cNvSpPr>
            <a:spLocks noGrp="1"/>
          </p:cNvSpPr>
          <p:nvPr>
            <p:ph sz="quarter" idx="1"/>
          </p:nvPr>
        </p:nvSpPr>
        <p:spPr>
          <a:xfrm>
            <a:off x="1824037" y="1527175"/>
            <a:ext cx="8504238" cy="4572000"/>
          </a:xfrm>
        </p:spPr>
        <p:txBody>
          <a:bodyPr/>
          <a:lstStyle/>
          <a:p>
            <a:pPr eaLnBrk="1" hangingPunct="1"/>
            <a:r>
              <a:rPr lang="en-GB" altLang="en-US">
                <a:latin typeface="Cambria" panose="02040503050406030204" pitchFamily="18" charset="0"/>
              </a:rPr>
              <a:t> Physical examination</a:t>
            </a:r>
          </a:p>
          <a:p>
            <a:pPr eaLnBrk="1" hangingPunct="1"/>
            <a:r>
              <a:rPr lang="en-GB" altLang="en-US">
                <a:latin typeface="Cambria" panose="02040503050406030204" pitchFamily="18" charset="0"/>
              </a:rPr>
              <a:t>  Ultrasound (Doppler k.s.)</a:t>
            </a:r>
          </a:p>
          <a:p>
            <a:pPr eaLnBrk="1" hangingPunct="1"/>
            <a:r>
              <a:rPr lang="en-GB" altLang="en-US">
                <a:latin typeface="Cambria" panose="02040503050406030204" pitchFamily="18" charset="0"/>
              </a:rPr>
              <a:t>  Surgical exploration</a:t>
            </a:r>
            <a:endParaRPr lang="en-GB" altLang="en-US" dirty="0">
              <a:latin typeface="Cambria" panose="02040503050406030204" pitchFamily="18" charset="0"/>
            </a:endParaRPr>
          </a:p>
        </p:txBody>
      </p:sp>
      <p:pic>
        <p:nvPicPr>
          <p:cNvPr id="108549" name="Picture 5" descr="F12">
            <a:extLst>
              <a:ext uri="{FF2B5EF4-FFF2-40B4-BE49-F238E27FC236}">
                <a16:creationId xmlns:a16="http://schemas.microsoft.com/office/drawing/2014/main" id="{C8EEA176-6AA1-C18C-1812-FFCA6C2CC4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0413" y="1423988"/>
            <a:ext cx="1763713" cy="185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50" name="Picture 7" descr="F16">
            <a:extLst>
              <a:ext uri="{FF2B5EF4-FFF2-40B4-BE49-F238E27FC236}">
                <a16:creationId xmlns:a16="http://schemas.microsoft.com/office/drawing/2014/main" id="{2582F104-8CBC-0D5B-5CF9-BF558E74AF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7213" y="3733800"/>
            <a:ext cx="2411413"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51" name="Rectangle 8">
            <a:extLst>
              <a:ext uri="{FF2B5EF4-FFF2-40B4-BE49-F238E27FC236}">
                <a16:creationId xmlns:a16="http://schemas.microsoft.com/office/drawing/2014/main" id="{B5C0221B-F8B2-B6A3-8253-9D23BB909C1D}"/>
              </a:ext>
            </a:extLst>
          </p:cNvPr>
          <p:cNvSpPr>
            <a:spLocks noChangeArrowheads="1"/>
          </p:cNvSpPr>
          <p:nvPr/>
        </p:nvSpPr>
        <p:spPr bwMode="auto">
          <a:xfrm>
            <a:off x="2817813" y="6096001"/>
            <a:ext cx="292304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400">
                <a:latin typeface="Cambria" panose="02040503050406030204" pitchFamily="18" charset="0"/>
              </a:rPr>
              <a:t>Testicular rupture with hematocele </a:t>
            </a:r>
            <a:endParaRPr lang="en-US" altLang="en-US" sz="1400" dirty="0">
              <a:latin typeface="Cambria" panose="02040503050406030204" pitchFamily="18" charset="0"/>
            </a:endParaRPr>
          </a:p>
        </p:txBody>
      </p:sp>
      <p:pic>
        <p:nvPicPr>
          <p:cNvPr id="108552" name="Picture 9" descr="F39">
            <a:hlinkClick r:id="rId5"/>
            <a:extLst>
              <a:ext uri="{FF2B5EF4-FFF2-40B4-BE49-F238E27FC236}">
                <a16:creationId xmlns:a16="http://schemas.microsoft.com/office/drawing/2014/main" id="{A2C7A5A5-F3F1-4AA3-72AD-53F39032939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70813" y="3730626"/>
            <a:ext cx="1979613" cy="221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53" name="Rectangle 10">
            <a:extLst>
              <a:ext uri="{FF2B5EF4-FFF2-40B4-BE49-F238E27FC236}">
                <a16:creationId xmlns:a16="http://schemas.microsoft.com/office/drawing/2014/main" id="{3A8CF0FE-BDAF-5940-8F3E-5E437CDCBD7F}"/>
              </a:ext>
            </a:extLst>
          </p:cNvPr>
          <p:cNvSpPr>
            <a:spLocks noChangeArrowheads="1"/>
          </p:cNvSpPr>
          <p:nvPr/>
        </p:nvSpPr>
        <p:spPr bwMode="auto">
          <a:xfrm>
            <a:off x="7307863" y="6046888"/>
            <a:ext cx="29990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400" dirty="0">
                <a:latin typeface="Cambria" panose="02040503050406030204" pitchFamily="18" charset="0"/>
              </a:rPr>
              <a:t>Absence of intratesticular blood flow</a:t>
            </a:r>
            <a:endParaRPr lang="en-US" altLang="en-US" sz="1400" dirty="0">
              <a:latin typeface="Cambria" panose="02040503050406030204" pitchFamily="18" charset="0"/>
            </a:endParaRPr>
          </a:p>
        </p:txBody>
      </p:sp>
      <p:pic>
        <p:nvPicPr>
          <p:cNvPr id="108554" name="Picture 11" descr="F11">
            <a:extLst>
              <a:ext uri="{FF2B5EF4-FFF2-40B4-BE49-F238E27FC236}">
                <a16:creationId xmlns:a16="http://schemas.microsoft.com/office/drawing/2014/main" id="{F03CDD78-351B-8654-21E9-4EAF2C0EF50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11875" y="1489075"/>
            <a:ext cx="2268538"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55" name="Rectangle 12">
            <a:extLst>
              <a:ext uri="{FF2B5EF4-FFF2-40B4-BE49-F238E27FC236}">
                <a16:creationId xmlns:a16="http://schemas.microsoft.com/office/drawing/2014/main" id="{FB855E83-069B-882B-E8BD-76E6666A41E6}"/>
              </a:ext>
            </a:extLst>
          </p:cNvPr>
          <p:cNvSpPr>
            <a:spLocks noChangeArrowheads="1"/>
          </p:cNvSpPr>
          <p:nvPr/>
        </p:nvSpPr>
        <p:spPr bwMode="auto">
          <a:xfrm>
            <a:off x="5942012" y="3273426"/>
            <a:ext cx="3962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400" b="1" dirty="0">
                <a:latin typeface="Cambria" panose="02040503050406030204" pitchFamily="18" charset="0"/>
              </a:rPr>
              <a:t>Intratesticular hematoma           </a:t>
            </a:r>
            <a:r>
              <a:rPr lang="en-GB" altLang="en-US" sz="1400" b="1" dirty="0" err="1">
                <a:latin typeface="Cambria" panose="02040503050406030204" pitchFamily="18" charset="0"/>
              </a:rPr>
              <a:t>Extratesticular</a:t>
            </a:r>
            <a:endParaRPr lang="en-US" altLang="en-US" sz="1400" b="1" dirty="0">
              <a:latin typeface="Cambria" panose="02040503050406030204" pitchFamily="18" charset="0"/>
            </a:endParaRPr>
          </a:p>
        </p:txBody>
      </p:sp>
      <p:pic>
        <p:nvPicPr>
          <p:cNvPr id="108556" name="Picture 13">
            <a:extLst>
              <a:ext uri="{FF2B5EF4-FFF2-40B4-BE49-F238E27FC236}">
                <a16:creationId xmlns:a16="http://schemas.microsoft.com/office/drawing/2014/main" id="{76BD5D41-9EB6-EFF5-6BF8-BD5565173C1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41813" y="3733800"/>
            <a:ext cx="2689225" cy="226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3">
            <a:extLst>
              <a:ext uri="{FF2B5EF4-FFF2-40B4-BE49-F238E27FC236}">
                <a16:creationId xmlns:a16="http://schemas.microsoft.com/office/drawing/2014/main" id="{169E9D06-794F-567F-0BA8-968C9B7C3922}"/>
              </a:ext>
            </a:extLst>
          </p:cNvPr>
          <p:cNvSpPr>
            <a:spLocks noGrp="1"/>
          </p:cNvSpPr>
          <p:nvPr>
            <p:ph type="title"/>
          </p:nvPr>
        </p:nvSpPr>
        <p:spPr>
          <a:xfrm>
            <a:off x="1293813" y="381000"/>
            <a:ext cx="9601200" cy="533400"/>
          </a:xfrm>
        </p:spPr>
        <p:txBody>
          <a:bodyPr>
            <a:normAutofit fontScale="90000"/>
          </a:bodyPr>
          <a:lstStyle/>
          <a:p>
            <a:pPr eaLnBrk="1" hangingPunct="1"/>
            <a:r>
              <a:rPr lang="en-GB" altLang="en-US">
                <a:solidFill>
                  <a:srgbClr val="164C6C"/>
                </a:solidFill>
              </a:rPr>
              <a:t>Treatment</a:t>
            </a:r>
            <a:endParaRPr lang="sr-Latn-CS" altLang="en-US" dirty="0">
              <a:solidFill>
                <a:srgbClr val="164C6C"/>
              </a:solidFill>
            </a:endParaRPr>
          </a:p>
        </p:txBody>
      </p:sp>
      <p:sp>
        <p:nvSpPr>
          <p:cNvPr id="109571" name="Text Placeholder 4">
            <a:extLst>
              <a:ext uri="{FF2B5EF4-FFF2-40B4-BE49-F238E27FC236}">
                <a16:creationId xmlns:a16="http://schemas.microsoft.com/office/drawing/2014/main" id="{E034A440-FA22-6B55-2121-37FFBA47895A}"/>
              </a:ext>
            </a:extLst>
          </p:cNvPr>
          <p:cNvSpPr>
            <a:spLocks noGrp="1"/>
          </p:cNvSpPr>
          <p:nvPr>
            <p:ph type="body" idx="1"/>
          </p:nvPr>
        </p:nvSpPr>
        <p:spPr>
          <a:xfrm>
            <a:off x="-153988" y="1257299"/>
            <a:ext cx="4701142" cy="762001"/>
          </a:xfrm>
        </p:spPr>
        <p:txBody>
          <a:bodyPr/>
          <a:lstStyle/>
          <a:p>
            <a:pPr algn="ctr" eaLnBrk="1" hangingPunct="1">
              <a:defRPr/>
            </a:pPr>
            <a:r>
              <a:rPr lang="en-GB" sz="2800" dirty="0">
                <a:solidFill>
                  <a:schemeClr val="accent2">
                    <a:lumMod val="75000"/>
                  </a:schemeClr>
                </a:solidFill>
                <a:latin typeface="Cambria" pitchFamily="18" charset="0"/>
              </a:rPr>
              <a:t>Conservative</a:t>
            </a:r>
          </a:p>
        </p:txBody>
      </p:sp>
      <p:sp>
        <p:nvSpPr>
          <p:cNvPr id="109572" name="Text Placeholder 6">
            <a:extLst>
              <a:ext uri="{FF2B5EF4-FFF2-40B4-BE49-F238E27FC236}">
                <a16:creationId xmlns:a16="http://schemas.microsoft.com/office/drawing/2014/main" id="{51278220-900C-A483-CDF2-3C96B0E3C4DC}"/>
              </a:ext>
            </a:extLst>
          </p:cNvPr>
          <p:cNvSpPr>
            <a:spLocks noGrp="1"/>
          </p:cNvSpPr>
          <p:nvPr>
            <p:ph type="body" sz="half" idx="3"/>
          </p:nvPr>
        </p:nvSpPr>
        <p:spPr>
          <a:xfrm>
            <a:off x="4494212" y="1295399"/>
            <a:ext cx="4041775" cy="685800"/>
          </a:xfrm>
        </p:spPr>
        <p:txBody>
          <a:bodyPr/>
          <a:lstStyle/>
          <a:p>
            <a:pPr algn="ctr" eaLnBrk="1" hangingPunct="1">
              <a:defRPr/>
            </a:pPr>
            <a:r>
              <a:rPr lang="en-GB" sz="2800" dirty="0">
                <a:solidFill>
                  <a:schemeClr val="accent2">
                    <a:lumMod val="75000"/>
                  </a:schemeClr>
                </a:solidFill>
                <a:latin typeface="Cambria" pitchFamily="18" charset="0"/>
              </a:rPr>
              <a:t>Operative</a:t>
            </a:r>
            <a:endParaRPr lang="sr-Latn-CS" sz="2800" dirty="0">
              <a:solidFill>
                <a:schemeClr val="accent2">
                  <a:lumMod val="75000"/>
                </a:schemeClr>
              </a:solidFill>
              <a:latin typeface="Cambria" pitchFamily="18" charset="0"/>
            </a:endParaRPr>
          </a:p>
        </p:txBody>
      </p:sp>
      <p:sp>
        <p:nvSpPr>
          <p:cNvPr id="110597" name="Slide Number Placeholder 7">
            <a:extLst>
              <a:ext uri="{FF2B5EF4-FFF2-40B4-BE49-F238E27FC236}">
                <a16:creationId xmlns:a16="http://schemas.microsoft.com/office/drawing/2014/main" id="{AF2D12AD-011F-85E3-E421-9CDBECB125C8}"/>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5E73439-2591-4509-889F-11414E64345C}" type="slidenum">
              <a:rPr lang="en-US" altLang="en-US">
                <a:solidFill>
                  <a:schemeClr val="tx2"/>
                </a:solidFill>
                <a:latin typeface="Gill Sans MT" panose="020B0502020104020203" pitchFamily="34" charset="0"/>
              </a:rPr>
              <a:pPr eaLnBrk="1" hangingPunct="1"/>
              <a:t>98</a:t>
            </a:fld>
            <a:endParaRPr lang="en-US" altLang="en-US">
              <a:solidFill>
                <a:schemeClr val="tx2"/>
              </a:solidFill>
              <a:latin typeface="Gill Sans MT" panose="020B0502020104020203" pitchFamily="34" charset="0"/>
            </a:endParaRPr>
          </a:p>
        </p:txBody>
      </p:sp>
      <p:sp>
        <p:nvSpPr>
          <p:cNvPr id="109574" name="Content Placeholder 5">
            <a:extLst>
              <a:ext uri="{FF2B5EF4-FFF2-40B4-BE49-F238E27FC236}">
                <a16:creationId xmlns:a16="http://schemas.microsoft.com/office/drawing/2014/main" id="{E3AAB97E-6F1E-2224-8307-C7FCF98E617F}"/>
              </a:ext>
            </a:extLst>
          </p:cNvPr>
          <p:cNvSpPr>
            <a:spLocks noGrp="1"/>
          </p:cNvSpPr>
          <p:nvPr>
            <p:ph sz="quarter" idx="2"/>
          </p:nvPr>
        </p:nvSpPr>
        <p:spPr>
          <a:xfrm>
            <a:off x="989012" y="2362198"/>
            <a:ext cx="4701142" cy="3655743"/>
          </a:xfrm>
        </p:spPr>
        <p:txBody>
          <a:bodyPr>
            <a:normAutofit/>
          </a:bodyPr>
          <a:lstStyle/>
          <a:p>
            <a:pPr marL="342900" indent="-342900"/>
            <a:r>
              <a:rPr lang="en-GB" altLang="en-US" sz="2400" dirty="0">
                <a:latin typeface="Cambria" panose="02040503050406030204" pitchFamily="18" charset="0"/>
              </a:rPr>
              <a:t>Elevation   </a:t>
            </a:r>
          </a:p>
          <a:p>
            <a:pPr eaLnBrk="1" hangingPunct="1"/>
            <a:r>
              <a:rPr lang="en-GB" altLang="en-US" sz="2400" dirty="0">
                <a:latin typeface="Cambria" panose="02040503050406030204" pitchFamily="18" charset="0"/>
              </a:rPr>
              <a:t>  Cold compresses   </a:t>
            </a:r>
          </a:p>
          <a:p>
            <a:pPr eaLnBrk="1" hangingPunct="1"/>
            <a:r>
              <a:rPr lang="en-GB" altLang="en-US" sz="2400" dirty="0">
                <a:latin typeface="Cambria" panose="02040503050406030204" pitchFamily="18" charset="0"/>
              </a:rPr>
              <a:t>  Analgesics   </a:t>
            </a:r>
          </a:p>
          <a:p>
            <a:pPr eaLnBrk="1" hangingPunct="1"/>
            <a:r>
              <a:rPr lang="en-GB" altLang="en-US" sz="2400" dirty="0">
                <a:latin typeface="Cambria" panose="02040503050406030204" pitchFamily="18" charset="0"/>
              </a:rPr>
              <a:t>  Antibiotics </a:t>
            </a:r>
            <a:endParaRPr lang="sr-Latn-CS" altLang="en-US" sz="2400" dirty="0">
              <a:latin typeface="Cambria" panose="02040503050406030204" pitchFamily="18" charset="0"/>
            </a:endParaRPr>
          </a:p>
        </p:txBody>
      </p:sp>
      <p:sp>
        <p:nvSpPr>
          <p:cNvPr id="109575" name="Content Placeholder 7">
            <a:extLst>
              <a:ext uri="{FF2B5EF4-FFF2-40B4-BE49-F238E27FC236}">
                <a16:creationId xmlns:a16="http://schemas.microsoft.com/office/drawing/2014/main" id="{1D1A1751-8AF9-A741-F683-4D178965D7C2}"/>
              </a:ext>
            </a:extLst>
          </p:cNvPr>
          <p:cNvSpPr>
            <a:spLocks noGrp="1"/>
          </p:cNvSpPr>
          <p:nvPr>
            <p:ph sz="quarter" idx="4"/>
          </p:nvPr>
        </p:nvSpPr>
        <p:spPr>
          <a:xfrm>
            <a:off x="4757737" y="1981199"/>
            <a:ext cx="4500563" cy="4038600"/>
          </a:xfrm>
        </p:spPr>
        <p:txBody>
          <a:bodyPr/>
          <a:lstStyle/>
          <a:p>
            <a:pPr eaLnBrk="1" hangingPunct="1"/>
            <a:r>
              <a:rPr lang="en-GB" altLang="en-US" sz="2400" dirty="0">
                <a:latin typeface="Cambria" panose="02040503050406030204" pitchFamily="18" charset="0"/>
              </a:rPr>
              <a:t>Testicular rupture </a:t>
            </a:r>
          </a:p>
          <a:p>
            <a:pPr eaLnBrk="1" hangingPunct="1"/>
            <a:r>
              <a:rPr lang="en-GB" altLang="en-US" sz="2400" dirty="0">
                <a:latin typeface="Cambria" panose="02040503050406030204" pitchFamily="18" charset="0"/>
              </a:rPr>
              <a:t>Dislocation </a:t>
            </a:r>
          </a:p>
          <a:p>
            <a:pPr eaLnBrk="1" hangingPunct="1"/>
            <a:r>
              <a:rPr lang="en-GB" altLang="en-US" sz="2400" dirty="0">
                <a:latin typeface="Cambria" panose="02040503050406030204" pitchFamily="18" charset="0"/>
              </a:rPr>
              <a:t>Large </a:t>
            </a:r>
            <a:r>
              <a:rPr lang="en-GB" altLang="en-US" sz="2400" dirty="0" err="1">
                <a:latin typeface="Cambria" panose="02040503050406030204" pitchFamily="18" charset="0"/>
              </a:rPr>
              <a:t>hematocele</a:t>
            </a:r>
            <a:r>
              <a:rPr lang="en-GB" altLang="en-US" sz="2400" dirty="0">
                <a:latin typeface="Cambria" panose="02040503050406030204" pitchFamily="18" charset="0"/>
              </a:rPr>
              <a:t> </a:t>
            </a:r>
          </a:p>
          <a:p>
            <a:pPr eaLnBrk="1" hangingPunct="1"/>
            <a:r>
              <a:rPr lang="en-GB" altLang="en-US" sz="2400" dirty="0">
                <a:latin typeface="Cambria" panose="02040503050406030204" pitchFamily="18" charset="0"/>
              </a:rPr>
              <a:t>Intratesticular hematoma </a:t>
            </a:r>
          </a:p>
          <a:p>
            <a:pPr eaLnBrk="1" hangingPunct="1"/>
            <a:r>
              <a:rPr lang="en-GB" altLang="en-US" sz="2400" dirty="0">
                <a:latin typeface="Cambria" panose="02040503050406030204" pitchFamily="18" charset="0"/>
              </a:rPr>
              <a:t>Interruption of the ductus deferens</a:t>
            </a:r>
            <a:endParaRPr lang="sr-Latn-CS" altLang="en-US" sz="2400" dirty="0">
              <a:latin typeface="Cambria" panose="02040503050406030204" pitchFamily="18" charset="0"/>
            </a:endParaRPr>
          </a:p>
        </p:txBody>
      </p:sp>
      <p:pic>
        <p:nvPicPr>
          <p:cNvPr id="109576" name="Picture 5">
            <a:extLst>
              <a:ext uri="{FF2B5EF4-FFF2-40B4-BE49-F238E27FC236}">
                <a16:creationId xmlns:a16="http://schemas.microsoft.com/office/drawing/2014/main" id="{3012C3F2-1034-91AF-5319-F716B180E4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3812" y="2471737"/>
            <a:ext cx="2743200" cy="191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a:extLst>
              <a:ext uri="{FF2B5EF4-FFF2-40B4-BE49-F238E27FC236}">
                <a16:creationId xmlns:a16="http://schemas.microsoft.com/office/drawing/2014/main" id="{A149B49E-2526-B693-32BB-8C5B39A1AC1C}"/>
              </a:ext>
            </a:extLst>
          </p:cNvPr>
          <p:cNvSpPr>
            <a:spLocks noGrp="1" noChangeArrowheads="1"/>
          </p:cNvSpPr>
          <p:nvPr>
            <p:ph type="title"/>
          </p:nvPr>
        </p:nvSpPr>
        <p:spPr>
          <a:xfrm>
            <a:off x="1293813" y="381000"/>
            <a:ext cx="9601200" cy="465139"/>
          </a:xfrm>
        </p:spPr>
        <p:txBody>
          <a:bodyPr>
            <a:normAutofit fontScale="90000"/>
          </a:bodyPr>
          <a:lstStyle/>
          <a:p>
            <a:pPr eaLnBrk="1" hangingPunct="1"/>
            <a:r>
              <a:rPr lang="en-GB" altLang="en-US">
                <a:solidFill>
                  <a:srgbClr val="164C6C"/>
                </a:solidFill>
              </a:rPr>
              <a:t>Open injuries</a:t>
            </a:r>
            <a:endParaRPr lang="en-GB" altLang="en-US" dirty="0">
              <a:solidFill>
                <a:srgbClr val="164C6C"/>
              </a:solidFill>
            </a:endParaRPr>
          </a:p>
        </p:txBody>
      </p:sp>
      <p:sp>
        <p:nvSpPr>
          <p:cNvPr id="111619" name="Slide Number Placeholder 8">
            <a:extLst>
              <a:ext uri="{FF2B5EF4-FFF2-40B4-BE49-F238E27FC236}">
                <a16:creationId xmlns:a16="http://schemas.microsoft.com/office/drawing/2014/main" id="{0B1D926E-C876-0B58-A399-1FBB82C9B2CA}"/>
              </a:ext>
            </a:extLst>
          </p:cNvPr>
          <p:cNvSpPr>
            <a:spLocks noGrp="1"/>
          </p:cNvSpPr>
          <p:nvPr>
            <p:ph type="sldNum" sz="quarter" idx="12"/>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5865FDC-5F0C-48CC-A969-41FA75C1B236}" type="slidenum">
              <a:rPr lang="en-US" altLang="en-US">
                <a:solidFill>
                  <a:schemeClr val="tx2"/>
                </a:solidFill>
                <a:latin typeface="Gill Sans MT" panose="020B0502020104020203" pitchFamily="34" charset="0"/>
              </a:rPr>
              <a:pPr eaLnBrk="1" hangingPunct="1"/>
              <a:t>99</a:t>
            </a:fld>
            <a:endParaRPr lang="en-US" altLang="en-US">
              <a:solidFill>
                <a:schemeClr val="tx2"/>
              </a:solidFill>
              <a:latin typeface="Gill Sans MT" panose="020B0502020104020203" pitchFamily="34" charset="0"/>
            </a:endParaRPr>
          </a:p>
        </p:txBody>
      </p:sp>
      <p:sp>
        <p:nvSpPr>
          <p:cNvPr id="110596" name="Rectangle 3">
            <a:extLst>
              <a:ext uri="{FF2B5EF4-FFF2-40B4-BE49-F238E27FC236}">
                <a16:creationId xmlns:a16="http://schemas.microsoft.com/office/drawing/2014/main" id="{9668576A-8368-13DF-4552-1BBFE485A1AB}"/>
              </a:ext>
            </a:extLst>
          </p:cNvPr>
          <p:cNvSpPr>
            <a:spLocks noGrp="1" noChangeArrowheads="1"/>
          </p:cNvSpPr>
          <p:nvPr>
            <p:ph sz="quarter" idx="1"/>
          </p:nvPr>
        </p:nvSpPr>
        <p:spPr>
          <a:xfrm>
            <a:off x="1979612" y="1219201"/>
            <a:ext cx="8229600" cy="4937125"/>
          </a:xfrm>
        </p:spPr>
        <p:txBody>
          <a:bodyPr>
            <a:normAutofit/>
          </a:bodyPr>
          <a:lstStyle/>
          <a:p>
            <a:pPr marL="319088" indent="-319088">
              <a:lnSpc>
                <a:spcPct val="70000"/>
              </a:lnSpc>
              <a:spcBef>
                <a:spcPts val="1200"/>
              </a:spcBef>
              <a:defRPr/>
            </a:pPr>
            <a:r>
              <a:rPr lang="en-GB" dirty="0">
                <a:latin typeface="Cambria" pitchFamily="18" charset="0"/>
              </a:rPr>
              <a:t>  Fire , cold weapons</a:t>
            </a:r>
          </a:p>
          <a:p>
            <a:pPr marL="319088" indent="-319088">
              <a:lnSpc>
                <a:spcPct val="70000"/>
              </a:lnSpc>
              <a:spcBef>
                <a:spcPts val="1200"/>
              </a:spcBef>
              <a:defRPr/>
            </a:pPr>
            <a:r>
              <a:rPr lang="en-GB" dirty="0">
                <a:latin typeface="Cambria" pitchFamily="18" charset="0"/>
              </a:rPr>
              <a:t>    Wartime , peacetime</a:t>
            </a:r>
          </a:p>
          <a:p>
            <a:pPr marL="319088" indent="-319088">
              <a:lnSpc>
                <a:spcPct val="70000"/>
              </a:lnSpc>
              <a:spcBef>
                <a:spcPts val="1200"/>
              </a:spcBef>
              <a:defRPr/>
            </a:pPr>
            <a:r>
              <a:rPr lang="en-GB" dirty="0">
                <a:latin typeface="Cambria" pitchFamily="18" charset="0"/>
              </a:rPr>
              <a:t>  Lacerations (tears) of the skin</a:t>
            </a:r>
          </a:p>
          <a:p>
            <a:pPr marL="319088" indent="-319088">
              <a:lnSpc>
                <a:spcPct val="70000"/>
              </a:lnSpc>
              <a:spcBef>
                <a:spcPts val="1200"/>
              </a:spcBef>
              <a:defRPr/>
            </a:pPr>
            <a:r>
              <a:rPr lang="en-GB" dirty="0">
                <a:latin typeface="Cambria" pitchFamily="18" charset="0"/>
              </a:rPr>
              <a:t>Corporal tissue or urethral defect</a:t>
            </a:r>
          </a:p>
          <a:p>
            <a:pPr marL="319088" indent="-319088">
              <a:lnSpc>
                <a:spcPct val="70000"/>
              </a:lnSpc>
              <a:spcBef>
                <a:spcPts val="1200"/>
              </a:spcBef>
              <a:defRPr/>
            </a:pPr>
            <a:r>
              <a:rPr lang="en-GB" dirty="0">
                <a:latin typeface="Cambria" pitchFamily="18" charset="0"/>
              </a:rPr>
              <a:t>Rupture , crushing of the testicles</a:t>
            </a:r>
          </a:p>
          <a:p>
            <a:pPr marL="319088" indent="-319088">
              <a:lnSpc>
                <a:spcPct val="70000"/>
              </a:lnSpc>
              <a:spcBef>
                <a:spcPts val="1200"/>
              </a:spcBef>
              <a:defRPr/>
            </a:pPr>
            <a:r>
              <a:rPr lang="en-GB" dirty="0">
                <a:latin typeface="Cambria" pitchFamily="18" charset="0"/>
              </a:rPr>
              <a:t>  Castration                                            </a:t>
            </a:r>
          </a:p>
          <a:p>
            <a:pPr marL="319088" indent="-319088">
              <a:lnSpc>
                <a:spcPct val="70000"/>
              </a:lnSpc>
              <a:spcBef>
                <a:spcPts val="1200"/>
              </a:spcBef>
              <a:defRPr/>
            </a:pPr>
            <a:r>
              <a:rPr lang="en-GB" dirty="0">
                <a:latin typeface="Cambria" pitchFamily="18" charset="0"/>
              </a:rPr>
              <a:t>  Penile amputation   </a:t>
            </a:r>
          </a:p>
          <a:p>
            <a:pPr marL="319088" indent="-319088">
              <a:lnSpc>
                <a:spcPct val="70000"/>
              </a:lnSpc>
              <a:spcBef>
                <a:spcPts val="1200"/>
              </a:spcBef>
              <a:defRPr/>
            </a:pPr>
            <a:r>
              <a:rPr lang="en-GB" dirty="0">
                <a:latin typeface="Cambria" pitchFamily="18" charset="0"/>
              </a:rPr>
              <a:t>    Partial , complete </a:t>
            </a:r>
          </a:p>
          <a:p>
            <a:pPr marL="319088" indent="-319088">
              <a:lnSpc>
                <a:spcPct val="70000"/>
              </a:lnSpc>
              <a:spcBef>
                <a:spcPts val="1200"/>
              </a:spcBef>
              <a:defRPr/>
            </a:pPr>
            <a:r>
              <a:rPr lang="en-GB" dirty="0">
                <a:latin typeface="Cambria" pitchFamily="18" charset="0"/>
              </a:rPr>
              <a:t>  Bites   </a:t>
            </a:r>
          </a:p>
          <a:p>
            <a:pPr marL="319088" indent="-319088">
              <a:lnSpc>
                <a:spcPct val="70000"/>
              </a:lnSpc>
              <a:spcBef>
                <a:spcPts val="1200"/>
              </a:spcBef>
              <a:defRPr/>
            </a:pPr>
            <a:r>
              <a:rPr lang="en-GB" dirty="0">
                <a:latin typeface="Cambria" pitchFamily="18" charset="0"/>
              </a:rPr>
              <a:t>    Animal , people   </a:t>
            </a:r>
          </a:p>
          <a:p>
            <a:pPr marL="319088" indent="-319088">
              <a:lnSpc>
                <a:spcPct val="70000"/>
              </a:lnSpc>
              <a:spcBef>
                <a:spcPts val="1200"/>
              </a:spcBef>
              <a:defRPr/>
            </a:pPr>
            <a:r>
              <a:rPr lang="en-GB" dirty="0">
                <a:latin typeface="Cambria" pitchFamily="18" charset="0"/>
              </a:rPr>
              <a:t>  Burns   </a:t>
            </a:r>
          </a:p>
          <a:p>
            <a:pPr marL="319088" indent="-319088">
              <a:lnSpc>
                <a:spcPct val="70000"/>
              </a:lnSpc>
              <a:spcBef>
                <a:spcPts val="1200"/>
              </a:spcBef>
              <a:defRPr/>
            </a:pPr>
            <a:r>
              <a:rPr lang="en-GB" dirty="0">
                <a:latin typeface="Cambria" pitchFamily="18" charset="0"/>
              </a:rPr>
              <a:t>  Avulsions - denudations (injuries of the stripping type)</a:t>
            </a:r>
          </a:p>
        </p:txBody>
      </p:sp>
      <p:sp>
        <p:nvSpPr>
          <p:cNvPr id="109573" name="Rectangle 4">
            <a:extLst>
              <a:ext uri="{FF2B5EF4-FFF2-40B4-BE49-F238E27FC236}">
                <a16:creationId xmlns:a16="http://schemas.microsoft.com/office/drawing/2014/main" id="{37D21FDB-B902-5A96-61D7-070E8C21FB12}"/>
              </a:ext>
            </a:extLst>
          </p:cNvPr>
          <p:cNvSpPr>
            <a:spLocks noGrp="1" noChangeArrowheads="1"/>
          </p:cNvSpPr>
          <p:nvPr>
            <p:ph sz="quarter" idx="4294967295"/>
          </p:nvPr>
        </p:nvSpPr>
        <p:spPr>
          <a:xfrm>
            <a:off x="7085012" y="3049289"/>
            <a:ext cx="3600450" cy="2735263"/>
          </a:xfrm>
        </p:spPr>
        <p:txBody>
          <a:bodyPr>
            <a:normAutofit lnSpcReduction="10000"/>
          </a:bodyPr>
          <a:lstStyle/>
          <a:p>
            <a:pPr marL="0" indent="0">
              <a:lnSpc>
                <a:spcPct val="70000"/>
              </a:lnSpc>
              <a:buNone/>
              <a:defRPr/>
            </a:pPr>
            <a:r>
              <a:rPr lang="en-GB" dirty="0">
                <a:latin typeface="Cambria" pitchFamily="18" charset="0"/>
              </a:rPr>
              <a:t>Isolated </a:t>
            </a:r>
          </a:p>
          <a:p>
            <a:pPr marL="319088" indent="-319088">
              <a:lnSpc>
                <a:spcPct val="70000"/>
              </a:lnSpc>
              <a:defRPr/>
            </a:pPr>
            <a:r>
              <a:rPr lang="en-GB" dirty="0">
                <a:latin typeface="Cambria" pitchFamily="18" charset="0"/>
              </a:rPr>
              <a:t>Combined (50-80%)</a:t>
            </a:r>
          </a:p>
          <a:p>
            <a:pPr marL="319088" indent="-319088">
              <a:lnSpc>
                <a:spcPct val="70000"/>
              </a:lnSpc>
              <a:defRPr/>
            </a:pPr>
            <a:r>
              <a:rPr lang="en-GB" dirty="0">
                <a:latin typeface="Cambria" pitchFamily="18" charset="0"/>
              </a:rPr>
              <a:t> Hemodynamic instability 5%</a:t>
            </a:r>
          </a:p>
          <a:p>
            <a:pPr marL="319088" indent="-319088">
              <a:lnSpc>
                <a:spcPct val="70000"/>
              </a:lnSpc>
              <a:defRPr/>
            </a:pPr>
            <a:r>
              <a:rPr lang="en-GB" dirty="0">
                <a:latin typeface="Cambria" pitchFamily="18" charset="0"/>
              </a:rPr>
              <a:t> Infections </a:t>
            </a:r>
          </a:p>
          <a:p>
            <a:pPr marL="319088" indent="-319088">
              <a:lnSpc>
                <a:spcPct val="70000"/>
              </a:lnSpc>
              <a:defRPr/>
            </a:pPr>
            <a:r>
              <a:rPr lang="en-GB" dirty="0">
                <a:latin typeface="Cambria" pitchFamily="18" charset="0"/>
              </a:rPr>
              <a:t>Ischemia </a:t>
            </a:r>
          </a:p>
          <a:p>
            <a:pPr marL="319088" indent="-319088">
              <a:lnSpc>
                <a:spcPct val="70000"/>
              </a:lnSpc>
              <a:defRPr/>
            </a:pPr>
            <a:r>
              <a:rPr lang="en-GB" dirty="0">
                <a:latin typeface="Cambria" pitchFamily="18" charset="0"/>
              </a:rPr>
              <a:t>Gangrene</a:t>
            </a:r>
          </a:p>
        </p:txBody>
      </p:sp>
      <p:pic>
        <p:nvPicPr>
          <p:cNvPr id="110598" name="Picture 7" descr="F1">
            <a:extLst>
              <a:ext uri="{FF2B5EF4-FFF2-40B4-BE49-F238E27FC236}">
                <a16:creationId xmlns:a16="http://schemas.microsoft.com/office/drawing/2014/main" id="{15F19C54-3621-A996-62A6-88665AC3AB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1812" y="1371601"/>
            <a:ext cx="2286000" cy="152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9" name="Rectangle 8">
            <a:extLst>
              <a:ext uri="{FF2B5EF4-FFF2-40B4-BE49-F238E27FC236}">
                <a16:creationId xmlns:a16="http://schemas.microsoft.com/office/drawing/2014/main" id="{A53AE159-F437-DFE6-BBFB-61FD1798F446}"/>
              </a:ext>
            </a:extLst>
          </p:cNvPr>
          <p:cNvSpPr>
            <a:spLocks noChangeArrowheads="1"/>
          </p:cNvSpPr>
          <p:nvPr/>
        </p:nvSpPr>
        <p:spPr bwMode="auto">
          <a:xfrm>
            <a:off x="8116887" y="2559050"/>
            <a:ext cx="12618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t>Laceration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Serenity 16x9">
  <a:themeElements>
    <a:clrScheme name="Serenity_16x9">
      <a:dk1>
        <a:srgbClr val="164B4F"/>
      </a:dk1>
      <a:lt1>
        <a:sysClr val="window" lastClr="FFFFFF"/>
      </a:lt1>
      <a:dk2>
        <a:srgbClr val="000000"/>
      </a:dk2>
      <a:lt2>
        <a:srgbClr val="C5E5EC"/>
      </a:lt2>
      <a:accent1>
        <a:srgbClr val="1B91A1"/>
      </a:accent1>
      <a:accent2>
        <a:srgbClr val="46AC6F"/>
      </a:accent2>
      <a:accent3>
        <a:srgbClr val="37AFD5"/>
      </a:accent3>
      <a:accent4>
        <a:srgbClr val="6786A9"/>
      </a:accent4>
      <a:accent5>
        <a:srgbClr val="90A693"/>
      </a:accent5>
      <a:accent6>
        <a:srgbClr val="389066"/>
      </a:accent6>
      <a:hlink>
        <a:srgbClr val="27A99A"/>
      </a:hlink>
      <a:folHlink>
        <a:srgbClr val="94AE9D"/>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sz="2400"/>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0000"/>
          </a:lnSpc>
          <a:defRPr/>
        </a:defPPr>
      </a:lstStyle>
    </a:txDef>
  </a:objectDefaults>
  <a:extraClrSchemeLst/>
  <a:extLst>
    <a:ext uri="{05A4C25C-085E-4340-85A3-A5531E510DB2}">
      <thm15:themeFamily xmlns:thm15="http://schemas.microsoft.com/office/thememl/2012/main" name="TF02801109.potx" id="{B47C65E8-9F73-4C4F-A3C2-84725F71438E}" vid="{CFC30A9F-F7E5-41F4-B6B7-D2E5B79E3BFB}"/>
    </a:ext>
  </a:extLst>
</a:theme>
</file>

<file path=ppt/theme/theme2.xml><?xml version="1.0" encoding="utf-8"?>
<a:theme xmlns:a="http://schemas.openxmlformats.org/drawingml/2006/main" name="Office Theme">
  <a:themeElements>
    <a:clrScheme name="Serenity">
      <a:dk1>
        <a:srgbClr val="164B4F"/>
      </a:dk1>
      <a:lt1>
        <a:sysClr val="window" lastClr="FFFFFF"/>
      </a:lt1>
      <a:dk2>
        <a:srgbClr val="000000"/>
      </a:dk2>
      <a:lt2>
        <a:srgbClr val="C5E5EC"/>
      </a:lt2>
      <a:accent1>
        <a:srgbClr val="1B91A1"/>
      </a:accent1>
      <a:accent2>
        <a:srgbClr val="46AC6F"/>
      </a:accent2>
      <a:accent3>
        <a:srgbClr val="37AFD5"/>
      </a:accent3>
      <a:accent4>
        <a:srgbClr val="6786A9"/>
      </a:accent4>
      <a:accent5>
        <a:srgbClr val="90A693"/>
      </a:accent5>
      <a:accent6>
        <a:srgbClr val="389066"/>
      </a:accent6>
      <a:hlink>
        <a:srgbClr val="27A99A"/>
      </a:hlink>
      <a:folHlink>
        <a:srgbClr val="94AE9D"/>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Serenity">
      <a:dk1>
        <a:srgbClr val="164B4F"/>
      </a:dk1>
      <a:lt1>
        <a:sysClr val="window" lastClr="FFFFFF"/>
      </a:lt1>
      <a:dk2>
        <a:srgbClr val="000000"/>
      </a:dk2>
      <a:lt2>
        <a:srgbClr val="C5E5EC"/>
      </a:lt2>
      <a:accent1>
        <a:srgbClr val="1B91A1"/>
      </a:accent1>
      <a:accent2>
        <a:srgbClr val="46AC6F"/>
      </a:accent2>
      <a:accent3>
        <a:srgbClr val="37AFD5"/>
      </a:accent3>
      <a:accent4>
        <a:srgbClr val="6786A9"/>
      </a:accent4>
      <a:accent5>
        <a:srgbClr val="90A693"/>
      </a:accent5>
      <a:accent6>
        <a:srgbClr val="389066"/>
      </a:accent6>
      <a:hlink>
        <a:srgbClr val="27A99A"/>
      </a:hlink>
      <a:folHlink>
        <a:srgbClr val="94AE9D"/>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AssetEditForm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irectSourceMarket xmlns="4873beb7-5857-4685-be1f-d57550cc96cc" xsi:nil="true"/>
    <ApprovalStatus xmlns="4873beb7-5857-4685-be1f-d57550cc96cc">InProgress</ApprovalStatus>
    <MarketSpecific xmlns="4873beb7-5857-4685-be1f-d57550cc96cc">false</MarketSpecific>
    <LocComments xmlns="4873beb7-5857-4685-be1f-d57550cc96cc" xsi:nil="true"/>
    <ThumbnailAssetId xmlns="4873beb7-5857-4685-be1f-d57550cc96cc" xsi:nil="true"/>
    <PrimaryImageGen xmlns="4873beb7-5857-4685-be1f-d57550cc96cc">false</PrimaryImageGen>
    <LegacyData xmlns="4873beb7-5857-4685-be1f-d57550cc96cc" xsi:nil="true"/>
    <LocRecommendedHandoff xmlns="4873beb7-5857-4685-be1f-d57550cc96cc" xsi:nil="true"/>
    <BusinessGroup xmlns="4873beb7-5857-4685-be1f-d57550cc96cc" xsi:nil="true"/>
    <BlockPublish xmlns="4873beb7-5857-4685-be1f-d57550cc96cc">false</BlockPublish>
    <TPFriendlyName xmlns="4873beb7-5857-4685-be1f-d57550cc96cc" xsi:nil="true"/>
    <NumericId xmlns="4873beb7-5857-4685-be1f-d57550cc96cc" xsi:nil="true"/>
    <APEditor xmlns="4873beb7-5857-4685-be1f-d57550cc96cc">
      <UserInfo>
        <DisplayName/>
        <AccountId xsi:nil="true"/>
        <AccountType/>
      </UserInfo>
    </APEditor>
    <SourceTitle xmlns="4873beb7-5857-4685-be1f-d57550cc96cc" xsi:nil="true"/>
    <OpenTemplate xmlns="4873beb7-5857-4685-be1f-d57550cc96cc">true</OpenTemplate>
    <UALocComments xmlns="4873beb7-5857-4685-be1f-d57550cc96cc" xsi:nil="true"/>
    <ParentAssetId xmlns="4873beb7-5857-4685-be1f-d57550cc96cc" xsi:nil="true"/>
    <IntlLangReviewDate xmlns="4873beb7-5857-4685-be1f-d57550cc96cc" xsi:nil="true"/>
    <FeatureTagsTaxHTField0 xmlns="4873beb7-5857-4685-be1f-d57550cc96cc">
      <Terms xmlns="http://schemas.microsoft.com/office/infopath/2007/PartnerControls"/>
    </FeatureTagsTaxHTField0>
    <PublishStatusLookup xmlns="4873beb7-5857-4685-be1f-d57550cc96cc">
      <Value>1360506</Value>
    </PublishStatusLookup>
    <Providers xmlns="4873beb7-5857-4685-be1f-d57550cc96cc" xsi:nil="true"/>
    <MachineTranslated xmlns="4873beb7-5857-4685-be1f-d57550cc96cc">false</MachineTranslated>
    <OriginalSourceMarket xmlns="4873beb7-5857-4685-be1f-d57550cc96cc" xsi:nil="true"/>
    <APDescription xmlns="4873beb7-5857-4685-be1f-d57550cc96cc" xsi:nil="true"/>
    <ClipArtFilename xmlns="4873beb7-5857-4685-be1f-d57550cc96cc" xsi:nil="true"/>
    <ContentItem xmlns="4873beb7-5857-4685-be1f-d57550cc96cc" xsi:nil="true"/>
    <TPInstallLocation xmlns="4873beb7-5857-4685-be1f-d57550cc96cc" xsi:nil="true"/>
    <PublishTargets xmlns="4873beb7-5857-4685-be1f-d57550cc96cc">OfficeOnlineVNext</PublishTargets>
    <TimesCloned xmlns="4873beb7-5857-4685-be1f-d57550cc96cc" xsi:nil="true"/>
    <AssetStart xmlns="4873beb7-5857-4685-be1f-d57550cc96cc">2011-12-12T13:37:00+00:00</AssetStart>
    <Provider xmlns="4873beb7-5857-4685-be1f-d57550cc96cc" xsi:nil="true"/>
    <AcquiredFrom xmlns="4873beb7-5857-4685-be1f-d57550cc96cc">Internal MS</AcquiredFrom>
    <FriendlyTitle xmlns="4873beb7-5857-4685-be1f-d57550cc96cc" xsi:nil="true"/>
    <LastHandOff xmlns="4873beb7-5857-4685-be1f-d57550cc96cc" xsi:nil="true"/>
    <TPClientViewer xmlns="4873beb7-5857-4685-be1f-d57550cc96cc" xsi:nil="true"/>
    <UACurrentWords xmlns="4873beb7-5857-4685-be1f-d57550cc96cc" xsi:nil="true"/>
    <ArtSampleDocs xmlns="4873beb7-5857-4685-be1f-d57550cc96cc" xsi:nil="true"/>
    <UALocRecommendation xmlns="4873beb7-5857-4685-be1f-d57550cc96cc">Localize</UALocRecommendation>
    <Manager xmlns="4873beb7-5857-4685-be1f-d57550cc96cc" xsi:nil="true"/>
    <ShowIn xmlns="4873beb7-5857-4685-be1f-d57550cc96cc">Show everywhere</ShowIn>
    <UANotes xmlns="4873beb7-5857-4685-be1f-d57550cc96cc" xsi:nil="true"/>
    <TemplateStatus xmlns="4873beb7-5857-4685-be1f-d57550cc96cc">Complete</TemplateStatus>
    <InternalTagsTaxHTField0 xmlns="4873beb7-5857-4685-be1f-d57550cc96cc">
      <Terms xmlns="http://schemas.microsoft.com/office/infopath/2007/PartnerControls"/>
    </InternalTagsTaxHTField0>
    <CSXHash xmlns="4873beb7-5857-4685-be1f-d57550cc96cc" xsi:nil="true"/>
    <Downloads xmlns="4873beb7-5857-4685-be1f-d57550cc96cc">0</Downloads>
    <VoteCount xmlns="4873beb7-5857-4685-be1f-d57550cc96cc" xsi:nil="true"/>
    <OOCacheId xmlns="4873beb7-5857-4685-be1f-d57550cc96cc" xsi:nil="true"/>
    <IsDeleted xmlns="4873beb7-5857-4685-be1f-d57550cc96cc">false</IsDeleted>
    <AssetExpire xmlns="4873beb7-5857-4685-be1f-d57550cc96cc">2035-01-01T08:00:00+00:00</AssetExpire>
    <DSATActionTaken xmlns="4873beb7-5857-4685-be1f-d57550cc96cc" xsi:nil="true"/>
    <CSXSubmissionMarket xmlns="4873beb7-5857-4685-be1f-d57550cc96cc" xsi:nil="true"/>
    <TPExecutable xmlns="4873beb7-5857-4685-be1f-d57550cc96cc" xsi:nil="true"/>
    <SubmitterId xmlns="4873beb7-5857-4685-be1f-d57550cc96cc" xsi:nil="true"/>
    <EditorialTags xmlns="4873beb7-5857-4685-be1f-d57550cc96cc" xsi:nil="true"/>
    <ApprovalLog xmlns="4873beb7-5857-4685-be1f-d57550cc96cc" xsi:nil="true"/>
    <AssetType xmlns="4873beb7-5857-4685-be1f-d57550cc96cc">TP</AssetType>
    <BugNumber xmlns="4873beb7-5857-4685-be1f-d57550cc96cc" xsi:nil="true"/>
    <CSXSubmissionDate xmlns="4873beb7-5857-4685-be1f-d57550cc96cc" xsi:nil="true"/>
    <CSXUpdate xmlns="4873beb7-5857-4685-be1f-d57550cc96cc">false</CSXUpdate>
    <Milestone xmlns="4873beb7-5857-4685-be1f-d57550cc96cc" xsi:nil="true"/>
    <RecommendationsModifier xmlns="4873beb7-5857-4685-be1f-d57550cc96cc" xsi:nil="true"/>
    <OriginAsset xmlns="4873beb7-5857-4685-be1f-d57550cc96cc" xsi:nil="true"/>
    <TPComponent xmlns="4873beb7-5857-4685-be1f-d57550cc96cc" xsi:nil="true"/>
    <AssetId xmlns="4873beb7-5857-4685-be1f-d57550cc96cc">TP102801108</AssetId>
    <IntlLocPriority xmlns="4873beb7-5857-4685-be1f-d57550cc96cc" xsi:nil="true"/>
    <PolicheckWords xmlns="4873beb7-5857-4685-be1f-d57550cc96cc" xsi:nil="true"/>
    <TPLaunchHelpLink xmlns="4873beb7-5857-4685-be1f-d57550cc96cc" xsi:nil="true"/>
    <TPApplication xmlns="4873beb7-5857-4685-be1f-d57550cc96cc" xsi:nil="true"/>
    <CrawlForDependencies xmlns="4873beb7-5857-4685-be1f-d57550cc96cc">false</CrawlForDependencies>
    <HandoffToMSDN xmlns="4873beb7-5857-4685-be1f-d57550cc96cc" xsi:nil="true"/>
    <PlannedPubDate xmlns="4873beb7-5857-4685-be1f-d57550cc96cc" xsi:nil="true"/>
    <IntlLangReviewer xmlns="4873beb7-5857-4685-be1f-d57550cc96cc" xsi:nil="true"/>
    <TrustLevel xmlns="4873beb7-5857-4685-be1f-d57550cc96cc">1 Microsoft Managed Content</TrustLevel>
    <LocLastLocAttemptVersionLookup xmlns="4873beb7-5857-4685-be1f-d57550cc96cc">706526</LocLastLocAttemptVersionLookup>
    <IsSearchable xmlns="4873beb7-5857-4685-be1f-d57550cc96cc">true</IsSearchable>
    <TemplateTemplateType xmlns="4873beb7-5857-4685-be1f-d57550cc96cc">PowerPoint Presentation Template</TemplateTemplateType>
    <CampaignTagsTaxHTField0 xmlns="4873beb7-5857-4685-be1f-d57550cc96cc">
      <Terms xmlns="http://schemas.microsoft.com/office/infopath/2007/PartnerControls"/>
    </CampaignTagsTaxHTField0>
    <TPNamespace xmlns="4873beb7-5857-4685-be1f-d57550cc96cc" xsi:nil="true"/>
    <TaxCatchAll xmlns="4873beb7-5857-4685-be1f-d57550cc96cc"/>
    <Markets xmlns="4873beb7-5857-4685-be1f-d57550cc96cc"/>
    <UAProjectedTotalWords xmlns="4873beb7-5857-4685-be1f-d57550cc96cc" xsi:nil="true"/>
    <IntlLangReview xmlns="4873beb7-5857-4685-be1f-d57550cc96cc">false</IntlLangReview>
    <OutputCachingOn xmlns="4873beb7-5857-4685-be1f-d57550cc96cc">false</OutputCachingOn>
    <AverageRating xmlns="4873beb7-5857-4685-be1f-d57550cc96cc" xsi:nil="true"/>
    <APAuthor xmlns="4873beb7-5857-4685-be1f-d57550cc96cc">
      <UserInfo>
        <DisplayName>REDMOND\v-soujap</DisplayName>
        <AccountId>1954</AccountId>
        <AccountType/>
      </UserInfo>
    </APAuthor>
    <LocManualTestRequired xmlns="4873beb7-5857-4685-be1f-d57550cc96cc">false</LocManualTestRequired>
    <TPCommandLine xmlns="4873beb7-5857-4685-be1f-d57550cc96cc" xsi:nil="true"/>
    <TPAppVersion xmlns="4873beb7-5857-4685-be1f-d57550cc96cc" xsi:nil="true"/>
    <EditorialStatus xmlns="4873beb7-5857-4685-be1f-d57550cc96cc">Complete</EditorialStatus>
    <LastModifiedDateTime xmlns="4873beb7-5857-4685-be1f-d57550cc96cc" xsi:nil="true"/>
    <ScenarioTagsTaxHTField0 xmlns="4873beb7-5857-4685-be1f-d57550cc96cc">
      <Terms xmlns="http://schemas.microsoft.com/office/infopath/2007/PartnerControls"/>
    </ScenarioTagsTaxHTField0>
    <OriginalRelease xmlns="4873beb7-5857-4685-be1f-d57550cc96cc">14</OriginalRelease>
    <TPLaunchHelpLinkType xmlns="4873beb7-5857-4685-be1f-d57550cc96cc">Template</TPLaunchHelpLinkType>
    <LocalizationTagsTaxHTField0 xmlns="4873beb7-5857-4685-be1f-d57550cc96cc">
      <Terms xmlns="http://schemas.microsoft.com/office/infopath/2007/PartnerControls"/>
    </LocalizationTagsTaxHTField0>
    <LocMarketGroupTiers2 xmlns="4873beb7-5857-4685-be1f-d57550cc96cc" xsi:nil="true"/>
  </documentManagement>
</p:properties>
</file>

<file path=customXml/itemProps1.xml><?xml version="1.0" encoding="utf-8"?>
<ds:datastoreItem xmlns:ds="http://schemas.openxmlformats.org/officeDocument/2006/customXml" ds:itemID="{4683C129-7B42-490A-AD74-E9303BC76D3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11E33DF-2340-4F4E-B874-B73FEFEBFC8D}">
  <ds:schemaRefs>
    <ds:schemaRef ds:uri="http://schemas.microsoft.com/sharepoint/v3/contenttype/forms"/>
  </ds:schemaRefs>
</ds:datastoreItem>
</file>

<file path=customXml/itemProps3.xml><?xml version="1.0" encoding="utf-8"?>
<ds:datastoreItem xmlns:ds="http://schemas.openxmlformats.org/officeDocument/2006/customXml" ds:itemID="{0F249165-F638-412C-8E0A-DFB7045CA2E0}">
  <ds:schemaRefs>
    <ds:schemaRef ds:uri="4873beb7-5857-4685-be1f-d57550cc96cc"/>
    <ds:schemaRef ds:uri="http://schemas.openxmlformats.org/package/2006/metadata/core-properties"/>
    <ds:schemaRef ds:uri="http://purl.org/dc/terms/"/>
    <ds:schemaRef ds:uri="http://schemas.microsoft.com/office/2006/documentManagement/types"/>
    <ds:schemaRef ds:uri="http://purl.org/dc/elements/1.1/"/>
    <ds:schemaRef ds:uri="http://schemas.microsoft.com/office/2006/metadata/properti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Serenity nature presentation (widescreen)</Template>
  <TotalTime>1193</TotalTime>
  <Words>7655</Words>
  <Application>Microsoft Office PowerPoint</Application>
  <PresentationFormat>Custom</PresentationFormat>
  <Paragraphs>1737</Paragraphs>
  <Slides>138</Slides>
  <Notes>51</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0</vt:i4>
      </vt:variant>
      <vt:variant>
        <vt:lpstr>Slide Titles</vt:lpstr>
      </vt:variant>
      <vt:variant>
        <vt:i4>138</vt:i4>
      </vt:variant>
    </vt:vector>
  </HeadingPairs>
  <TitlesOfParts>
    <vt:vector size="150" baseType="lpstr">
      <vt:lpstr>Arial</vt:lpstr>
      <vt:lpstr>Calibri</vt:lpstr>
      <vt:lpstr>Cambria</vt:lpstr>
      <vt:lpstr>Courier New</vt:lpstr>
      <vt:lpstr>Euphemia</vt:lpstr>
      <vt:lpstr>Gill Sans MT</vt:lpstr>
      <vt:lpstr>Times New Roman</vt:lpstr>
      <vt:lpstr>Tw Cen MT</vt:lpstr>
      <vt:lpstr>Wingdings</vt:lpstr>
      <vt:lpstr>Wingdings 2</vt:lpstr>
      <vt:lpstr>Wingdings 3</vt:lpstr>
      <vt:lpstr>Serenity 16x9</vt:lpstr>
      <vt:lpstr>Urology   </vt:lpstr>
      <vt:lpstr>Symptoms</vt:lpstr>
      <vt:lpstr>Pain in the kidney</vt:lpstr>
      <vt:lpstr>Causes</vt:lpstr>
      <vt:lpstr>Bladder pains</vt:lpstr>
      <vt:lpstr>Pain in the urethra, prostate, penis, testicles</vt:lpstr>
      <vt:lpstr>Urination disorders Polakiuria – frequent urination</vt:lpstr>
      <vt:lpstr>Dysuria - difficulty urinating</vt:lpstr>
      <vt:lpstr>Hematuria - appearance of erythrocytes (&gt;5) in the urine</vt:lpstr>
      <vt:lpstr>Hematuria</vt:lpstr>
      <vt:lpstr> Causes of hematuria</vt:lpstr>
      <vt:lpstr>Pyuria &gt; 10 leukocytes</vt:lpstr>
      <vt:lpstr>Retention</vt:lpstr>
      <vt:lpstr>Retention Diagnosis</vt:lpstr>
      <vt:lpstr>Incontinence</vt:lpstr>
      <vt:lpstr>Disorders in the production of urine</vt:lpstr>
      <vt:lpstr>Anuria</vt:lpstr>
      <vt:lpstr>Clinical examination</vt:lpstr>
      <vt:lpstr>Inspection: male genitalia</vt:lpstr>
      <vt:lpstr>Inspection: male genitalia</vt:lpstr>
      <vt:lpstr>Palpation: Kidney</vt:lpstr>
      <vt:lpstr>Palpation: Bladder</vt:lpstr>
      <vt:lpstr>Palpation: Male genitalia</vt:lpstr>
      <vt:lpstr>Palpation: Testicle</vt:lpstr>
      <vt:lpstr>Palpation of the epididymis</vt:lpstr>
      <vt:lpstr>Rectal touche-review</vt:lpstr>
      <vt:lpstr> Diagnostic procedures</vt:lpstr>
      <vt:lpstr>Laboratory testing</vt:lpstr>
      <vt:lpstr>Urethral catheterization</vt:lpstr>
      <vt:lpstr>Catheter types, use</vt:lpstr>
      <vt:lpstr>Urethral dilatation</vt:lpstr>
      <vt:lpstr>Ultrasonography</vt:lpstr>
      <vt:lpstr>Ultrasonography of the kidney</vt:lpstr>
      <vt:lpstr>Ultrasonography other organs</vt:lpstr>
      <vt:lpstr>Grey scale of normal kidney</vt:lpstr>
      <vt:lpstr>TRUS</vt:lpstr>
      <vt:lpstr>Ureteral "jet " phenomenon </vt:lpstr>
      <vt:lpstr>Cystourethroscopy</vt:lpstr>
      <vt:lpstr>Video-cystourethroscopy</vt:lpstr>
      <vt:lpstr>Radiographic diagnostics</vt:lpstr>
      <vt:lpstr>Native uro tract</vt:lpstr>
      <vt:lpstr>PowerPoint Presentation</vt:lpstr>
      <vt:lpstr>I.v.Urography</vt:lpstr>
      <vt:lpstr>Urographic stages</vt:lpstr>
      <vt:lpstr>Urographic stages</vt:lpstr>
      <vt:lpstr>Side effects of contrast agents</vt:lpstr>
      <vt:lpstr>Retrograde ureteropyelography</vt:lpstr>
      <vt:lpstr>Retrograde ureteropyelogram Antegrade</vt:lpstr>
      <vt:lpstr>PowerPoint Presentation</vt:lpstr>
      <vt:lpstr>Renovasography is an invasive method</vt:lpstr>
      <vt:lpstr>Computed tomography (CT)</vt:lpstr>
      <vt:lpstr>CT multislice, multidetector, spiral</vt:lpstr>
      <vt:lpstr>MR, MR angiography, urography</vt:lpstr>
      <vt:lpstr>MR normal bladder</vt:lpstr>
      <vt:lpstr>MR of the prostate</vt:lpstr>
      <vt:lpstr> Radionuclide testing</vt:lpstr>
      <vt:lpstr>Staging of prostate cancer</vt:lpstr>
      <vt:lpstr>Other diagnostic procedures</vt:lpstr>
      <vt:lpstr>Urogenital injuries</vt:lpstr>
      <vt:lpstr>General characteristics</vt:lpstr>
      <vt:lpstr>Initial assessment</vt:lpstr>
      <vt:lpstr>Frequency of injuries of certain urinary organs</vt:lpstr>
      <vt:lpstr> Kidney injuries</vt:lpstr>
      <vt:lpstr>Kidney injuries</vt:lpstr>
      <vt:lpstr>Classification of renal injuries</vt:lpstr>
      <vt:lpstr> Grade  2</vt:lpstr>
      <vt:lpstr>Grade  3</vt:lpstr>
      <vt:lpstr>Grade 4</vt:lpstr>
      <vt:lpstr>Grade 5</vt:lpstr>
      <vt:lpstr>Symptoms</vt:lpstr>
      <vt:lpstr>Physical examination</vt:lpstr>
      <vt:lpstr>CT with contrast (spiral)</vt:lpstr>
      <vt:lpstr>i.v. Urography</vt:lpstr>
      <vt:lpstr>Arteriography</vt:lpstr>
      <vt:lpstr>Ultrasonography</vt:lpstr>
      <vt:lpstr>Treatment</vt:lpstr>
      <vt:lpstr>Injuries of the ureter</vt:lpstr>
      <vt:lpstr>Iatrogenic injuries</vt:lpstr>
      <vt:lpstr>Symptoms of iatrogenic injuries</vt:lpstr>
      <vt:lpstr>Diagnosis</vt:lpstr>
      <vt:lpstr>Treatment - surgical</vt:lpstr>
      <vt:lpstr>Bladder injuries</vt:lpstr>
      <vt:lpstr>Iatrogenic injuries</vt:lpstr>
      <vt:lpstr>Symptoms and signs</vt:lpstr>
      <vt:lpstr>Diagnosis</vt:lpstr>
      <vt:lpstr>Treatment</vt:lpstr>
      <vt:lpstr>Injuries of the urethra</vt:lpstr>
      <vt:lpstr>Symptoms</vt:lpstr>
      <vt:lpstr>Diagnosis</vt:lpstr>
      <vt:lpstr>Treatment</vt:lpstr>
      <vt:lpstr>Posterior urethra - Operative treatment</vt:lpstr>
      <vt:lpstr>Postponed reconstruction</vt:lpstr>
      <vt:lpstr>Genital injuries</vt:lpstr>
      <vt:lpstr>Penile fracture</vt:lpstr>
      <vt:lpstr>Treatment</vt:lpstr>
      <vt:lpstr>Closed testicular injuries ~85%</vt:lpstr>
      <vt:lpstr> Diagnosis</vt:lpstr>
      <vt:lpstr>Treatment</vt:lpstr>
      <vt:lpstr>Open injuries</vt:lpstr>
      <vt:lpstr>Open injuries</vt:lpstr>
      <vt:lpstr> Obstructive uropathy</vt:lpstr>
      <vt:lpstr>Definitions</vt:lpstr>
      <vt:lpstr>Etiology - classification</vt:lpstr>
      <vt:lpstr>Acquired</vt:lpstr>
      <vt:lpstr>Pathogenesis of obstruction</vt:lpstr>
      <vt:lpstr>Diagnosis</vt:lpstr>
      <vt:lpstr>Complications</vt:lpstr>
      <vt:lpstr>Treatment</vt:lpstr>
      <vt:lpstr>Prostate adenoma Benign prostate hyperplasia Benign prostate enlargement Benign prostatic obstruction</vt:lpstr>
      <vt:lpstr>Anatomy of the prostate</vt:lpstr>
      <vt:lpstr>Mc-Neal's zonal anatomy of the prostate</vt:lpstr>
      <vt:lpstr>Epidemiology of BPH</vt:lpstr>
      <vt:lpstr>Definition of clinical BPH</vt:lpstr>
      <vt:lpstr>Risk factors</vt:lpstr>
      <vt:lpstr>Etiology</vt:lpstr>
      <vt:lpstr>Pathophysiology of clinical BPH</vt:lpstr>
      <vt:lpstr>Symptoms</vt:lpstr>
      <vt:lpstr>Diagnosis of clinical BPH</vt:lpstr>
      <vt:lpstr>International Prostate Symptom Score IPSS</vt:lpstr>
      <vt:lpstr>Rectal Douches</vt:lpstr>
      <vt:lpstr>Prostate specific antigen PSA</vt:lpstr>
      <vt:lpstr>PSA normal values</vt:lpstr>
      <vt:lpstr>Ultrasonography</vt:lpstr>
      <vt:lpstr> IV Urography</vt:lpstr>
      <vt:lpstr>Flow and residue</vt:lpstr>
      <vt:lpstr>Endoscopy</vt:lpstr>
      <vt:lpstr>Differential diagnosis</vt:lpstr>
      <vt:lpstr>Complications</vt:lpstr>
      <vt:lpstr>Treatment of BPH</vt:lpstr>
      <vt:lpstr>Clinical monitoring - observation</vt:lpstr>
      <vt:lpstr>Phytotherapy</vt:lpstr>
      <vt:lpstr>Alpha blockers</vt:lpstr>
      <vt:lpstr>Side effects</vt:lpstr>
      <vt:lpstr>Inhibitors of 5-alpha reductase </vt:lpstr>
      <vt:lpstr>Combined therapy</vt:lpstr>
      <vt:lpstr>Operative treatment</vt:lpstr>
      <vt:lpstr>Open prostatectomy</vt:lpstr>
      <vt:lpstr>Minimally invasive treatment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Urology</dc:title>
  <dc:creator>mladen pavlovic</dc:creator>
  <cp:lastModifiedBy>mladen pavlovic</cp:lastModifiedBy>
  <cp:revision>102</cp:revision>
  <dcterms:created xsi:type="dcterms:W3CDTF">2023-09-07T18:07:00Z</dcterms:created>
  <dcterms:modified xsi:type="dcterms:W3CDTF">2023-09-10T08:05:22Z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